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7" r:id="rId2"/>
  </p:sldMasterIdLst>
  <p:notesMasterIdLst>
    <p:notesMasterId r:id="rId26"/>
  </p:notesMasterIdLst>
  <p:handoutMasterIdLst>
    <p:handoutMasterId r:id="rId27"/>
  </p:handoutMasterIdLst>
  <p:sldIdLst>
    <p:sldId id="278" r:id="rId3"/>
    <p:sldId id="376" r:id="rId4"/>
    <p:sldId id="381" r:id="rId5"/>
    <p:sldId id="40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nnor Imes" initials="CI" lastIdx="1" clrIdx="6"/>
  <p:cmAuthor id="1" name="Alexei Colin" initials="AC" lastIdx="1" clrIdx="0"/>
  <p:cmAuthor id="8" name="Ajitesh Srivastava" initials="AS" lastIdx="1" clrIdx="7">
    <p:extLst>
      <p:ext uri="{19B8F6BF-5375-455C-9EA6-DF929625EA0E}">
        <p15:presenceInfo xmlns:p15="http://schemas.microsoft.com/office/powerpoint/2012/main" userId="S::ajiteshs@usc.edu::c5fffb60-995a-47e5-8df8-044b757ef83c" providerId="AD"/>
      </p:ext>
    </p:extLst>
  </p:cmAuthor>
  <p:cmAuthor id="2" name="Alexei Colin" initials="AC [2]" lastIdx="1" clrIdx="1"/>
  <p:cmAuthor id="3" name="Alexei Colin" initials="AC [3]" lastIdx="1" clrIdx="2"/>
  <p:cmAuthor id="4" name="Alexei Colin" initials="AC [4]" lastIdx="1" clrIdx="3"/>
  <p:cmAuthor id="5" name="Alexei Colin" initials="AC [5]" lastIdx="1" clrIdx="4"/>
  <p:cmAuthor id="6" name="John Paul Walters" initials="JPW" lastIdx="5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9A"/>
    <a:srgbClr val="93F8AA"/>
    <a:srgbClr val="CF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41228-DCCC-FE52-02FC-CC794A1ADD88}" v="90" dt="2020-08-21T01:15:14.458"/>
    <p1510:client id="{F59A5922-981B-336E-414A-93EF7ACF8D92}" v="129" dt="2020-08-17T23:43:0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84056" autoAdjust="0"/>
  </p:normalViewPr>
  <p:slideViewPr>
    <p:cSldViewPr snapToGrid="0" snapToObjects="1">
      <p:cViewPr varScale="1">
        <p:scale>
          <a:sx n="88" d="100"/>
          <a:sy n="88" d="100"/>
        </p:scale>
        <p:origin x="1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Meng" userId="S::ymeng643@usc.edu::2ccc1a8e-9820-46f4-98bf-7822b55a8ace" providerId="AD" clId="Web-{74141228-DCCC-FE52-02FC-CC794A1ADD88}"/>
    <pc:docChg chg="addSld modSld">
      <pc:chgData name="Yuan Meng" userId="S::ymeng643@usc.edu::2ccc1a8e-9820-46f4-98bf-7822b55a8ace" providerId="AD" clId="Web-{74141228-DCCC-FE52-02FC-CC794A1ADD88}" dt="2020-08-21T01:15:14.458" v="86" actId="1076"/>
      <pc:docMkLst>
        <pc:docMk/>
      </pc:docMkLst>
      <pc:sldChg chg="modSp">
        <pc:chgData name="Yuan Meng" userId="S::ymeng643@usc.edu::2ccc1a8e-9820-46f4-98bf-7822b55a8ace" providerId="AD" clId="Web-{74141228-DCCC-FE52-02FC-CC794A1ADD88}" dt="2020-08-21T00:56:39.395" v="61" actId="20577"/>
        <pc:sldMkLst>
          <pc:docMk/>
          <pc:sldMk cId="3317500604" sldId="278"/>
        </pc:sldMkLst>
        <pc:spChg chg="mod">
          <ac:chgData name="Yuan Meng" userId="S::ymeng643@usc.edu::2ccc1a8e-9820-46f4-98bf-7822b55a8ace" providerId="AD" clId="Web-{74141228-DCCC-FE52-02FC-CC794A1ADD88}" dt="2020-08-21T00:56:39.395" v="61" actId="20577"/>
          <ac:spMkLst>
            <pc:docMk/>
            <pc:sldMk cId="3317500604" sldId="278"/>
            <ac:spMk id="3" creationId="{C0D14565-874C-47B4-8713-4ED9C1B4C013}"/>
          </ac:spMkLst>
        </pc:spChg>
      </pc:sldChg>
      <pc:sldChg chg="modSp">
        <pc:chgData name="Yuan Meng" userId="S::ymeng643@usc.edu::2ccc1a8e-9820-46f4-98bf-7822b55a8ace" providerId="AD" clId="Web-{74141228-DCCC-FE52-02FC-CC794A1ADD88}" dt="2020-08-21T00:56:54.740" v="74" actId="20577"/>
        <pc:sldMkLst>
          <pc:docMk/>
          <pc:sldMk cId="3971549226" sldId="376"/>
        </pc:sldMkLst>
        <pc:spChg chg="mod">
          <ac:chgData name="Yuan Meng" userId="S::ymeng643@usc.edu::2ccc1a8e-9820-46f4-98bf-7822b55a8ace" providerId="AD" clId="Web-{74141228-DCCC-FE52-02FC-CC794A1ADD88}" dt="2020-08-21T00:56:54.740" v="74" actId="20577"/>
          <ac:spMkLst>
            <pc:docMk/>
            <pc:sldMk cId="3971549226" sldId="376"/>
            <ac:spMk id="3" creationId="{00000000-0000-0000-0000-000000000000}"/>
          </ac:spMkLst>
        </pc:spChg>
      </pc:sldChg>
      <pc:sldChg chg="modSp">
        <pc:chgData name="Yuan Meng" userId="S::ymeng643@usc.edu::2ccc1a8e-9820-46f4-98bf-7822b55a8ace" providerId="AD" clId="Web-{74141228-DCCC-FE52-02FC-CC794A1ADD88}" dt="2020-08-21T01:15:14.458" v="86" actId="1076"/>
        <pc:sldMkLst>
          <pc:docMk/>
          <pc:sldMk cId="1295848189" sldId="390"/>
        </pc:sldMkLst>
        <pc:spChg chg="mod">
          <ac:chgData name="Yuan Meng" userId="S::ymeng643@usc.edu::2ccc1a8e-9820-46f4-98bf-7822b55a8ace" providerId="AD" clId="Web-{74141228-DCCC-FE52-02FC-CC794A1ADD88}" dt="2020-08-21T01:15:03.660" v="82" actId="1076"/>
          <ac:spMkLst>
            <pc:docMk/>
            <pc:sldMk cId="1295848189" sldId="390"/>
            <ac:spMk id="14" creationId="{00000000-0000-0000-0000-000000000000}"/>
          </ac:spMkLst>
        </pc:spChg>
        <pc:spChg chg="mod">
          <ac:chgData name="Yuan Meng" userId="S::ymeng643@usc.edu::2ccc1a8e-9820-46f4-98bf-7822b55a8ace" providerId="AD" clId="Web-{74141228-DCCC-FE52-02FC-CC794A1ADD88}" dt="2020-08-21T01:15:07.207" v="83" actId="1076"/>
          <ac:spMkLst>
            <pc:docMk/>
            <pc:sldMk cId="1295848189" sldId="390"/>
            <ac:spMk id="18" creationId="{00000000-0000-0000-0000-000000000000}"/>
          </ac:spMkLst>
        </pc:spChg>
        <pc:cxnChg chg="mod">
          <ac:chgData name="Yuan Meng" userId="S::ymeng643@usc.edu::2ccc1a8e-9820-46f4-98bf-7822b55a8ace" providerId="AD" clId="Web-{74141228-DCCC-FE52-02FC-CC794A1ADD88}" dt="2020-08-21T01:14:43.362" v="80" actId="1076"/>
          <ac:cxnSpMkLst>
            <pc:docMk/>
            <pc:sldMk cId="1295848189" sldId="390"/>
            <ac:cxnSpMk id="16" creationId="{00000000-0000-0000-0000-000000000000}"/>
          </ac:cxnSpMkLst>
        </pc:cxnChg>
        <pc:cxnChg chg="mod">
          <ac:chgData name="Yuan Meng" userId="S::ymeng643@usc.edu::2ccc1a8e-9820-46f4-98bf-7822b55a8ace" providerId="AD" clId="Web-{74141228-DCCC-FE52-02FC-CC794A1ADD88}" dt="2020-08-21T01:15:14.411" v="84" actId="1076"/>
          <ac:cxnSpMkLst>
            <pc:docMk/>
            <pc:sldMk cId="1295848189" sldId="390"/>
            <ac:cxnSpMk id="26" creationId="{00000000-0000-0000-0000-000000000000}"/>
          </ac:cxnSpMkLst>
        </pc:cxnChg>
        <pc:cxnChg chg="mod">
          <ac:chgData name="Yuan Meng" userId="S::ymeng643@usc.edu::2ccc1a8e-9820-46f4-98bf-7822b55a8ace" providerId="AD" clId="Web-{74141228-DCCC-FE52-02FC-CC794A1ADD88}" dt="2020-08-21T01:15:14.442" v="85" actId="1076"/>
          <ac:cxnSpMkLst>
            <pc:docMk/>
            <pc:sldMk cId="1295848189" sldId="390"/>
            <ac:cxnSpMk id="27" creationId="{00000000-0000-0000-0000-000000000000}"/>
          </ac:cxnSpMkLst>
        </pc:cxnChg>
        <pc:cxnChg chg="mod">
          <ac:chgData name="Yuan Meng" userId="S::ymeng643@usc.edu::2ccc1a8e-9820-46f4-98bf-7822b55a8ace" providerId="AD" clId="Web-{74141228-DCCC-FE52-02FC-CC794A1ADD88}" dt="2020-08-21T01:15:14.458" v="86" actId="1076"/>
          <ac:cxnSpMkLst>
            <pc:docMk/>
            <pc:sldMk cId="1295848189" sldId="390"/>
            <ac:cxnSpMk id="28" creationId="{00000000-0000-0000-0000-000000000000}"/>
          </ac:cxnSpMkLst>
        </pc:cxnChg>
      </pc:sldChg>
      <pc:sldChg chg="modSp new">
        <pc:chgData name="Yuan Meng" userId="S::ymeng643@usc.edu::2ccc1a8e-9820-46f4-98bf-7822b55a8ace" providerId="AD" clId="Web-{74141228-DCCC-FE52-02FC-CC794A1ADD88}" dt="2020-08-21T00:56:10.847" v="57" actId="20577"/>
        <pc:sldMkLst>
          <pc:docMk/>
          <pc:sldMk cId="3796778798" sldId="401"/>
        </pc:sldMkLst>
        <pc:spChg chg="mod">
          <ac:chgData name="Yuan Meng" userId="S::ymeng643@usc.edu::2ccc1a8e-9820-46f4-98bf-7822b55a8ace" providerId="AD" clId="Web-{74141228-DCCC-FE52-02FC-CC794A1ADD88}" dt="2020-08-21T00:55:45.392" v="23" actId="20577"/>
          <ac:spMkLst>
            <pc:docMk/>
            <pc:sldMk cId="3796778798" sldId="401"/>
            <ac:spMk id="2" creationId="{66CD8AF5-0276-4113-971B-5D625C4A6B98}"/>
          </ac:spMkLst>
        </pc:spChg>
        <pc:spChg chg="mod">
          <ac:chgData name="Yuan Meng" userId="S::ymeng643@usc.edu::2ccc1a8e-9820-46f4-98bf-7822b55a8ace" providerId="AD" clId="Web-{74141228-DCCC-FE52-02FC-CC794A1ADD88}" dt="2020-08-21T00:56:10.847" v="57" actId="20577"/>
          <ac:spMkLst>
            <pc:docMk/>
            <pc:sldMk cId="3796778798" sldId="401"/>
            <ac:spMk id="3" creationId="{BF10B547-9577-4649-B596-1592E66A72D0}"/>
          </ac:spMkLst>
        </pc:spChg>
      </pc:sldChg>
    </pc:docChg>
  </pc:docChgLst>
  <pc:docChgLst>
    <pc:chgData name="Yuan Meng" userId="S::ymeng643@usc.edu::2ccc1a8e-9820-46f4-98bf-7822b55a8ace" providerId="AD" clId="Web-{F59A5922-981B-336E-414A-93EF7ACF8D92}"/>
    <pc:docChg chg="modSld">
      <pc:chgData name="Yuan Meng" userId="S::ymeng643@usc.edu::2ccc1a8e-9820-46f4-98bf-7822b55a8ace" providerId="AD" clId="Web-{F59A5922-981B-336E-414A-93EF7ACF8D92}" dt="2020-08-17T23:43:01.923" v="128" actId="20577"/>
      <pc:docMkLst>
        <pc:docMk/>
      </pc:docMkLst>
      <pc:sldChg chg="modSp">
        <pc:chgData name="Yuan Meng" userId="S::ymeng643@usc.edu::2ccc1a8e-9820-46f4-98bf-7822b55a8ace" providerId="AD" clId="Web-{F59A5922-981B-336E-414A-93EF7ACF8D92}" dt="2020-08-17T23:31:59.504" v="68" actId="20577"/>
        <pc:sldMkLst>
          <pc:docMk/>
          <pc:sldMk cId="3971549226" sldId="376"/>
        </pc:sldMkLst>
        <pc:spChg chg="mod">
          <ac:chgData name="Yuan Meng" userId="S::ymeng643@usc.edu::2ccc1a8e-9820-46f4-98bf-7822b55a8ace" providerId="AD" clId="Web-{F59A5922-981B-336E-414A-93EF7ACF8D92}" dt="2020-08-17T23:31:59.504" v="68" actId="20577"/>
          <ac:spMkLst>
            <pc:docMk/>
            <pc:sldMk cId="3971549226" sldId="376"/>
            <ac:spMk id="3" creationId="{00000000-0000-0000-0000-000000000000}"/>
          </ac:spMkLst>
        </pc:spChg>
      </pc:sldChg>
      <pc:sldChg chg="modSp">
        <pc:chgData name="Yuan Meng" userId="S::ymeng643@usc.edu::2ccc1a8e-9820-46f4-98bf-7822b55a8ace" providerId="AD" clId="Web-{F59A5922-981B-336E-414A-93EF7ACF8D92}" dt="2020-08-17T23:43:01.923" v="127" actId="20577"/>
        <pc:sldMkLst>
          <pc:docMk/>
          <pc:sldMk cId="2522727064" sldId="382"/>
        </pc:sldMkLst>
        <pc:spChg chg="mod">
          <ac:chgData name="Yuan Meng" userId="S::ymeng643@usc.edu::2ccc1a8e-9820-46f4-98bf-7822b55a8ace" providerId="AD" clId="Web-{F59A5922-981B-336E-414A-93EF7ACF8D92}" dt="2020-08-17T23:43:01.923" v="127" actId="20577"/>
          <ac:spMkLst>
            <pc:docMk/>
            <pc:sldMk cId="2522727064" sldId="38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C8468-11B7-6746-A546-C10512081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7892-6DD3-D749-90FA-9207F5A98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5D9880-E0B6-1E48-9C1B-42AFDA4B2A3C}" type="datetimeFigureOut">
              <a:rPr lang="en-US"/>
              <a:pPr>
                <a:defRPr/>
              </a:pPr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8C1FC-6999-1340-A15E-3CB5997B3A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9CBA-9477-0243-90D8-DA37BB85E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8851C5-150A-B742-82CB-C8B1FE68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9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C9437-9B45-424E-A953-59C629337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6CADF-3B89-7C41-A333-915B3FB231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DA668B-27D5-3145-9856-CDB63BDCD85D}" type="datetimeFigureOut">
              <a:rPr lang="en-US"/>
              <a:pPr>
                <a:defRPr/>
              </a:pPr>
              <a:t>8/20/20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957145-D480-8144-955F-21271D915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F51A83-4836-2945-81AE-7484A010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6862-3919-1240-8A69-1CADC4DC1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8064-6A24-114F-B5C5-FDB439D59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97EBC63-0C6F-0546-B082-2721BA22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4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EBC63-0C6F-0546-B082-2721BA22FA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6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52B9547-A3A1-482B-B621-6EA9F931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C88EA9-01C8-42FE-B93B-011F3B7F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C7CB4B-3D07-4BCC-8898-4DAA4A66A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75200" y="632460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AB6AC52-F552-42DD-ADE9-9A83081CC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7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60"/>
            <a:ext cx="10205621" cy="46500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90EDC1-5102-474C-8C47-0A38801DF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11C134-8D31-4898-AD2A-DEF2C254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2CD646-DC13-40CB-A6F9-33965E1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2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8A35-6E64-412D-8D66-113A0513F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0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56CD57-DBE7-4B99-ACF2-5B2CAEF12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0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FB30FF-B681-4018-98A1-4E93F090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986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34158" y="6242093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05621" cy="99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6858"/>
            <a:ext cx="10205621" cy="457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53" y="6425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4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0" r:id="rId11"/>
    <p:sldLayoutId id="2147483711" r:id="rId1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c.zoom.us/j/93866326251" TargetMode="External"/><Relationship Id="rId2" Type="http://schemas.openxmlformats.org/officeDocument/2006/relationships/hyperlink" Target="https://usc.zoom.us/j/8629150353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utah.edu/lab/unix/unix-command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D2A-A142-4104-AA07-DCF1FB5C2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EE/CSCI 451: Parallel and Distributed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4565-874C-47B4-8713-4ED9C1B4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428999"/>
            <a:ext cx="8534400" cy="2761735"/>
          </a:xfrm>
        </p:spPr>
        <p:txBody>
          <a:bodyPr/>
          <a:lstStyle/>
          <a:p>
            <a:pPr lvl="0" defTabSz="457200">
              <a:defRPr/>
            </a:pPr>
            <a:r>
              <a:rPr lang="en-US" dirty="0"/>
              <a:t>Discussion #1</a:t>
            </a:r>
          </a:p>
          <a:p>
            <a:pPr lvl="0" defTabSz="457200">
              <a:defRPr/>
            </a:pPr>
            <a:r>
              <a:rPr lang="en-US" dirty="0"/>
              <a:t>8/21/2020</a:t>
            </a:r>
          </a:p>
          <a:p>
            <a:pPr defTabSz="457200">
              <a:defRPr/>
            </a:pPr>
            <a:r>
              <a:rPr lang="en-US" dirty="0"/>
              <a:t>Yuan Meng</a:t>
            </a:r>
            <a:endParaRPr lang="en-US" dirty="0">
              <a:cs typeface="Calibri"/>
            </a:endParaRPr>
          </a:p>
          <a:p>
            <a:pPr lvl="0" defTabSz="457200">
              <a:defRPr/>
            </a:pPr>
            <a:r>
              <a:rPr lang="en-US" dirty="0"/>
              <a:t>University of Southern California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program time (2)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	#include 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&lt;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time.h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&gt;  </a:t>
            </a:r>
          </a:p>
          <a:p>
            <a:pPr marL="0" indent="0">
              <a:buNone/>
            </a:pP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  	struct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timespec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start, stop;		Double t;</a:t>
            </a:r>
          </a:p>
          <a:p>
            <a:pPr marL="0" indent="0">
              <a:buNone/>
            </a:pP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  	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if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clock_gettime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(CLOCK_REALTIME, &amp;start) == -1) 			{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perror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 "clock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gettime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" );}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sz="2400" b="1" dirty="0">
                <a:solidFill>
                  <a:srgbClr val="00B050"/>
                </a:solidFill>
                <a:ea typeface="GulimChe" pitchFamily="49" charset="-127"/>
              </a:rPr>
              <a:t>// Your codes go here</a:t>
            </a:r>
          </a:p>
          <a:p>
            <a:pPr marL="0" indent="0">
              <a:buNone/>
            </a:pP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	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if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clock_gettime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(CLOCK_REALTIME, &amp;stop)  == -1) 			{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perror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( "clock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gettime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" );}</a:t>
            </a:r>
          </a:p>
          <a:p>
            <a:pPr marL="0" indent="0">
              <a:buNone/>
            </a:pP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  	t = (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stop.tv_sec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-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start.tv_sec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)+		   		   </a:t>
            </a:r>
          </a:p>
          <a:p>
            <a:pPr marL="0" indent="0">
              <a:buNone/>
            </a:pP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         (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double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)(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stop.tv_nsec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 - </a:t>
            </a:r>
            <a:r>
              <a:rPr lang="en-US" altLang="zh-CN" sz="2400" dirty="0" err="1">
                <a:latin typeface="GulimChe" pitchFamily="49" charset="-127"/>
                <a:ea typeface="GulimChe" pitchFamily="49" charset="-127"/>
              </a:rPr>
              <a:t>start.tv_nsec</a:t>
            </a:r>
            <a:r>
              <a:rPr lang="en-US" altLang="zh-CN" sz="2400" dirty="0">
                <a:latin typeface="GulimChe" pitchFamily="49" charset="-127"/>
                <a:ea typeface="GulimChe" pitchFamily="49" charset="-127"/>
              </a:rPr>
              <a:t>)/1e9;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09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(1)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Matrix Multiply</a:t>
            </a:r>
          </a:p>
          <a:p>
            <a:pPr marL="0" indent="0">
              <a:buNone/>
            </a:pPr>
            <a:r>
              <a:rPr lang="en-US" altLang="zh-CN" sz="3200" dirty="0"/>
              <a:t>    Implement C = A </a:t>
            </a:r>
            <a:r>
              <a:rPr lang="en-US" altLang="zh-CN" sz="3200" dirty="0">
                <a:sym typeface="Symbol"/>
              </a:rPr>
              <a:t> B  (A, B, C are n  n matrixes)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>
              <a:ea typeface="宋体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81400" y="4217894"/>
            <a:ext cx="5105400" cy="1447800"/>
            <a:chOff x="2600324" y="4191000"/>
            <a:chExt cx="4427538" cy="12954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74294" y="4610100"/>
              <a:ext cx="541337" cy="413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ea typeface="宋体" charset="-122"/>
                </a:rPr>
                <a:t>=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600324" y="4191000"/>
              <a:ext cx="1150938" cy="1295400"/>
              <a:chOff x="2312193" y="4191000"/>
              <a:chExt cx="1150938" cy="1295400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2312193" y="4191000"/>
                <a:ext cx="1150938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769393" y="4724400"/>
                <a:ext cx="134938" cy="1524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2497931" y="4419600"/>
                <a:ext cx="677862" cy="275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C(i,j)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25937" y="4191000"/>
              <a:ext cx="2701925" cy="1295400"/>
              <a:chOff x="4415631" y="4191000"/>
              <a:chExt cx="2701925" cy="1295400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415631" y="4191000"/>
                <a:ext cx="1150938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5965031" y="4191000"/>
                <a:ext cx="1152525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5566569" y="4648200"/>
                <a:ext cx="398462" cy="413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  <a:sym typeface="Symbol"/>
                  </a:rPr>
                  <a:t>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ea typeface="宋体" charset="-122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4415631" y="4724400"/>
                <a:ext cx="1150938" cy="1524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193631" y="4191000"/>
                <a:ext cx="134938" cy="12954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483894" y="4343400"/>
                <a:ext cx="676275" cy="275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A(i,:)</a:t>
                </a: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6379369" y="4648200"/>
                <a:ext cx="677862" cy="275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B(:,j)</a:t>
                </a: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3752852" y="2510962"/>
            <a:ext cx="4933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for i = 1 to n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      for j = 1 to n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             for k = 1 to n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 	       C(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i,j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) = C(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i,j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) + A(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i,k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) 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  <a:sym typeface="Symbol"/>
              </a:rPr>
              <a:t>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B(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k,j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55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(2)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Blocked Matrix Multiply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3600" y="4274518"/>
            <a:ext cx="7162800" cy="417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ea typeface="宋体" charset="-122"/>
                <a:cs typeface="宋体" charset="-122"/>
              </a:rPr>
              <a:t>The matrix</a:t>
            </a:r>
            <a:r>
              <a:rPr lang="en-US" altLang="zh-CN" sz="2400" dirty="0">
                <a:ea typeface="宋体" charset="-122"/>
                <a:cs typeface="宋体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ea typeface="宋体" charset="-122"/>
                <a:cs typeface="Arial" charset="0"/>
              </a:rPr>
              <a:t>can be partitioned into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  <a:cs typeface="Arial" charset="0"/>
              </a:rPr>
              <a:t>four</a:t>
            </a:r>
            <a:r>
              <a:rPr lang="zh-CN" altLang="zh-CN" sz="2400" dirty="0">
                <a:solidFill>
                  <a:srgbClr val="000000"/>
                </a:solidFill>
                <a:ea typeface="宋体" charset="-122"/>
                <a:cs typeface="Arial" charset="0"/>
              </a:rPr>
              <a:t> 2×2 blocks</a:t>
            </a:r>
            <a:endParaRPr lang="zh-CN" altLang="zh-CN" sz="2400" dirty="0">
              <a:ea typeface="宋体" charset="-122"/>
              <a:cs typeface="宋体" charset="-122"/>
            </a:endParaRPr>
          </a:p>
        </p:txBody>
      </p:sp>
      <p:pic>
        <p:nvPicPr>
          <p:cNvPr id="1026" name="Picture 2" descr="\mathbf{P} = \begin{bmatrix}&#10;1 &amp; 1 &amp; 2 &amp; 2\\&#10;1 &amp; 1 &amp; 2 &amp; 2\\&#10;3 &amp; 3 &amp; 4 &amp; 4\\&#10;3 &amp; 3 &amp; 4 &amp; 4\end{bmatrix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159327"/>
            <a:ext cx="14382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mathbf{P}_{11} = \begin{bmatrix}&#10;1 &amp; 1 \\&#10;1 &amp; 1 \end{bmatrix},   \mathbf{P}_{12} = \begin{bmatrix}&#10;2 &amp; 2\\&#10;2 &amp; 2\end{bmatrix},  \mathbf{P}_{21} = \begin{bmatrix}&#10;3 &amp; 3 \\&#10;3 &amp; 3 \end{bmatrix},   \mathbf{P}_{22} = \begin{bmatrix}&#10;4 &amp; 4\\&#10;4 &amp; 4\end{bmatrix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7" y="3454726"/>
            <a:ext cx="46196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mathbf{P} = \begin{bmatrix}&#10;\mathbf{P}_{11} &amp; \mathbf{P}_{12}\\&#10;\mathbf{P}_{21} &amp; \mathbf{P}_{22}\end{bmatrix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92688"/>
            <a:ext cx="1371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4886324" y="2506988"/>
            <a:ext cx="333376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(3)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Blocked Matrix Multiply</a:t>
                </a:r>
              </a:p>
              <a:p>
                <a:pPr lvl="1"/>
                <a:r>
                  <a:rPr lang="en-US" altLang="zh-CN" sz="2200" dirty="0"/>
                  <a:t>C = A </a:t>
                </a:r>
                <a:r>
                  <a:rPr lang="en-US" altLang="zh-CN" sz="2200" dirty="0">
                    <a:sym typeface="Symbol"/>
                  </a:rPr>
                  <a:t> B    : 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  <a:sym typeface="Symbol"/>
                      </a:rPr>
                      <m:t>×</m:t>
                    </m:r>
                  </m:oMath>
                </a14:m>
                <a:r>
                  <a:rPr lang="en-US" altLang="zh-CN" sz="2200" dirty="0">
                    <a:sym typeface="Symbol"/>
                  </a:rPr>
                  <a:t> n matrices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𝐵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sym typeface="Symbol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/>
                  </a:rPr>
                  <a:t> : b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Symbol"/>
                      </a:rPr>
                      <m:t>×</m:t>
                    </m:r>
                  </m:oMath>
                </a14:m>
                <a:r>
                  <a:rPr lang="en-US" altLang="zh-CN" dirty="0">
                    <a:sym typeface="Symbol"/>
                  </a:rPr>
                  <a:t> b sub-matrices</a:t>
                </a:r>
              </a:p>
              <a:p>
                <a:pPr lvl="1"/>
                <a:r>
                  <a:rPr lang="en-US" altLang="zh-CN" dirty="0">
                    <a:sym typeface="Symbol"/>
                  </a:rPr>
                  <a:t>Number of sub-matrices in A/B/C: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Symbol"/>
                      </a:rPr>
                      <m:t>𝑁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×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en-US" altLang="zh-CN" dirty="0">
                    <a:sym typeface="Symbol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Symbol"/>
                      </a:rPr>
                      <m:t>𝑁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=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𝑛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/</m:t>
                    </m:r>
                    <m:r>
                      <a:rPr lang="en-US" altLang="zh-CN" i="1">
                        <a:latin typeface="Cambria Math"/>
                        <a:sym typeface="Symbol"/>
                      </a:rPr>
                      <m:t>𝑏</m:t>
                    </m:r>
                  </m:oMath>
                </a14:m>
                <a:endParaRPr lang="en-US" altLang="zh-CN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2" t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2052482" y="4891087"/>
            <a:ext cx="5279020" cy="1447800"/>
            <a:chOff x="2600324" y="4191000"/>
            <a:chExt cx="4578106" cy="12954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74294" y="4610100"/>
              <a:ext cx="541337" cy="413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>
                      <a:lumMod val="10000"/>
                    </a:schemeClr>
                  </a:solidFill>
                  <a:ea typeface="宋体" charset="-122"/>
                </a:rPr>
                <a:t>=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600324" y="4191000"/>
              <a:ext cx="1150938" cy="1295400"/>
              <a:chOff x="2312193" y="4191000"/>
              <a:chExt cx="1150938" cy="1295400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2312193" y="4191000"/>
                <a:ext cx="1150938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769393" y="4724400"/>
                <a:ext cx="288721" cy="30128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7931" y="4419600"/>
                    <a:ext cx="677862" cy="2787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𝑏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solidFill>
                          <a:schemeClr val="bg2">
                            <a:lumMod val="10000"/>
                          </a:schemeClr>
                        </a:solidFill>
                        <a:ea typeface="宋体" charset="-122"/>
                      </a:rPr>
                      <a:t>(</a:t>
                    </a:r>
                    <a:r>
                      <a:rPr lang="en-US" altLang="zh-CN" sz="1400" dirty="0" err="1">
                        <a:solidFill>
                          <a:schemeClr val="bg2">
                            <a:lumMod val="10000"/>
                          </a:schemeClr>
                        </a:solidFill>
                        <a:ea typeface="宋体" charset="-122"/>
                      </a:rPr>
                      <a:t>i,j</a:t>
                    </a:r>
                    <a:r>
                      <a:rPr lang="en-US" altLang="zh-CN" sz="1400" dirty="0">
                        <a:solidFill>
                          <a:schemeClr val="bg2">
                            <a:lumMod val="10000"/>
                          </a:schemeClr>
                        </a:solidFill>
                        <a:ea typeface="宋体" charset="-122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5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97931" y="4419600"/>
                    <a:ext cx="677862" cy="2787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960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组合 19"/>
            <p:cNvGrpSpPr/>
            <p:nvPr/>
          </p:nvGrpSpPr>
          <p:grpSpPr>
            <a:xfrm>
              <a:off x="4325937" y="4191000"/>
              <a:ext cx="2852493" cy="1295400"/>
              <a:chOff x="4415631" y="4191000"/>
              <a:chExt cx="2852493" cy="1295400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415631" y="4191000"/>
                <a:ext cx="1150938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5965031" y="4191000"/>
                <a:ext cx="1152525" cy="129540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5626715" y="4627642"/>
                <a:ext cx="289648" cy="413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  <a:sym typeface="Symbol"/>
                  </a:rPr>
                  <a:t>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ea typeface="宋体" charset="-122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4415631" y="4724400"/>
                <a:ext cx="1150938" cy="30128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360929" y="4191000"/>
                <a:ext cx="267392" cy="12954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3894" y="4343400"/>
                    <a:ext cx="676275" cy="2787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𝑏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solidFill>
                          <a:schemeClr val="bg2">
                            <a:lumMod val="10000"/>
                          </a:schemeClr>
                        </a:solidFill>
                        <a:ea typeface="宋体" charset="-122"/>
                      </a:rPr>
                      <a:t>(i,:)</a:t>
                    </a:r>
                  </a:p>
                </p:txBody>
              </p:sp>
            </mc:Choice>
            <mc:Fallback xmlns="">
              <p:sp>
                <p:nvSpPr>
                  <p:cNvPr id="17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83894" y="4343400"/>
                    <a:ext cx="676275" cy="2787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960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0262" y="4644689"/>
                    <a:ext cx="677862" cy="2787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/>
                                <a:ea typeface="宋体" charset="-122"/>
                              </a:rPr>
                              <m:t>𝑏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solidFill>
                          <a:schemeClr val="bg2">
                            <a:lumMod val="10000"/>
                          </a:schemeClr>
                        </a:solidFill>
                        <a:ea typeface="宋体" charset="-122"/>
                      </a:rPr>
                      <a:t>(:,j)</a:t>
                    </a:r>
                  </a:p>
                </p:txBody>
              </p:sp>
            </mc:Choice>
            <mc:Fallback xmlns="">
              <p:sp>
                <p:nvSpPr>
                  <p:cNvPr id="18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90262" y="4644689"/>
                    <a:ext cx="677862" cy="2787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961" b="-1960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8400" y="3052634"/>
                <a:ext cx="8305800" cy="2229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for i = 1 to N</a:t>
                </a:r>
              </a:p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      for j = 1 to N</a:t>
                </a:r>
              </a:p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           for k = 1 to N       //do a matrix multiply on 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blocks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  </a:t>
                </a:r>
              </a:p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C00000"/>
                    </a:solidFill>
                  </a:rPr>
                  <a:t>i,j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C00000"/>
                    </a:solidFill>
                  </a:rPr>
                  <a:t>i,j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C00000"/>
                    </a:solidFill>
                  </a:rPr>
                  <a:t>i,k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)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C00000"/>
                    </a:solidFill>
                  </a:rPr>
                  <a:t>k,j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)   // These are blocks, 						   not single elements  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052634"/>
                <a:ext cx="8305800" cy="2229906"/>
              </a:xfrm>
              <a:prstGeom prst="rect">
                <a:avLst/>
              </a:prstGeom>
              <a:blipFill>
                <a:blip r:embed="rId6"/>
                <a:stretch>
                  <a:fillRect l="-1223" t="-2273" r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2590801" y="5658591"/>
            <a:ext cx="332925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43200" y="5506192"/>
            <a:ext cx="0" cy="30229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52884" y="5516549"/>
            <a:ext cx="0" cy="30229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81235" y="5533767"/>
            <a:ext cx="0" cy="30229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38684" y="5535271"/>
            <a:ext cx="0" cy="30229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89724" y="5239511"/>
            <a:ext cx="332925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77426" y="5625004"/>
            <a:ext cx="332925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289724" y="6020300"/>
            <a:ext cx="332925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82788" y="3529940"/>
            <a:ext cx="77981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4521" y="3160608"/>
            <a:ext cx="23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C block matrix here.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4480704"/>
            <a:ext cx="282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A, B block matrices here.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14600" y="4299510"/>
            <a:ext cx="1186222" cy="14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91401" y="5525494"/>
                <a:ext cx="2464649" cy="594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Hint: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(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i,j</a:t>
                </a:r>
                <a:r>
                  <a:rPr lang="en-US" sz="1600" dirty="0">
                    <a:solidFill>
                      <a:srgbClr val="C00000"/>
                    </a:solidFill>
                  </a:rPr>
                  <a:t>)(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u,v</a:t>
                </a:r>
                <a:r>
                  <a:rPr lang="en-US" sz="1600" dirty="0">
                    <a:solidFill>
                      <a:srgbClr val="C00000"/>
                    </a:solidFill>
                  </a:rPr>
                  <a:t>) = C(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</a:rPr>
                  <a:t>*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b+u,j</a:t>
                </a:r>
                <a:r>
                  <a:rPr lang="en-US" sz="1600" dirty="0">
                    <a:solidFill>
                      <a:srgbClr val="C00000"/>
                    </a:solidFill>
                  </a:rPr>
                  <a:t>*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b+v</a:t>
                </a:r>
                <a:r>
                  <a:rPr lang="en-US" sz="1600" dirty="0">
                    <a:solidFill>
                      <a:srgbClr val="C00000"/>
                    </a:solidFill>
                  </a:rPr>
                  <a:t>)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5525494"/>
                <a:ext cx="2464649" cy="594073"/>
              </a:xfrm>
              <a:prstGeom prst="rect">
                <a:avLst/>
              </a:prstGeom>
              <a:blipFill>
                <a:blip r:embed="rId7"/>
                <a:stretch>
                  <a:fillRect l="-1026"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4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(4)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200" dirty="0"/>
                  <a:t>K-means</a:t>
                </a:r>
              </a:p>
              <a:p>
                <a:pPr lvl="1"/>
                <a:r>
                  <a:rPr lang="en-US" dirty="0"/>
                  <a:t>Partition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 observations into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 clusters</a:t>
                </a:r>
              </a:p>
              <a:p>
                <a:pPr lvl="1"/>
                <a:r>
                  <a:rPr lang="en-US" dirty="0"/>
                  <a:t>Each cluster has a mean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(0&lt;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observation belongs to the cluster with the nearest mean</a:t>
                </a:r>
              </a:p>
              <a:p>
                <a:pPr lvl="1"/>
                <a:r>
                  <a:rPr lang="en-US" altLang="zh-CN" dirty="0"/>
                  <a:t>Example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2" t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37204"/>
            <a:ext cx="4682126" cy="21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(5)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K-means</a:t>
                </a:r>
              </a:p>
              <a:p>
                <a:pPr lvl="1"/>
                <a:r>
                  <a:rPr lang="en-US" dirty="0"/>
                  <a:t> Steps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Initialize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some value. 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For each data element, compute its ‘distance’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Assign it to the `closest' cluster.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Re-compute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Check convergence; if not, go to Step 2</a:t>
                </a:r>
              </a:p>
              <a:p>
                <a:pPr lvl="2"/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2" t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7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(7)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Step 1 (Initialize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4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1571632"/>
                <a:ext cx="3429000" cy="20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71632"/>
                <a:ext cx="3429000" cy="2019464"/>
              </a:xfrm>
              <a:prstGeom prst="rect">
                <a:avLst/>
              </a:prstGeom>
              <a:blipFill>
                <a:blip r:embed="rId3"/>
                <a:stretch>
                  <a:fillRect l="-2222" r="-6296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83753" y="4283865"/>
                <a:ext cx="142449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53" y="4283865"/>
                <a:ext cx="1424493" cy="1200329"/>
              </a:xfrm>
              <a:prstGeom prst="rect">
                <a:avLst/>
              </a:prstGeom>
              <a:blipFill>
                <a:blip r:embed="rId4"/>
                <a:stretch>
                  <a:fillRect l="-265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5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(7)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960"/>
            <a:ext cx="10205621" cy="4650004"/>
          </a:xfrm>
        </p:spPr>
        <p:txBody>
          <a:bodyPr>
            <a:normAutofit/>
          </a:bodyPr>
          <a:lstStyle/>
          <a:p>
            <a:r>
              <a:rPr lang="en-US" altLang="zh-CN" dirty="0"/>
              <a:t>Step 2 (assign to closest cluster)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69453" y="4704540"/>
                <a:ext cx="142449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53" y="4704540"/>
                <a:ext cx="1424493" cy="1200329"/>
              </a:xfrm>
              <a:prstGeom prst="rect">
                <a:avLst/>
              </a:prstGeom>
              <a:blipFill>
                <a:blip r:embed="rId2"/>
                <a:stretch>
                  <a:fillRect l="-354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7200" y="2106018"/>
                <a:ext cx="3429000" cy="20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106018"/>
                <a:ext cx="3429000" cy="2019464"/>
              </a:xfrm>
              <a:prstGeom prst="rect">
                <a:avLst/>
              </a:prstGeom>
              <a:blipFill>
                <a:blip r:embed="rId3"/>
                <a:stretch>
                  <a:fillRect l="-2222" r="-6296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4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(7)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Step 3 (</a:t>
                </a:r>
                <a:r>
                  <a:rPr lang="en-US" altLang="zh-CN" dirty="0" err="1"/>
                  <a:t>Recompute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):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7200" y="1571632"/>
                <a:ext cx="3429000" cy="20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71632"/>
                <a:ext cx="3429000" cy="2019464"/>
              </a:xfrm>
              <a:prstGeom prst="rect">
                <a:avLst/>
              </a:prstGeom>
              <a:blipFill>
                <a:blip r:embed="rId3"/>
                <a:stretch>
                  <a:fillRect l="-2222" r="-6296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7"/>
              <p:cNvSpPr/>
              <p:nvPr/>
            </p:nvSpPr>
            <p:spPr>
              <a:xfrm>
                <a:off x="5125311" y="4686203"/>
                <a:ext cx="171277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𝟐𝟐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𝟑𝟓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11" y="4686203"/>
                <a:ext cx="1712777" cy="1200329"/>
              </a:xfrm>
              <a:prstGeom prst="rect">
                <a:avLst/>
              </a:prstGeom>
              <a:blipFill>
                <a:blip r:embed="rId4"/>
                <a:stretch>
                  <a:fillRect l="-29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4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(8)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960"/>
            <a:ext cx="10205621" cy="4650004"/>
          </a:xfrm>
        </p:spPr>
        <p:txBody>
          <a:bodyPr>
            <a:normAutofit/>
          </a:bodyPr>
          <a:lstStyle/>
          <a:p>
            <a:r>
              <a:rPr lang="en-US" altLang="zh-CN" dirty="0"/>
              <a:t>Step 2 (Assign to Closest cluster)</a:t>
            </a:r>
          </a:p>
          <a:p>
            <a:pPr lvl="1"/>
            <a:r>
              <a:rPr lang="en-US" altLang="zh-CN" sz="2600" dirty="0"/>
              <a:t>28 changes cluster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5670" y="2349334"/>
                <a:ext cx="3429000" cy="20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70" y="2349334"/>
                <a:ext cx="3429000" cy="2019464"/>
              </a:xfrm>
              <a:prstGeom prst="rect">
                <a:avLst/>
              </a:prstGeom>
              <a:blipFill>
                <a:blip r:embed="rId2"/>
                <a:stretch>
                  <a:fillRect l="-1845" r="-5904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7"/>
              <p:cNvSpPr/>
              <p:nvPr/>
            </p:nvSpPr>
            <p:spPr>
              <a:xfrm>
                <a:off x="5153781" y="4730875"/>
                <a:ext cx="171277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𝟐𝟐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𝟑𝟓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1" y="4730875"/>
                <a:ext cx="1712777" cy="1200329"/>
              </a:xfrm>
              <a:prstGeom prst="rect">
                <a:avLst/>
              </a:prstGeom>
              <a:blipFill>
                <a:blip r:embed="rId3"/>
                <a:stretch>
                  <a:fillRect l="-2941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times &amp; TA info.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600" dirty="0">
                <a:ea typeface="等线"/>
              </a:rPr>
              <a:t>Yuan Meng</a:t>
            </a:r>
          </a:p>
          <a:p>
            <a:pPr lvl="1"/>
            <a:r>
              <a:rPr lang="en-US" altLang="zh-CN" dirty="0"/>
              <a:t>Email: </a:t>
            </a:r>
            <a:r>
              <a:rPr lang="en-US" dirty="0"/>
              <a:t>ymeng643@usc.edu</a:t>
            </a:r>
            <a:endParaRPr lang="en-US" altLang="zh-CN" dirty="0">
              <a:cs typeface="Calibri" panose="020F0502020204030204"/>
            </a:endParaRPr>
          </a:p>
          <a:p>
            <a:pPr lvl="1"/>
            <a:r>
              <a:rPr lang="en-US" altLang="zh-CN" dirty="0">
                <a:ea typeface="等线"/>
              </a:rPr>
              <a:t>Office hours: Friday 11:00am-1:00 pm, Online at</a:t>
            </a:r>
            <a:r>
              <a:rPr lang="en-US" dirty="0">
                <a:ea typeface="等线"/>
              </a:rPr>
              <a:t>:</a:t>
            </a:r>
            <a:r>
              <a:rPr lang="en-US" dirty="0">
                <a:ea typeface="等线"/>
                <a:cs typeface="Calibri"/>
              </a:rPr>
              <a:t> </a:t>
            </a:r>
            <a:r>
              <a:rPr lang="en-US" dirty="0">
                <a:ea typeface="等线"/>
                <a:cs typeface="Calibri"/>
                <a:hlinkClick r:id="rId2"/>
              </a:rPr>
              <a:t>https://usc.zoom.us/j/8629150353</a:t>
            </a:r>
            <a:r>
              <a:rPr lang="en-US" dirty="0">
                <a:ea typeface="等线"/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等线"/>
                <a:cs typeface="Calibri"/>
              </a:rPr>
              <a:t>Meeting ID: 862 915 0353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Discussion: 3:30 – 4:50 pm, Friday</a:t>
            </a:r>
          </a:p>
          <a:p>
            <a:pPr>
              <a:buFont typeface="Arial,Sans-Serif" panose="020B0604020202020204" pitchFamily="34" charset="0"/>
            </a:pPr>
            <a:r>
              <a:rPr lang="en-US" dirty="0"/>
              <a:t>Discussion Location: Online </a:t>
            </a:r>
            <a:r>
              <a:rPr lang="en-US" dirty="0">
                <a:ea typeface="+mn-lt"/>
                <a:cs typeface="+mn-lt"/>
              </a:rPr>
              <a:t>at: </a:t>
            </a:r>
            <a:r>
              <a:rPr lang="en-US" dirty="0">
                <a:hlinkClick r:id="rId3"/>
              </a:rPr>
              <a:t>https://usc.zoom.us/j/93866326251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 panose="020B0604020202020204" pitchFamily="34" charset="0"/>
            </a:pPr>
            <a:r>
              <a:rPr lang="en-US" dirty="0"/>
              <a:t>Meeting</a:t>
            </a:r>
            <a:r>
              <a:rPr lang="en-US" dirty="0">
                <a:ea typeface="+mn-lt"/>
                <a:cs typeface="+mn-lt"/>
              </a:rPr>
              <a:t> ID: 938 6632 6251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(8)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Step 3 (</a:t>
                </a:r>
                <a:r>
                  <a:rPr lang="en-US" altLang="zh-CN" dirty="0" err="1"/>
                  <a:t>Recompute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):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5670" y="1981200"/>
                <a:ext cx="3429000" cy="20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34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70" y="1981200"/>
                <a:ext cx="3429000" cy="2019464"/>
              </a:xfrm>
              <a:prstGeom prst="rect">
                <a:avLst/>
              </a:prstGeom>
              <a:blipFill>
                <a:blip r:embed="rId3"/>
                <a:stretch>
                  <a:fillRect l="-1845" r="-590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153781" y="4730875"/>
                <a:ext cx="171277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𝟐𝟑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𝟑𝟕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1" y="4730875"/>
                <a:ext cx="1712777" cy="1200329"/>
              </a:xfrm>
              <a:prstGeom prst="rect">
                <a:avLst/>
              </a:prstGeom>
              <a:blipFill>
                <a:blip r:embed="rId4"/>
                <a:stretch>
                  <a:fillRect l="-2941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28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(9)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960"/>
            <a:ext cx="10205621" cy="4650004"/>
          </a:xfrm>
        </p:spPr>
        <p:txBody>
          <a:bodyPr>
            <a:normAutofit/>
          </a:bodyPr>
          <a:lstStyle/>
          <a:p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6510" y="2413625"/>
                <a:ext cx="3429000" cy="203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10" y="2413625"/>
                <a:ext cx="3429000" cy="2030749"/>
              </a:xfrm>
              <a:prstGeom prst="rect">
                <a:avLst/>
              </a:prstGeom>
              <a:blipFill>
                <a:blip r:embed="rId2"/>
                <a:stretch>
                  <a:fillRect l="-1845" t="-6211" r="-774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64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homework (6)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"/>
          <a:stretch/>
        </p:blipFill>
        <p:spPr>
          <a:xfrm>
            <a:off x="3471672" y="1447800"/>
            <a:ext cx="4834128" cy="42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0" y="2066925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Questions?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b="1" dirty="0"/>
              <a:t>Thank you</a:t>
            </a:r>
            <a:endParaRPr lang="zh-CN" altLang="en-US" sz="3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B03F2-E343-5B45-9894-F5C0036B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96F7-63C3-104C-AF9F-50FAC5FC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r>
              <a:rPr lang="en-US" dirty="0"/>
              <a:t>Basic Unix commands</a:t>
            </a:r>
          </a:p>
          <a:p>
            <a:r>
              <a:rPr lang="en-US" dirty="0"/>
              <a:t>Programming HW discussion</a:t>
            </a:r>
          </a:p>
          <a:p>
            <a:pPr lvl="1"/>
            <a:r>
              <a:rPr lang="en-US" dirty="0"/>
              <a:t>PHW1</a:t>
            </a:r>
          </a:p>
          <a:p>
            <a:pPr lvl="2"/>
            <a:r>
              <a:rPr lang="en-US" dirty="0"/>
              <a:t>P1 Matrix Multiplication</a:t>
            </a:r>
          </a:p>
          <a:p>
            <a:pPr lvl="2"/>
            <a:r>
              <a:rPr lang="en-US" dirty="0"/>
              <a:t>P2 K-means</a:t>
            </a:r>
          </a:p>
        </p:txBody>
      </p:sp>
    </p:spTree>
    <p:extLst>
      <p:ext uri="{BB962C8B-B14F-4D97-AF65-F5344CB8AC3E}">
        <p14:creationId xmlns:p14="http://schemas.microsoft.com/office/powerpoint/2010/main" val="36238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8AF5-0276-4113-971B-5D625C4A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Assignments info and Grading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B547-9577-4649-B596-1592E66A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assignments will be released on Piazza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Assignments will be collected through Blackboard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Expected submission format: PDF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Can be neatly handwritten or typewritten - Latex (Overleaf) recommended</a:t>
            </a:r>
            <a:endParaRPr lang="en-US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Scanner app on smartphone:</a:t>
            </a:r>
            <a:endParaRPr lang="en-US">
              <a:cs typeface="Calibri"/>
            </a:endParaRPr>
          </a:p>
          <a:p>
            <a:pPr lvl="3"/>
            <a:r>
              <a:rPr lang="en-US" dirty="0" err="1">
                <a:ea typeface="+mn-lt"/>
                <a:cs typeface="+mn-lt"/>
              </a:rPr>
              <a:t>CamScanner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ios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lvl="3"/>
            <a:r>
              <a:rPr lang="en-US" dirty="0">
                <a:ea typeface="+mn-lt"/>
                <a:cs typeface="+mn-lt"/>
              </a:rPr>
              <a:t>Genius Scan (Android)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Grading: HWs &amp; Programming HWs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10% late penalty per day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No credit received after 3</a:t>
            </a:r>
            <a:r>
              <a:rPr lang="en-US" baseline="30000" dirty="0">
                <a:ea typeface="+mn-lt"/>
                <a:cs typeface="+mn-lt"/>
              </a:rPr>
              <a:t>rd</a:t>
            </a:r>
            <a:r>
              <a:rPr lang="en-US" dirty="0">
                <a:ea typeface="+mn-lt"/>
                <a:cs typeface="+mn-lt"/>
              </a:rPr>
              <a:t> day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0ACD-E7AB-4705-A906-57DA45E80D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8403BB-35EA-4024-B38F-4B7F815A1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to remote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OpenSSH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Built-in for mac and Windows 10 after 1709 </a:t>
            </a:r>
          </a:p>
          <a:p>
            <a:r>
              <a:rPr lang="en-US" altLang="zh-CN" dirty="0"/>
              <a:t>Free UNIX Computing Account for all USC students</a:t>
            </a:r>
          </a:p>
          <a:p>
            <a:pPr lvl="1"/>
            <a:r>
              <a:rPr lang="en-US" altLang="zh-CN" i="1" dirty="0">
                <a:ea typeface="等线"/>
              </a:rPr>
              <a:t>aludra.usc.edu</a:t>
            </a:r>
          </a:p>
          <a:p>
            <a:pPr lvl="1"/>
            <a:r>
              <a:rPr lang="en-US" altLang="zh-CN" i="1">
                <a:ea typeface="等线"/>
              </a:rPr>
              <a:t>Nunki.usc.edu</a:t>
            </a:r>
            <a:endParaRPr lang="en-US" altLang="zh-CN" dirty="0">
              <a:ea typeface="等线" panose="02010600030101010101" pitchFamily="2" charset="-122"/>
              <a:cs typeface="Calibri" panose="020F0502020204030204"/>
            </a:endParaRPr>
          </a:p>
          <a:p>
            <a:r>
              <a:rPr lang="en-US" altLang="zh-CN" i="1">
                <a:ea typeface="等线"/>
                <a:cs typeface="Calibri"/>
              </a:rPr>
              <a:t>How to access:</a:t>
            </a:r>
            <a:endParaRPr lang="en-US" altLang="zh-CN" i="1" dirty="0">
              <a:ea typeface="等线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ssh aludra.usc.edu -l &lt;username&gt; </a:t>
            </a:r>
            <a:endParaRPr lang="en-US" altLang="zh-CN" i="1" dirty="0">
              <a:ea typeface="等线"/>
              <a:cs typeface="Calibri"/>
            </a:endParaRPr>
          </a:p>
          <a:p>
            <a:pPr lvl="1"/>
            <a:r>
              <a:rPr lang="en-US">
                <a:cs typeface="Calibri"/>
              </a:rPr>
              <a:t>&lt;username&gt; is your USC NetID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27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Unix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ls</a:t>
            </a:r>
            <a:r>
              <a:rPr lang="en-US" dirty="0"/>
              <a:t>: list your files</a:t>
            </a:r>
          </a:p>
          <a:p>
            <a:r>
              <a:rPr lang="en-US" b="1" dirty="0"/>
              <a:t>vim</a:t>
            </a:r>
            <a:r>
              <a:rPr lang="en-US" dirty="0"/>
              <a:t> filename:</a:t>
            </a:r>
            <a:r>
              <a:rPr lang="en-US" altLang="zh-CN" dirty="0"/>
              <a:t> an editor that lets you create and edit a file (pre-installed for most UNIX system)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To exit: :q enter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To save: :w enter</a:t>
            </a:r>
          </a:p>
          <a:p>
            <a:r>
              <a:rPr lang="en-US" b="1" dirty="0"/>
              <a:t>mv</a:t>
            </a:r>
            <a:r>
              <a:rPr lang="en-US" dirty="0"/>
              <a:t> filename1 filename2: rename a file</a:t>
            </a:r>
          </a:p>
          <a:p>
            <a:r>
              <a:rPr lang="en-US" b="1" dirty="0" err="1"/>
              <a:t>cp</a:t>
            </a:r>
            <a:r>
              <a:rPr lang="en-US" dirty="0"/>
              <a:t> filename1 filename2: copy a file</a:t>
            </a:r>
          </a:p>
          <a:p>
            <a:r>
              <a:rPr lang="en-US" b="1" dirty="0" err="1"/>
              <a:t>rm</a:t>
            </a:r>
            <a:r>
              <a:rPr lang="en-US" dirty="0"/>
              <a:t> filename: remove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Unix commands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mkdir</a:t>
            </a:r>
            <a:r>
              <a:rPr lang="en-US" altLang="zh-CN" dirty="0"/>
              <a:t>: make a new directory</a:t>
            </a:r>
          </a:p>
          <a:p>
            <a:r>
              <a:rPr lang="en-US" altLang="zh-CN" b="1" dirty="0"/>
              <a:t>cd</a:t>
            </a:r>
            <a:r>
              <a:rPr lang="en-US" altLang="zh-CN" dirty="0"/>
              <a:t> </a:t>
            </a:r>
            <a:r>
              <a:rPr lang="en-US" altLang="zh-CN" dirty="0" err="1"/>
              <a:t>dirname</a:t>
            </a:r>
            <a:r>
              <a:rPr lang="en-US" altLang="zh-CN" dirty="0"/>
              <a:t>: change directory</a:t>
            </a:r>
          </a:p>
          <a:p>
            <a:r>
              <a:rPr lang="en-US" altLang="zh-CN" b="1" dirty="0" err="1"/>
              <a:t>pwd</a:t>
            </a:r>
            <a:r>
              <a:rPr lang="en-US" altLang="zh-CN" dirty="0"/>
              <a:t>: tell you where you currently are</a:t>
            </a:r>
          </a:p>
          <a:p>
            <a:endParaRPr lang="en-US" altLang="zh-CN" dirty="0"/>
          </a:p>
          <a:p>
            <a:r>
              <a:rPr lang="en-US" altLang="zh-CN" dirty="0"/>
              <a:t>For more commands, please visit: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http://www.math.utah.edu/lab/unix/unix-commands.html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0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a “Hello world” program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960"/>
            <a:ext cx="10686143" cy="533104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Type </a:t>
            </a:r>
            <a:r>
              <a:rPr lang="en-US" altLang="zh-CN" b="1" dirty="0"/>
              <a:t>vim </a:t>
            </a:r>
            <a:r>
              <a:rPr lang="en-US" altLang="zh-CN" b="1" dirty="0" err="1"/>
              <a:t>hello.c</a:t>
            </a:r>
            <a:r>
              <a:rPr lang="en-US" altLang="zh-CN" dirty="0"/>
              <a:t> to open the editor</a:t>
            </a:r>
          </a:p>
          <a:p>
            <a:r>
              <a:rPr lang="en-US" altLang="zh-CN" dirty="0"/>
              <a:t>Write the program to print “hello world”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Save and exit: :</a:t>
            </a:r>
            <a:r>
              <a:rPr lang="en-US" altLang="zh-CN" dirty="0" err="1"/>
              <a:t>wq</a:t>
            </a:r>
            <a:r>
              <a:rPr lang="en-US" altLang="zh-CN" dirty="0"/>
              <a:t> enter</a:t>
            </a:r>
          </a:p>
          <a:p>
            <a:r>
              <a:rPr lang="en-US" altLang="zh-CN" dirty="0"/>
              <a:t>Compile your code: </a:t>
            </a:r>
            <a:r>
              <a:rPr lang="en-US" altLang="zh-CN" dirty="0" err="1"/>
              <a:t>gcc</a:t>
            </a:r>
            <a:r>
              <a:rPr lang="en-US" altLang="zh-CN" dirty="0"/>
              <a:t> –o go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r>
              <a:rPr lang="en-US" altLang="zh-CN" dirty="0"/>
              <a:t>Run your code: ./go</a:t>
            </a:r>
          </a:p>
          <a:p>
            <a:r>
              <a:rPr lang="en-US" altLang="zh-CN" dirty="0"/>
              <a:t>If you want to edit on your local machine and copy it to the remote server through </a:t>
            </a:r>
            <a:r>
              <a:rPr lang="en-US" altLang="zh-CN" dirty="0" err="1"/>
              <a:t>ssh</a:t>
            </a:r>
            <a:r>
              <a:rPr lang="en-US" altLang="zh-CN" dirty="0"/>
              <a:t> for testing: use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scp</a:t>
            </a:r>
            <a:r>
              <a:rPr lang="en-US" b="1" dirty="0"/>
              <a:t> local-</a:t>
            </a:r>
            <a:r>
              <a:rPr lang="en-US" b="1" dirty="0" err="1"/>
              <a:t>path_of_file</a:t>
            </a:r>
            <a:r>
              <a:rPr lang="en-US" b="1" dirty="0"/>
              <a:t> </a:t>
            </a:r>
            <a:r>
              <a:rPr lang="en-US" b="1" dirty="0" err="1"/>
              <a:t>yourusername@host_name</a:t>
            </a:r>
            <a:endParaRPr lang="en-US" altLang="zh-CN" b="1" dirty="0"/>
          </a:p>
        </p:txBody>
      </p:sp>
      <p:pic>
        <p:nvPicPr>
          <p:cNvPr id="4" name="图片 3" descr="shijiezh@hpc-login2:~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4" r="50000" b="52123"/>
          <a:stretch/>
        </p:blipFill>
        <p:spPr>
          <a:xfrm>
            <a:off x="4720772" y="2443369"/>
            <a:ext cx="3215136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program time (1)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Use </a:t>
                </a:r>
                <a:r>
                  <a:rPr lang="en-US" altLang="zh-CN" b="1" dirty="0" err="1"/>
                  <a:t>clock_gettime</a:t>
                </a:r>
                <a:r>
                  <a:rPr lang="en-US" altLang="zh-CN" b="1" dirty="0"/>
                  <a:t>() </a:t>
                </a:r>
                <a:r>
                  <a:rPr lang="en-US" altLang="zh-CN" dirty="0"/>
                  <a:t>function to retrieve the system-wide real-time clock</a:t>
                </a:r>
              </a:p>
              <a:p>
                <a:r>
                  <a:rPr lang="en-US" altLang="zh-CN" dirty="0"/>
                  <a:t>In </a:t>
                </a:r>
                <a:r>
                  <a:rPr lang="en-US" altLang="zh-CN" b="1" dirty="0"/>
                  <a:t>&lt;sys/</a:t>
                </a:r>
                <a:r>
                  <a:rPr lang="en-US" altLang="zh-CN" b="1" dirty="0" err="1"/>
                  <a:t>time.h</a:t>
                </a:r>
                <a:r>
                  <a:rPr lang="en-US" altLang="zh-CN" b="1" dirty="0"/>
                  <a:t>&gt; </a:t>
                </a:r>
                <a:r>
                  <a:rPr lang="en-US" altLang="zh-CN" dirty="0"/>
                  <a:t>lib</a:t>
                </a:r>
              </a:p>
              <a:p>
                <a:r>
                  <a:rPr lang="en-US" altLang="zh-CN" dirty="0" err="1"/>
                  <a:t>struct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timespec</a:t>
                </a:r>
                <a:r>
                  <a:rPr lang="en-US" altLang="zh-CN" dirty="0"/>
                  <a:t> {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err="1"/>
                  <a:t>time_t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tv_sec</a:t>
                </a:r>
                <a:r>
                  <a:rPr lang="en-US" altLang="zh-CN" dirty="0"/>
                  <a:t>;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/* seconds */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long </a:t>
                </a:r>
                <a:r>
                  <a:rPr lang="en-US" altLang="zh-CN" dirty="0" err="1"/>
                  <a:t>tv_nsec</a:t>
                </a:r>
                <a:r>
                  <a:rPr lang="en-US" altLang="zh-CN" dirty="0"/>
                  <a:t>;  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/* nanoseconds */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};   // used to store the time in terms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4" t="-2186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0766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 and last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F97C3A5-5C79-BC4B-9BFD-C897699FDB36}" vid="{E30730C9-04B0-8345-8E16-F7368571B8B6}"/>
    </a:ext>
  </a:extLst>
</a:theme>
</file>

<file path=ppt/theme/theme2.xml><?xml version="1.0" encoding="utf-8"?>
<a:theme xmlns:a="http://schemas.openxmlformats.org/drawingml/2006/main" name="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ISI Widescreen Template</Template>
  <TotalTime>2581</TotalTime>
  <Words>1136</Words>
  <Application>Microsoft Macintosh PowerPoint</Application>
  <PresentationFormat>Widescreen</PresentationFormat>
  <Paragraphs>206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Arial,Sans-Serif</vt:lpstr>
      <vt:lpstr>GulimChe</vt:lpstr>
      <vt:lpstr>Arial</vt:lpstr>
      <vt:lpstr>Calibri</vt:lpstr>
      <vt:lpstr>Calibri Light</vt:lpstr>
      <vt:lpstr>Cambria Math</vt:lpstr>
      <vt:lpstr>Wingdings</vt:lpstr>
      <vt:lpstr>First page and last page</vt:lpstr>
      <vt:lpstr>body pages</vt:lpstr>
      <vt:lpstr>EE/CSCI 451: Parallel and Distributed Computation</vt:lpstr>
      <vt:lpstr>Discussion times &amp; TA info.</vt:lpstr>
      <vt:lpstr>Today’s topic</vt:lpstr>
      <vt:lpstr>Assignments info and Grading Policy</vt:lpstr>
      <vt:lpstr>Access to remote server </vt:lpstr>
      <vt:lpstr>Basic Unix commands </vt:lpstr>
      <vt:lpstr>Basic Unix commands </vt:lpstr>
      <vt:lpstr>Run a “Hello world” program </vt:lpstr>
      <vt:lpstr>Measure program time (1) </vt:lpstr>
      <vt:lpstr>Measure program time (2) </vt:lpstr>
      <vt:lpstr>Programming homework (1) </vt:lpstr>
      <vt:lpstr>Programming homework (2) </vt:lpstr>
      <vt:lpstr>Programming homework (3) </vt:lpstr>
      <vt:lpstr>Programming homework (4) </vt:lpstr>
      <vt:lpstr>Programming homework (5) </vt:lpstr>
      <vt:lpstr>Programming homework (7) </vt:lpstr>
      <vt:lpstr>Programming homework (7) </vt:lpstr>
      <vt:lpstr>Programming homework (7) </vt:lpstr>
      <vt:lpstr>Programming homework (8) </vt:lpstr>
      <vt:lpstr>Programming homework (8) </vt:lpstr>
      <vt:lpstr>Programming homework (9) </vt:lpstr>
      <vt:lpstr>Programming homework (6)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Paul Walters</dc:creator>
  <cp:lastModifiedBy>Yuan Meng</cp:lastModifiedBy>
  <cp:revision>171</cp:revision>
  <cp:lastPrinted>2019-03-29T15:36:02Z</cp:lastPrinted>
  <dcterms:created xsi:type="dcterms:W3CDTF">2020-01-06T13:20:46Z</dcterms:created>
  <dcterms:modified xsi:type="dcterms:W3CDTF">2020-08-21T23:53:26Z</dcterms:modified>
</cp:coreProperties>
</file>