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69" r:id="rId3"/>
    <p:sldMasterId id="2147483676" r:id="rId4"/>
    <p:sldMasterId id="2147483681" r:id="rId5"/>
    <p:sldMasterId id="2147483693" r:id="rId6"/>
    <p:sldMasterId id="2147483699" r:id="rId7"/>
  </p:sldMasterIdLst>
  <p:notesMasterIdLst>
    <p:notesMasterId r:id="rId77"/>
  </p:notesMasterIdLst>
  <p:sldIdLst>
    <p:sldId id="267" r:id="rId8"/>
    <p:sldId id="299" r:id="rId9"/>
    <p:sldId id="297" r:id="rId10"/>
    <p:sldId id="298" r:id="rId11"/>
    <p:sldId id="378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83" r:id="rId39"/>
    <p:sldId id="318" r:id="rId40"/>
    <p:sldId id="376" r:id="rId41"/>
    <p:sldId id="319" r:id="rId42"/>
    <p:sldId id="377" r:id="rId43"/>
    <p:sldId id="320" r:id="rId44"/>
    <p:sldId id="324" r:id="rId45"/>
    <p:sldId id="325" r:id="rId46"/>
    <p:sldId id="326" r:id="rId47"/>
    <p:sldId id="328" r:id="rId48"/>
    <p:sldId id="327" r:id="rId49"/>
    <p:sldId id="329" r:id="rId50"/>
    <p:sldId id="330" r:id="rId51"/>
    <p:sldId id="331" r:id="rId52"/>
    <p:sldId id="321" r:id="rId53"/>
    <p:sldId id="322" r:id="rId54"/>
    <p:sldId id="323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79" r:id="rId64"/>
    <p:sldId id="380" r:id="rId65"/>
    <p:sldId id="382" r:id="rId66"/>
    <p:sldId id="367" r:id="rId67"/>
    <p:sldId id="375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4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3771" autoAdjust="0"/>
  </p:normalViewPr>
  <p:slideViewPr>
    <p:cSldViewPr>
      <p:cViewPr varScale="1">
        <p:scale>
          <a:sx n="92" d="100"/>
          <a:sy n="92" d="100"/>
        </p:scale>
        <p:origin x="14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53C2-ADCA-4CBE-9E3C-A9128BB2402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5DB6-DBBB-4C74-BEBE-8B0E852A1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center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4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6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center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7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CC04-B5D1-414A-BCE4-984C16C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4D3B-5DCC-4AB3-AFF4-BEFFDEA1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9926-1E48-441B-9B7A-5850061C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9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093-1983-492F-8B29-FF9853E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88B6-787B-4F31-975C-7E5BB0D8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977925-D93B-4DD9-B953-6F67ABCEB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25F9-1373-4408-B4E9-954D251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35F2-F114-46B5-9F15-CF956D31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A80D-2C8E-43D0-9E3E-03B17F31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D4239B-B819-405F-B092-7BD709A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3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4E4E-029B-42E1-B809-8A7FB9E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C3A2-769F-45C5-977E-ADD44EC2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0FC6-465F-4FA9-B76A-44C8AE35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F416-6AE5-4B1F-AA32-DAB11404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29158-9F62-4968-ABB4-8180D693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F55DE9-E7C6-4518-8507-05C9B2D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77F-EFD1-4247-8D21-E0328D7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FB8E6C-9A74-4FC8-915B-B5302885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5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85102B-9056-4CA0-B89E-062AC993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76D-01A8-412B-AE5D-AB9803BE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B634-708F-4467-8782-31E73244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78AB-D765-44D1-8C81-806B7FDC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F1B07F-4DE5-4888-BF80-592A8E15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DE6-3D68-437B-BB9E-74DE73B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10681-9D2B-4A3C-9186-07B1E63E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88DF-6ACC-4E61-95A9-513582BC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7EF20F-2778-4B74-8ECE-DF5BF7EB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2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7ADD-5EB6-4F65-BE3A-4628A5E5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4E2A3-97B3-480B-BCE0-E96BCB09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CF8645-0FEA-4F69-BBC6-AED5D471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3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BAF3F-3D53-4AF9-89E2-196DDCCF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D26B-85AE-4020-8961-C10E33C0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510416-BD7D-4EE6-A129-76994E761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2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35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23085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56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60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6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4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35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69A1-77CA-4877-BC8B-9DC817B1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4745-9A02-48BE-A4A7-BB1C152F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8A4AFF-1AF0-451E-873E-49570040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2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CC04-B5D1-414A-BCE4-984C16C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4D3B-5DCC-4AB3-AFF4-BEFFDEA1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9926-1E48-441B-9B7A-5850061C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60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093-1983-492F-8B29-FF9853E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88B6-787B-4F31-975C-7E5BB0D8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977925-D93B-4DD9-B953-6F67ABCEB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5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25F9-1373-4408-B4E9-954D251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35F2-F114-46B5-9F15-CF956D31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A80D-2C8E-43D0-9E3E-03B17F31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D4239B-B819-405F-B092-7BD709A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45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4E4E-029B-42E1-B809-8A7FB9E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C3A2-769F-45C5-977E-ADD44EC2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0FC6-465F-4FA9-B76A-44C8AE35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F416-6AE5-4B1F-AA32-DAB11404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29158-9F62-4968-ABB4-8180D693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F55DE9-E7C6-4518-8507-05C9B2D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564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77F-EFD1-4247-8D21-E0328D7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FB8E6C-9A74-4FC8-915B-B5302885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4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85102B-9056-4CA0-B89E-062AC993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39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76D-01A8-412B-AE5D-AB9803BE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B634-708F-4467-8782-31E73244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78AB-D765-44D1-8C81-806B7FDC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F1B07F-4DE5-4888-BF80-592A8E15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58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DE6-3D68-437B-BB9E-74DE73B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10681-9D2B-4A3C-9186-07B1E63E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88DF-6ACC-4E61-95A9-513582BC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7EF20F-2778-4B74-8ECE-DF5BF7EB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295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7ADD-5EB6-4F65-BE3A-4628A5E5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4E2A3-97B3-480B-BCE0-E96BCB09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CF8645-0FEA-4F69-BBC6-AED5D471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7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BAF3F-3D53-4AF9-89E2-196DDCCF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D26B-85AE-4020-8961-C10E33C0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510416-BD7D-4EE6-A129-76994E761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2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6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4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0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148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7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93027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41000" cy="45720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6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4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3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8" y="228600"/>
            <a:ext cx="9245600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6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69A1-77CA-4877-BC8B-9DC817B1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4745-9A02-48BE-A4A7-BB1C152F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8A4AFF-1AF0-451E-873E-49570040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6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1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1" y="238126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4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82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3" y="238128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267" y="6462030"/>
            <a:ext cx="2429501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69" y="6138310"/>
            <a:ext cx="2322251" cy="47007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4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1"/>
            <a:ext cx="12192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1" y="238126"/>
            <a:ext cx="9969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67" y="6462714"/>
            <a:ext cx="242993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6138863"/>
            <a:ext cx="2321984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7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2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4A70-751F-4018-9C63-7E32B166170A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34159" y="6242095"/>
            <a:ext cx="2338244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9A2E84-0523-4D73-BB80-B5158F69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E72A6-4514-4E9C-A0AD-3976AA3BCFC1}"/>
              </a:ext>
            </a:extLst>
          </p:cNvPr>
          <p:cNvSpPr txBox="1"/>
          <p:nvPr userDrawn="1"/>
        </p:nvSpPr>
        <p:spPr>
          <a:xfrm>
            <a:off x="6197568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1ABD-97E8-4B95-8B7C-F3051540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205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7D9D-1112-4303-8F7D-AE812D8D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05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8DCE-5CBE-43BD-818C-51F844BF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B3C57-9E0E-4C56-9F8E-01A256A7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20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5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4A70-751F-4018-9C63-7E32B166170A}"/>
              </a:ext>
            </a:extLst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834158" y="6242093"/>
            <a:ext cx="2338244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9A2E84-0523-4D73-BB80-B5158F69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1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1ABD-97E8-4B95-8B7C-F3051540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5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7D9D-1112-4303-8F7D-AE812D8D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05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8DCE-5CBE-43BD-818C-51F844BF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9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03BB-35EA-4024-B38F-4B7F815A1C8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B3C57-9E0E-4C56-9F8E-01A256A7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08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0.png"/><Relationship Id="rId7" Type="http://schemas.openxmlformats.org/officeDocument/2006/relationships/image" Target="../media/image2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EE/CSCI 451 Introduction to</a:t>
            </a:r>
          </a:p>
          <a:p>
            <a:r>
              <a:rPr lang="en-US" sz="3200" dirty="0"/>
              <a:t>Parallel and Distributed Computation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95600" y="3124200"/>
            <a:ext cx="6400800" cy="2514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Discussion #2 &amp; #3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8/28/2020 &amp; 9/4/2020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University of Southern California</a:t>
            </a:r>
          </a:p>
        </p:txBody>
      </p:sp>
    </p:spTree>
    <p:extLst>
      <p:ext uri="{BB962C8B-B14F-4D97-AF65-F5344CB8AC3E}">
        <p14:creationId xmlns:p14="http://schemas.microsoft.com/office/powerpoint/2010/main" val="202557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7886700" cy="930274"/>
          </a:xfrm>
        </p:spPr>
        <p:txBody>
          <a:bodyPr/>
          <a:lstStyle/>
          <a:p>
            <a:r>
              <a:rPr lang="en-US" dirty="0"/>
              <a:t>POSIX Threads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515350" cy="4495800"/>
          </a:xfrm>
        </p:spPr>
        <p:txBody>
          <a:bodyPr/>
          <a:lstStyle/>
          <a:p>
            <a:r>
              <a:rPr lang="en-US" dirty="0" err="1"/>
              <a:t>Pthreads</a:t>
            </a:r>
            <a:endParaRPr lang="en-US" dirty="0"/>
          </a:p>
          <a:p>
            <a:pPr lvl="1"/>
            <a:r>
              <a:rPr lang="en-US" altLang="zh-CN" dirty="0"/>
              <a:t>A set of </a:t>
            </a:r>
            <a:r>
              <a:rPr lang="en-US" altLang="zh-CN" b="1" dirty="0">
                <a:solidFill>
                  <a:schemeClr val="tx1"/>
                </a:solidFill>
              </a:rPr>
              <a:t>C</a:t>
            </a:r>
            <a:r>
              <a:rPr lang="en-US" altLang="zh-CN" dirty="0"/>
              <a:t> language programming types and procedure calls</a:t>
            </a:r>
          </a:p>
          <a:p>
            <a:pPr lvl="1"/>
            <a:r>
              <a:rPr lang="en-US" altLang="zh-CN" dirty="0"/>
              <a:t>Implemented with a 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pthread.h</a:t>
            </a:r>
            <a:r>
              <a:rPr lang="en-US" altLang="zh-CN" dirty="0"/>
              <a:t> header</a:t>
            </a:r>
          </a:p>
          <a:p>
            <a:pPr lvl="1"/>
            <a:r>
              <a:rPr lang="en-US" altLang="zh-CN" dirty="0"/>
              <a:t>Can be created with much less operating system overhead</a:t>
            </a:r>
            <a:r>
              <a:rPr lang="en-US" dirty="0">
                <a:ea typeface="Gulim" pitchFamily="34" charset="-127"/>
              </a:rPr>
              <a:t>	</a:t>
            </a:r>
          </a:p>
          <a:p>
            <a:pPr marL="457200" lvl="1" indent="0">
              <a:buNone/>
            </a:pPr>
            <a:endParaRPr lang="en-US" dirty="0">
              <a:ea typeface="Gulim" pitchFamily="34" charset="-127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sz="1800" dirty="0">
                <a:ea typeface="Gulim" pitchFamily="34" charset="-127"/>
              </a:rPr>
              <a:t>		</a:t>
            </a:r>
            <a:r>
              <a:rPr lang="en-US" sz="18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222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7886700" cy="930274"/>
          </a:xfrm>
        </p:spPr>
        <p:txBody>
          <a:bodyPr/>
          <a:lstStyle/>
          <a:p>
            <a:r>
              <a:rPr lang="en-US" dirty="0"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515350" cy="4495800"/>
          </a:xfrm>
        </p:spPr>
        <p:txBody>
          <a:bodyPr/>
          <a:lstStyle/>
          <a:p>
            <a:r>
              <a:rPr lang="en-US" dirty="0" err="1"/>
              <a:t>pthread_create</a:t>
            </a:r>
            <a:endParaRPr lang="en-US" dirty="0"/>
          </a:p>
          <a:p>
            <a:pPr lvl="1"/>
            <a:r>
              <a:rPr lang="en-US" dirty="0"/>
              <a:t>Create a single thread</a:t>
            </a:r>
          </a:p>
          <a:p>
            <a:pPr lvl="1"/>
            <a:r>
              <a:rPr lang="en-US" altLang="zh-CN" dirty="0"/>
              <a:t>Thread function</a:t>
            </a:r>
          </a:p>
          <a:p>
            <a:pPr lvl="1"/>
            <a:r>
              <a:rPr lang="en-US" dirty="0">
                <a:ea typeface="Gulim" pitchFamily="34" charset="-127"/>
              </a:rPr>
              <a:t>Unique identifier</a:t>
            </a:r>
          </a:p>
          <a:p>
            <a:pPr lvl="1"/>
            <a:r>
              <a:rPr lang="en-US" dirty="0">
                <a:ea typeface="Gulim" pitchFamily="34" charset="-127"/>
              </a:rPr>
              <a:t>Argument </a:t>
            </a:r>
          </a:p>
          <a:p>
            <a:pPr lvl="1"/>
            <a:r>
              <a:rPr lang="en-US" dirty="0">
                <a:ea typeface="Gulim" pitchFamily="34" charset="-127"/>
              </a:rPr>
              <a:t>On success </a:t>
            </a:r>
            <a:r>
              <a:rPr lang="en-US" dirty="0">
                <a:ea typeface="Gulim" pitchFamily="34" charset="-127"/>
                <a:sym typeface="Wingdings" pitchFamily="2" charset="2"/>
              </a:rPr>
              <a:t> return 0</a:t>
            </a:r>
          </a:p>
          <a:p>
            <a:pPr lvl="1"/>
            <a:r>
              <a:rPr lang="en-US" dirty="0">
                <a:ea typeface="Gulim" pitchFamily="34" charset="-127"/>
                <a:sym typeface="Wingdings" pitchFamily="2" charset="2"/>
              </a:rPr>
              <a:t>Example:</a:t>
            </a:r>
            <a:r>
              <a:rPr lang="en-US" dirty="0">
                <a:ea typeface="Gulim" pitchFamily="34" charset="-127"/>
              </a:rPr>
              <a:t>	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ea typeface="Gulim" pitchFamily="34" charset="-127"/>
              </a:rPr>
              <a:t>pthread_create</a:t>
            </a:r>
            <a:r>
              <a:rPr lang="en-US" dirty="0">
                <a:ea typeface="Gulim" pitchFamily="34" charset="-127"/>
              </a:rPr>
              <a:t>(ID, </a:t>
            </a:r>
            <a:r>
              <a:rPr lang="en-US" dirty="0" err="1">
                <a:ea typeface="Gulim" pitchFamily="34" charset="-127"/>
              </a:rPr>
              <a:t>dot_product</a:t>
            </a:r>
            <a:r>
              <a:rPr lang="en-US" dirty="0">
                <a:ea typeface="Gulim" pitchFamily="34" charset="-127"/>
              </a:rPr>
              <a:t>, argument(A, B, C, 												    row, column));</a:t>
            </a:r>
          </a:p>
          <a:p>
            <a:pPr marL="457200" lvl="1" indent="0">
              <a:buNone/>
            </a:pPr>
            <a:endParaRPr lang="en-US" dirty="0">
              <a:ea typeface="Gulim" pitchFamily="34" charset="-127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sz="1800" dirty="0">
                <a:ea typeface="Gulim" pitchFamily="34" charset="-127"/>
              </a:rPr>
              <a:t>		</a:t>
            </a:r>
            <a:r>
              <a:rPr lang="en-US" sz="18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293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7886700" cy="930274"/>
          </a:xfrm>
        </p:spPr>
        <p:txBody>
          <a:bodyPr/>
          <a:lstStyle/>
          <a:p>
            <a:r>
              <a:rPr lang="en-US" dirty="0"/>
              <a:t>Termination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515350" cy="4495800"/>
          </a:xfrm>
        </p:spPr>
        <p:txBody>
          <a:bodyPr/>
          <a:lstStyle/>
          <a:p>
            <a:r>
              <a:rPr lang="en-US" dirty="0"/>
              <a:t>Several ways in which threads are terminated</a:t>
            </a:r>
          </a:p>
          <a:p>
            <a:pPr lvl="1"/>
            <a:r>
              <a:rPr lang="en-US" altLang="zh-CN" dirty="0"/>
              <a:t>The thread returns normally from its starting routine. It's work is done.</a:t>
            </a:r>
          </a:p>
          <a:p>
            <a:pPr lvl="1"/>
            <a:r>
              <a:rPr lang="en-US" altLang="zh-CN" dirty="0"/>
              <a:t>The thread makes a call to the 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pthread_exit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altLang="zh-CN" dirty="0"/>
              <a:t>The thread is canceled by another thread via the </a:t>
            </a:r>
            <a:r>
              <a:rPr lang="en-US" altLang="zh-CN" dirty="0" err="1">
                <a:solidFill>
                  <a:schemeClr val="accent1"/>
                </a:solidFill>
              </a:rPr>
              <a:t>pthread_cancel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chemeClr val="accent1"/>
                </a:solidFill>
              </a:rPr>
              <a:t>main() </a:t>
            </a:r>
            <a:r>
              <a:rPr lang="en-US" altLang="zh-CN" dirty="0"/>
              <a:t>finishes first.</a:t>
            </a:r>
          </a:p>
          <a:p>
            <a:pPr marL="457200" lvl="1" indent="0">
              <a:buNone/>
            </a:pPr>
            <a:r>
              <a:rPr lang="en-US" dirty="0">
                <a:ea typeface="Gulim" pitchFamily="34" charset="-127"/>
              </a:rPr>
              <a:t>	</a:t>
            </a:r>
          </a:p>
          <a:p>
            <a:pPr marL="457200" lvl="1" indent="0">
              <a:buNone/>
            </a:pPr>
            <a:endParaRPr lang="en-US" dirty="0">
              <a:ea typeface="Gulim" pitchFamily="34" charset="-127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sz="1800" dirty="0">
                <a:ea typeface="Gulim" pitchFamily="34" charset="-127"/>
              </a:rPr>
              <a:t>		</a:t>
            </a:r>
            <a:r>
              <a:rPr lang="en-US" sz="18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41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7886700" cy="930274"/>
          </a:xfrm>
        </p:spPr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Joining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515350" cy="4495800"/>
          </a:xfrm>
        </p:spPr>
        <p:txBody>
          <a:bodyPr/>
          <a:lstStyle/>
          <a:p>
            <a:r>
              <a:rPr lang="en-US" altLang="zh-CN" dirty="0"/>
              <a:t>Wait for the specific thread to run to completion</a:t>
            </a:r>
          </a:p>
          <a:p>
            <a:r>
              <a:rPr lang="en-US" altLang="zh-CN" dirty="0"/>
              <a:t>One way to accomplish synchronization between threads.</a:t>
            </a:r>
          </a:p>
          <a:p>
            <a:pPr marL="457200" lvl="1" indent="0">
              <a:buNone/>
            </a:pPr>
            <a:r>
              <a:rPr lang="en-US" dirty="0">
                <a:ea typeface="Gulim" pitchFamily="34" charset="-127"/>
              </a:rPr>
              <a:t>	</a:t>
            </a:r>
          </a:p>
          <a:p>
            <a:pPr marL="457200" lvl="1" indent="0">
              <a:buNone/>
            </a:pPr>
            <a:endParaRPr lang="en-US" dirty="0">
              <a:ea typeface="Gulim" pitchFamily="34" charset="-127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sz="1800" dirty="0">
                <a:ea typeface="Gulim" pitchFamily="34" charset="-127"/>
              </a:rPr>
              <a:t>		</a:t>
            </a:r>
            <a:r>
              <a:rPr lang="en-US" sz="18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62101" y="2895601"/>
            <a:ext cx="8477251" cy="1666875"/>
            <a:chOff x="38100" y="2895600"/>
            <a:chExt cx="8477251" cy="1666875"/>
          </a:xfrm>
        </p:grpSpPr>
        <p:sp>
          <p:nvSpPr>
            <p:cNvPr id="24" name="矩形 23"/>
            <p:cNvSpPr/>
            <p:nvPr/>
          </p:nvSpPr>
          <p:spPr>
            <a:xfrm>
              <a:off x="7696200" y="3971925"/>
              <a:ext cx="819151" cy="495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</a:rPr>
                <a:t>Join 2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8100" y="2895600"/>
              <a:ext cx="7658100" cy="1666875"/>
              <a:chOff x="-1014628" y="3133725"/>
              <a:chExt cx="7658100" cy="166687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-1014628" y="3729830"/>
                <a:ext cx="1143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Main</a:t>
                </a:r>
                <a:endParaRPr lang="zh-CN" altLang="en-US" sz="16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3673" y="3228975"/>
                <a:ext cx="914400" cy="4953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</a:rPr>
                  <a:t>create</a:t>
                </a:r>
                <a:endParaRPr lang="zh-CN" alt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690472" y="3133725"/>
                <a:ext cx="11430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Thread 1</a:t>
                </a:r>
                <a:endParaRPr lang="zh-CN" alt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81072" y="4114800"/>
                <a:ext cx="11430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Thread 2</a:t>
                </a:r>
                <a:endParaRPr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357473" y="4210050"/>
                <a:ext cx="685800" cy="495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</a:rPr>
                  <a:t>exit</a:t>
                </a:r>
                <a:endParaRPr lang="zh-CN" altLang="en-US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" name="直接箭头连接符 24"/>
              <p:cNvCxnSpPr>
                <a:stCxn id="23" idx="3"/>
                <a:endCxn id="24" idx="1"/>
              </p:cNvCxnSpPr>
              <p:nvPr/>
            </p:nvCxnSpPr>
            <p:spPr>
              <a:xfrm>
                <a:off x="5043273" y="4457700"/>
                <a:ext cx="16001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13"/>
            <p:cNvSpPr/>
            <p:nvPr/>
          </p:nvSpPr>
          <p:spPr>
            <a:xfrm>
              <a:off x="2676527" y="3971925"/>
              <a:ext cx="752473" cy="495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</a:rPr>
                <a:t>create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2" name="矩形 22"/>
            <p:cNvSpPr/>
            <p:nvPr/>
          </p:nvSpPr>
          <p:spPr>
            <a:xfrm>
              <a:off x="5562600" y="2990850"/>
              <a:ext cx="762000" cy="495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</a:rPr>
                <a:t>exit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6" name="矩形 23"/>
            <p:cNvSpPr/>
            <p:nvPr/>
          </p:nvSpPr>
          <p:spPr>
            <a:xfrm>
              <a:off x="6858000" y="2990850"/>
              <a:ext cx="742950" cy="495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</a:rPr>
                <a:t>Join 1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7" name="直接箭头连接符 24"/>
            <p:cNvCxnSpPr/>
            <p:nvPr/>
          </p:nvCxnSpPr>
          <p:spPr>
            <a:xfrm>
              <a:off x="6324600" y="3276600"/>
              <a:ext cx="4933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  <a:endCxn id="14" idx="1"/>
            </p:cNvCxnSpPr>
            <p:nvPr/>
          </p:nvCxnSpPr>
          <p:spPr>
            <a:xfrm flipV="1">
              <a:off x="1181100" y="3238500"/>
              <a:ext cx="495301" cy="59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21" idx="1"/>
            </p:cNvCxnSpPr>
            <p:nvPr/>
          </p:nvCxnSpPr>
          <p:spPr>
            <a:xfrm>
              <a:off x="1181100" y="3834605"/>
              <a:ext cx="1495427" cy="384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4" idx="3"/>
              <a:endCxn id="15" idx="1"/>
            </p:cNvCxnSpPr>
            <p:nvPr/>
          </p:nvCxnSpPr>
          <p:spPr>
            <a:xfrm>
              <a:off x="2590801" y="3238500"/>
              <a:ext cx="152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1" idx="3"/>
              <a:endCxn id="16" idx="1"/>
            </p:cNvCxnSpPr>
            <p:nvPr/>
          </p:nvCxnSpPr>
          <p:spPr>
            <a:xfrm>
              <a:off x="3429000" y="4219575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15" idx="3"/>
            <a:endCxn id="22" idx="1"/>
          </p:cNvCxnSpPr>
          <p:nvPr/>
        </p:nvCxnSpPr>
        <p:spPr>
          <a:xfrm>
            <a:off x="5410200" y="32385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3"/>
            <a:endCxn id="23" idx="1"/>
          </p:cNvCxnSpPr>
          <p:nvPr/>
        </p:nvCxnSpPr>
        <p:spPr>
          <a:xfrm>
            <a:off x="6400801" y="4219575"/>
            <a:ext cx="533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5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Pthread_create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90600"/>
            <a:ext cx="7905750" cy="4800600"/>
          </a:xfrm>
        </p:spPr>
        <p:txBody>
          <a:bodyPr/>
          <a:lstStyle/>
          <a:p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altLang="en-US" sz="2800" dirty="0"/>
              <a:t> arguments:</a:t>
            </a:r>
          </a:p>
          <a:p>
            <a:pPr lvl="1"/>
            <a:r>
              <a:rPr lang="en-US" altLang="en-US" sz="2400" b="1" dirty="0"/>
              <a:t>thread</a:t>
            </a:r>
            <a:r>
              <a:rPr lang="en-US" altLang="en-US" sz="2400" dirty="0"/>
              <a:t>: An opaque, unique identifier for the new thread returned by the subroutine</a:t>
            </a:r>
          </a:p>
          <a:p>
            <a:pPr lvl="1"/>
            <a:r>
              <a:rPr lang="en-US" altLang="en-US" sz="2400" b="1" dirty="0" err="1"/>
              <a:t>attr</a:t>
            </a:r>
            <a:r>
              <a:rPr lang="en-US" altLang="en-US" sz="2400" dirty="0"/>
              <a:t>: An opaque attribute object that may be used to set thread attributes. You can specify a thread attributes object, or NULL for the default values </a:t>
            </a:r>
          </a:p>
          <a:p>
            <a:pPr lvl="1"/>
            <a:r>
              <a:rPr lang="en-US" altLang="en-US" sz="2400" b="1" dirty="0" err="1"/>
              <a:t>start_routine</a:t>
            </a:r>
            <a:r>
              <a:rPr lang="en-US" altLang="en-US" sz="2400" dirty="0"/>
              <a:t>: the C routine that the thread will execute once it is created </a:t>
            </a:r>
          </a:p>
          <a:p>
            <a:pPr lvl="1"/>
            <a:r>
              <a:rPr lang="en-US" altLang="en-US" sz="2400" b="1" dirty="0" err="1"/>
              <a:t>arg</a:t>
            </a:r>
            <a:r>
              <a:rPr lang="en-US" altLang="en-US" sz="2400" b="1" dirty="0"/>
              <a:t>: </a:t>
            </a:r>
            <a:r>
              <a:rPr lang="en-US" altLang="en-US" sz="2400" dirty="0"/>
              <a:t>A single argument that may be passed to </a:t>
            </a:r>
            <a:r>
              <a:rPr lang="en-US" altLang="en-US" sz="2400" i="1" dirty="0" err="1"/>
              <a:t>start_routine</a:t>
            </a:r>
            <a:r>
              <a:rPr lang="en-US" altLang="en-US" sz="2400" dirty="0"/>
              <a:t>. It must be passed by reference as a pointer cast of type void. NULL may be used if no argument is to be passed. 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5507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066801"/>
            <a:ext cx="8153400" cy="4572001"/>
          </a:xfrm>
        </p:spPr>
        <p:txBody>
          <a:bodyPr/>
          <a:lstStyle/>
          <a:p>
            <a:r>
              <a:rPr lang="en-US" altLang="en-US" sz="2400" dirty="0"/>
              <a:t>By default, a thread is created with certain attributes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Some of these attributes can be changed by the programmer via the thread attribute object of type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pthread_attr_t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</a:p>
          <a:p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pthread_attr_init</a:t>
            </a:r>
            <a:r>
              <a:rPr lang="en-US" altLang="en-US" sz="2400" dirty="0"/>
              <a:t> and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pthread_attr_destroy</a:t>
            </a:r>
            <a:r>
              <a:rPr lang="en-US" altLang="en-US" sz="2400" dirty="0"/>
              <a:t> are used to initialize/destroy the thread attribute object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Other routines are then used to query/set specific attributes in the thread attribute object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496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286000" y="990600"/>
            <a:ext cx="79248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#include &lt;</a:t>
            </a:r>
            <a:r>
              <a:rPr lang="en-US" altLang="en-US" sz="2000" dirty="0" err="1">
                <a:solidFill>
                  <a:srgbClr val="000000"/>
                </a:solidFill>
              </a:rPr>
              <a:t>pthread.h</a:t>
            </a:r>
            <a:r>
              <a:rPr lang="en-US" alt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#include &lt;</a:t>
            </a:r>
            <a:r>
              <a:rPr lang="en-US" altLang="en-US" sz="2000" dirty="0" err="1">
                <a:solidFill>
                  <a:srgbClr val="000000"/>
                </a:solidFill>
              </a:rPr>
              <a:t>stdio.h</a:t>
            </a:r>
            <a:r>
              <a:rPr lang="en-US" alt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#include &lt;</a:t>
            </a:r>
            <a:r>
              <a:rPr lang="en-US" altLang="en-US" sz="2000" dirty="0" err="1">
                <a:solidFill>
                  <a:srgbClr val="000000"/>
                </a:solidFill>
              </a:rPr>
              <a:t>stdlib.h</a:t>
            </a:r>
            <a:r>
              <a:rPr lang="en-US" alt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#define   NUM_THREADS  5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void *</a:t>
            </a:r>
            <a:r>
              <a:rPr lang="en-US" altLang="en-US" sz="2000" dirty="0" err="1">
                <a:solidFill>
                  <a:srgbClr val="000000"/>
                </a:solidFill>
              </a:rPr>
              <a:t>PrintHello</a:t>
            </a:r>
            <a:r>
              <a:rPr lang="en-US" altLang="en-US" sz="2000" dirty="0">
                <a:solidFill>
                  <a:srgbClr val="000000"/>
                </a:solidFill>
              </a:rPr>
              <a:t>(void *</a:t>
            </a:r>
            <a:r>
              <a:rPr lang="en-US" altLang="en-US" sz="2000" dirty="0" err="1">
                <a:solidFill>
                  <a:srgbClr val="000000"/>
                </a:solidFill>
              </a:rPr>
              <a:t>threadid</a:t>
            </a:r>
            <a:r>
              <a:rPr lang="en-US" alt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long </a:t>
            </a:r>
            <a:r>
              <a:rPr lang="en-US" altLang="en-US" sz="2000" dirty="0" err="1">
                <a:solidFill>
                  <a:srgbClr val="000000"/>
                </a:solidFill>
              </a:rPr>
              <a:t>tid</a:t>
            </a:r>
            <a:r>
              <a:rPr lang="en-US" altLang="en-US" sz="2000" dirty="0">
                <a:solidFill>
                  <a:srgbClr val="000000"/>
                </a:solidFill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</a:rPr>
            </a:b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</a:rPr>
              <a:t>tid</a:t>
            </a:r>
            <a:r>
              <a:rPr lang="en-US" altLang="en-US" sz="2000" dirty="0">
                <a:solidFill>
                  <a:srgbClr val="000000"/>
                </a:solidFill>
              </a:rPr>
              <a:t> = (long)</a:t>
            </a:r>
            <a:r>
              <a:rPr lang="en-US" altLang="en-US" sz="2000" dirty="0" err="1">
                <a:solidFill>
                  <a:srgbClr val="000000"/>
                </a:solidFill>
              </a:rPr>
              <a:t>threadid</a:t>
            </a:r>
            <a:r>
              <a:rPr lang="en-US" altLang="en-US" sz="2000" dirty="0">
                <a:solidFill>
                  <a:srgbClr val="000000"/>
                </a:solidFill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</a:rPr>
            </a:b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</a:rPr>
              <a:t>printf</a:t>
            </a:r>
            <a:r>
              <a:rPr lang="en-US" altLang="en-US" sz="2000" dirty="0">
                <a:solidFill>
                  <a:srgbClr val="000000"/>
                </a:solidFill>
              </a:rPr>
              <a:t>("Hello World! It's thread #%</a:t>
            </a:r>
            <a:r>
              <a:rPr lang="en-US" altLang="en-US" sz="2000" dirty="0" err="1">
                <a:solidFill>
                  <a:srgbClr val="000000"/>
                </a:solidFill>
              </a:rPr>
              <a:t>ld</a:t>
            </a:r>
            <a:r>
              <a:rPr lang="en-US" altLang="en-US" sz="2000" dirty="0">
                <a:solidFill>
                  <a:srgbClr val="000000"/>
                </a:solidFill>
              </a:rPr>
              <a:t>!\n", </a:t>
            </a:r>
            <a:r>
              <a:rPr lang="en-US" altLang="en-US" sz="2000" dirty="0" err="1">
                <a:solidFill>
                  <a:srgbClr val="000000"/>
                </a:solidFill>
              </a:rPr>
              <a:t>tid</a:t>
            </a:r>
            <a:r>
              <a:rPr lang="en-US" altLang="en-US" sz="2000" dirty="0">
                <a:solidFill>
                  <a:srgbClr val="000000"/>
                </a:solidFill>
              </a:rPr>
              <a:t>);</a:t>
            </a:r>
            <a:br>
              <a:rPr lang="en-US" altLang="en-US" sz="2000" dirty="0">
                <a:solidFill>
                  <a:srgbClr val="000000"/>
                </a:solidFill>
              </a:rPr>
            </a:b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</a:rPr>
              <a:t>pthread_exit</a:t>
            </a:r>
            <a:r>
              <a:rPr lang="en-US" altLang="en-US" sz="2000" dirty="0">
                <a:solidFill>
                  <a:srgbClr val="000000"/>
                </a:solidFill>
              </a:rPr>
              <a:t>(NULL);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45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Cont.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19300" y="1015999"/>
            <a:ext cx="83820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000000"/>
                </a:solidFill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</a:rPr>
              <a:t> main(</a:t>
            </a:r>
            <a:r>
              <a:rPr lang="en-US" altLang="en-US" sz="2000" dirty="0" err="1">
                <a:solidFill>
                  <a:srgbClr val="000000"/>
                </a:solidFill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argc</a:t>
            </a:r>
            <a:r>
              <a:rPr lang="en-US" altLang="en-US" sz="2000" dirty="0">
                <a:solidFill>
                  <a:srgbClr val="000000"/>
                </a:solidFill>
              </a:rPr>
              <a:t>, char *</a:t>
            </a:r>
            <a:r>
              <a:rPr lang="en-US" altLang="en-US" sz="2000" dirty="0" err="1">
                <a:solidFill>
                  <a:srgbClr val="000000"/>
                </a:solidFill>
              </a:rPr>
              <a:t>argv</a:t>
            </a:r>
            <a:r>
              <a:rPr lang="en-US" altLang="en-US" sz="2000" dirty="0">
                <a:solidFill>
                  <a:srgbClr val="000000"/>
                </a:solidFill>
              </a:rPr>
              <a:t>[]) {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</a:rPr>
              <a:t>pthread_t</a:t>
            </a:r>
            <a:r>
              <a:rPr lang="en-US" altLang="en-US" sz="2000" dirty="0">
                <a:solidFill>
                  <a:srgbClr val="000000"/>
                </a:solidFill>
              </a:rPr>
              <a:t> threads[NUM_THREADS];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rc</a:t>
            </a:r>
            <a:r>
              <a:rPr lang="en-US" altLang="en-US" sz="2000" dirty="0">
                <a:solidFill>
                  <a:srgbClr val="000000"/>
                </a:solidFill>
              </a:rPr>
              <a:t>;                     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long t;</a:t>
            </a:r>
            <a:br>
              <a:rPr lang="en-US" altLang="en-US" sz="2000" dirty="0">
                <a:solidFill>
                  <a:srgbClr val="000000"/>
                </a:solidFill>
              </a:rPr>
            </a:b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for(t=0;t&lt;</a:t>
            </a:r>
            <a:r>
              <a:rPr lang="en-US" altLang="en-US" sz="2000" dirty="0" err="1">
                <a:solidFill>
                  <a:srgbClr val="000000"/>
                </a:solidFill>
              </a:rPr>
              <a:t>NUM_THREADS;t</a:t>
            </a:r>
            <a:r>
              <a:rPr lang="en-US" altLang="en-US" sz="2000" dirty="0">
                <a:solidFill>
                  <a:srgbClr val="000000"/>
                </a:solidFill>
              </a:rPr>
              <a:t>++) {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   </a:t>
            </a:r>
            <a:r>
              <a:rPr lang="en-US" altLang="en-US" sz="2000" dirty="0" err="1">
                <a:solidFill>
                  <a:srgbClr val="000000"/>
                </a:solidFill>
              </a:rPr>
              <a:t>printf</a:t>
            </a:r>
            <a:r>
              <a:rPr lang="en-US" altLang="en-US" sz="2000" dirty="0">
                <a:solidFill>
                  <a:srgbClr val="000000"/>
                </a:solidFill>
              </a:rPr>
              <a:t>("In main: creating thread %</a:t>
            </a:r>
            <a:r>
              <a:rPr lang="en-US" altLang="en-US" sz="2000" dirty="0" err="1">
                <a:solidFill>
                  <a:srgbClr val="000000"/>
                </a:solidFill>
              </a:rPr>
              <a:t>ld</a:t>
            </a:r>
            <a:r>
              <a:rPr lang="en-US" altLang="en-US" sz="2000" dirty="0">
                <a:solidFill>
                  <a:srgbClr val="000000"/>
                </a:solidFill>
              </a:rPr>
              <a:t>\n", t);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</a:rPr>
              <a:t>       </a:t>
            </a:r>
            <a:r>
              <a:rPr lang="en-US" altLang="en-US" sz="2000" b="1" dirty="0" err="1">
                <a:solidFill>
                  <a:srgbClr val="000000"/>
                </a:solidFill>
              </a:rPr>
              <a:t>rc</a:t>
            </a:r>
            <a:r>
              <a:rPr lang="en-US" altLang="en-US" sz="2000" b="1" dirty="0">
                <a:solidFill>
                  <a:srgbClr val="000000"/>
                </a:solidFill>
              </a:rPr>
              <a:t> = </a:t>
            </a:r>
            <a:r>
              <a:rPr lang="en-US" altLang="en-US" sz="2000" b="1" dirty="0" err="1">
                <a:solidFill>
                  <a:srgbClr val="000000"/>
                </a:solidFill>
              </a:rPr>
              <a:t>pthread_create</a:t>
            </a:r>
            <a:r>
              <a:rPr lang="en-US" altLang="en-US" sz="2000" b="1" dirty="0">
                <a:solidFill>
                  <a:srgbClr val="000000"/>
                </a:solidFill>
              </a:rPr>
              <a:t>(&amp;threads[t], NULL, </a:t>
            </a:r>
            <a:r>
              <a:rPr lang="en-US" altLang="en-US" sz="2000" b="1" dirty="0" err="1">
                <a:solidFill>
                  <a:srgbClr val="000000"/>
                </a:solidFill>
              </a:rPr>
              <a:t>PrintHello</a:t>
            </a:r>
            <a:r>
              <a:rPr lang="en-US" altLang="en-US" sz="2000" b="1" dirty="0">
                <a:solidFill>
                  <a:srgbClr val="000000"/>
                </a:solidFill>
              </a:rPr>
              <a:t>, (void *)t );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   if (</a:t>
            </a:r>
            <a:r>
              <a:rPr lang="en-US" altLang="en-US" sz="2000" dirty="0" err="1">
                <a:solidFill>
                  <a:srgbClr val="000000"/>
                </a:solidFill>
              </a:rPr>
              <a:t>rc</a:t>
            </a:r>
            <a:r>
              <a:rPr lang="en-US" altLang="en-US" sz="2000" dirty="0">
                <a:solidFill>
                  <a:srgbClr val="000000"/>
                </a:solidFill>
              </a:rPr>
              <a:t>)  {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        </a:t>
            </a:r>
            <a:r>
              <a:rPr lang="en-US" altLang="en-US" sz="2000" dirty="0" err="1">
                <a:solidFill>
                  <a:srgbClr val="000000"/>
                </a:solidFill>
              </a:rPr>
              <a:t>printf</a:t>
            </a:r>
            <a:r>
              <a:rPr lang="en-US" altLang="en-US" sz="2000" dirty="0">
                <a:solidFill>
                  <a:srgbClr val="000000"/>
                </a:solidFill>
              </a:rPr>
              <a:t>("ERROR; return code from </a:t>
            </a:r>
            <a:r>
              <a:rPr lang="en-US" altLang="en-US" sz="2000" dirty="0" err="1">
                <a:solidFill>
                  <a:srgbClr val="000000"/>
                </a:solidFill>
              </a:rPr>
              <a:t>pthread_create</a:t>
            </a:r>
            <a:r>
              <a:rPr lang="en-US" altLang="en-US" sz="2000" dirty="0">
                <a:solidFill>
                  <a:srgbClr val="000000"/>
                </a:solidFill>
              </a:rPr>
              <a:t>() is %d\n", </a:t>
            </a:r>
            <a:r>
              <a:rPr lang="en-US" altLang="en-US" sz="2000" dirty="0" err="1">
                <a:solidFill>
                  <a:srgbClr val="000000"/>
                </a:solidFill>
              </a:rPr>
              <a:t>rc</a:t>
            </a:r>
            <a:r>
              <a:rPr lang="en-US" alt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        exit(-1);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   }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    }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  return 0;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9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Cont.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905000" y="1143000"/>
            <a:ext cx="83820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Output: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 main: creating thread 0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 main: creating thread 1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 main: creating thread 2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 main: creating thread 3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 main: creating thread 4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 World! It's thread #0!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 World! It's thread #1!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 World! It's thread #2!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 World! It's thread #3!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 World! It's thread #4!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529798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Output order might be different </a:t>
            </a:r>
          </a:p>
        </p:txBody>
      </p:sp>
    </p:spTree>
    <p:extLst>
      <p:ext uri="{BB962C8B-B14F-4D97-AF65-F5344CB8AC3E}">
        <p14:creationId xmlns:p14="http://schemas.microsoft.com/office/powerpoint/2010/main" val="262683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Arguments to Threads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33600" y="1089051"/>
            <a:ext cx="7905750" cy="4343400"/>
          </a:xfrm>
        </p:spPr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800" dirty="0"/>
              <a:t> routine permits the programmer to pass one argument to the thread start routine</a:t>
            </a:r>
            <a:br>
              <a:rPr lang="en-US" altLang="en-US" sz="2400" dirty="0"/>
            </a:br>
            <a:endParaRPr lang="en-US" altLang="en-US" sz="800" dirty="0"/>
          </a:p>
          <a:p>
            <a:r>
              <a:rPr lang="en-US" altLang="en-US" sz="2800" dirty="0"/>
              <a:t>For cases where multiple arguments must be passed:</a:t>
            </a:r>
          </a:p>
          <a:p>
            <a:pPr lvl="1"/>
            <a:r>
              <a:rPr lang="en-US" altLang="en-US" sz="2400" dirty="0"/>
              <a:t>create a structure which contains all of the arguments</a:t>
            </a:r>
          </a:p>
          <a:p>
            <a:pPr lvl="1"/>
            <a:r>
              <a:rPr lang="en-US" altLang="en-US" sz="2400" dirty="0"/>
              <a:t>then pass a pointer to that structure in the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400" dirty="0"/>
              <a:t>routine. </a:t>
            </a:r>
          </a:p>
          <a:p>
            <a:pPr lvl="1"/>
            <a:r>
              <a:rPr lang="en-US" altLang="en-US" sz="2400" dirty="0"/>
              <a:t>All arguments must be passed by reference and cast to (void *)</a:t>
            </a:r>
            <a:endParaRPr lang="en-US" sz="32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19300" y="1015998"/>
            <a:ext cx="838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7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 Covered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#2</a:t>
            </a:r>
          </a:p>
          <a:p>
            <a:pPr lvl="1"/>
            <a:r>
              <a:rPr lang="en-US" dirty="0"/>
              <a:t>Selected Problem (Modified) in Homework 1</a:t>
            </a:r>
          </a:p>
          <a:p>
            <a:pPr lvl="1"/>
            <a:r>
              <a:rPr lang="en-US" dirty="0" err="1"/>
              <a:t>Pthread</a:t>
            </a:r>
            <a:r>
              <a:rPr lang="en-US" dirty="0"/>
              <a:t> Programming Model</a:t>
            </a:r>
          </a:p>
          <a:p>
            <a:pPr lvl="1"/>
            <a:r>
              <a:rPr lang="en-US" dirty="0" err="1"/>
              <a:t>Pthread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Discussion #3</a:t>
            </a:r>
          </a:p>
          <a:p>
            <a:pPr lvl="1"/>
            <a:r>
              <a:rPr lang="en-US" dirty="0" err="1"/>
              <a:t>Pthread</a:t>
            </a:r>
            <a:r>
              <a:rPr lang="en-US" dirty="0"/>
              <a:t> Synchronization</a:t>
            </a:r>
          </a:p>
          <a:p>
            <a:pPr lvl="1"/>
            <a:r>
              <a:rPr lang="en-US" dirty="0"/>
              <a:t>Programming HW 2 discussion</a:t>
            </a:r>
          </a:p>
          <a:p>
            <a:pPr lvl="2"/>
            <a:r>
              <a:rPr lang="en-US" altLang="zh-CN" dirty="0"/>
              <a:t>Parallel K-means</a:t>
            </a:r>
          </a:p>
        </p:txBody>
      </p:sp>
    </p:spTree>
    <p:extLst>
      <p:ext uri="{BB962C8B-B14F-4D97-AF65-F5344CB8AC3E}">
        <p14:creationId xmlns:p14="http://schemas.microsoft.com/office/powerpoint/2010/main" val="2244626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Arguments Passing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90575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300" dirty="0"/>
              <a:t>#include &lt;</a:t>
            </a:r>
            <a:r>
              <a:rPr lang="en-US" altLang="en-US" sz="2300" dirty="0" err="1"/>
              <a:t>pthread.h</a:t>
            </a:r>
            <a:r>
              <a:rPr lang="en-US" altLang="en-US" sz="2300" dirty="0"/>
              <a:t>&gt;</a:t>
            </a:r>
          </a:p>
          <a:p>
            <a:pPr marL="0" indent="0">
              <a:buNone/>
            </a:pPr>
            <a:r>
              <a:rPr lang="en-US" altLang="en-US" sz="2300" dirty="0"/>
              <a:t>#include &lt;</a:t>
            </a:r>
            <a:r>
              <a:rPr lang="en-US" altLang="en-US" sz="2300" dirty="0" err="1"/>
              <a:t>stdio.h</a:t>
            </a:r>
            <a:r>
              <a:rPr lang="en-US" altLang="en-US" sz="2300" dirty="0"/>
              <a:t>&gt;</a:t>
            </a:r>
          </a:p>
          <a:p>
            <a:pPr marL="0" indent="0">
              <a:buNone/>
            </a:pPr>
            <a:r>
              <a:rPr lang="en-US" altLang="en-US" sz="2300" dirty="0"/>
              <a:t>#include &lt;</a:t>
            </a:r>
            <a:r>
              <a:rPr lang="en-US" altLang="en-US" sz="2300" dirty="0" err="1"/>
              <a:t>stdlib.h</a:t>
            </a:r>
            <a:r>
              <a:rPr lang="en-US" altLang="en-US" sz="2300" dirty="0"/>
              <a:t>&gt;</a:t>
            </a:r>
          </a:p>
          <a:p>
            <a:pPr marL="0" indent="0">
              <a:buNone/>
            </a:pPr>
            <a:r>
              <a:rPr lang="en-US" altLang="en-US" sz="2300" dirty="0"/>
              <a:t>#define NUM_THREADS 4</a:t>
            </a:r>
          </a:p>
          <a:p>
            <a:pPr marL="0" indent="0">
              <a:buNone/>
            </a:pPr>
            <a:r>
              <a:rPr lang="en-US" altLang="en-US" sz="2300" dirty="0"/>
              <a:t>char *messages[NUM_THREADS];</a:t>
            </a:r>
          </a:p>
          <a:p>
            <a:pPr marL="0" indent="0">
              <a:buNone/>
            </a:pPr>
            <a:r>
              <a:rPr lang="en-US" altLang="en-US" sz="2300" dirty="0" err="1">
                <a:solidFill>
                  <a:schemeClr val="tx1"/>
                </a:solidFill>
              </a:rPr>
              <a:t>struct</a:t>
            </a:r>
            <a:r>
              <a:rPr lang="en-US" altLang="en-US" sz="2300" dirty="0">
                <a:solidFill>
                  <a:schemeClr val="tx1"/>
                </a:solidFill>
              </a:rPr>
              <a:t>  </a:t>
            </a:r>
            <a:r>
              <a:rPr lang="en-US" altLang="en-US" sz="2300" dirty="0" err="1">
                <a:solidFill>
                  <a:schemeClr val="tx1"/>
                </a:solidFill>
              </a:rPr>
              <a:t>thread_data</a:t>
            </a:r>
            <a:r>
              <a:rPr lang="en-US" altLang="en-US" sz="23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300" dirty="0">
                <a:solidFill>
                  <a:schemeClr val="tx1"/>
                </a:solidFill>
              </a:rPr>
              <a:t>   </a:t>
            </a:r>
            <a:r>
              <a:rPr lang="en-US" altLang="en-US" sz="2300" dirty="0" err="1">
                <a:solidFill>
                  <a:schemeClr val="tx1"/>
                </a:solidFill>
              </a:rPr>
              <a:t>int</a:t>
            </a:r>
            <a:r>
              <a:rPr lang="en-US" altLang="en-US" sz="2300" dirty="0">
                <a:solidFill>
                  <a:schemeClr val="tx1"/>
                </a:solidFill>
              </a:rPr>
              <a:t>	</a:t>
            </a:r>
            <a:r>
              <a:rPr lang="en-US" altLang="en-US" sz="2300" dirty="0" err="1">
                <a:solidFill>
                  <a:schemeClr val="tx1"/>
                </a:solidFill>
              </a:rPr>
              <a:t>thread_id</a:t>
            </a:r>
            <a:r>
              <a:rPr lang="en-US" altLang="en-US" sz="23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300" dirty="0">
                <a:solidFill>
                  <a:schemeClr val="tx1"/>
                </a:solidFill>
              </a:rPr>
              <a:t>   char  *message;</a:t>
            </a:r>
          </a:p>
          <a:p>
            <a:pPr marL="0" indent="0">
              <a:buNone/>
            </a:pPr>
            <a:r>
              <a:rPr lang="en-US" altLang="en-US" sz="2300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300" dirty="0" err="1">
                <a:solidFill>
                  <a:schemeClr val="tx1"/>
                </a:solidFill>
              </a:rPr>
              <a:t>struct</a:t>
            </a:r>
            <a:r>
              <a:rPr lang="en-US" altLang="en-US" sz="2300" dirty="0">
                <a:solidFill>
                  <a:schemeClr val="tx1"/>
                </a:solidFill>
              </a:rPr>
              <a:t>  </a:t>
            </a:r>
            <a:r>
              <a:rPr lang="en-US" altLang="en-US" sz="2300" dirty="0" err="1">
                <a:solidFill>
                  <a:schemeClr val="tx1"/>
                </a:solidFill>
              </a:rPr>
              <a:t>thread_data</a:t>
            </a:r>
            <a:r>
              <a:rPr lang="en-US" altLang="en-US" sz="2300" dirty="0">
                <a:solidFill>
                  <a:schemeClr val="tx1"/>
                </a:solidFill>
              </a:rPr>
              <a:t>  </a:t>
            </a:r>
            <a:r>
              <a:rPr lang="en-US" altLang="en-US" sz="2300" dirty="0" err="1">
                <a:solidFill>
                  <a:schemeClr val="tx1"/>
                </a:solidFill>
              </a:rPr>
              <a:t>thread_data_array</a:t>
            </a:r>
            <a:r>
              <a:rPr lang="en-US" altLang="en-US" sz="2300" dirty="0">
                <a:solidFill>
                  <a:schemeClr val="tx1"/>
                </a:solidFill>
              </a:rPr>
              <a:t>[NUM_THREADS];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60477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Arguments Passing 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90575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void *</a:t>
            </a:r>
            <a:r>
              <a:rPr lang="en-US" altLang="en-US" sz="2400" dirty="0" err="1"/>
              <a:t>PrintHello</a:t>
            </a:r>
            <a:r>
              <a:rPr lang="en-US" altLang="en-US" sz="2400" dirty="0"/>
              <a:t>(void *</a:t>
            </a:r>
            <a:r>
              <a:rPr lang="en-US" altLang="en-US" sz="2400" dirty="0" err="1"/>
              <a:t>threadarg</a:t>
            </a:r>
            <a:r>
              <a:rPr lang="en-US" altLang="en-US" sz="2400" dirty="0"/>
              <a:t>){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solidFill>
                  <a:schemeClr val="tx1"/>
                </a:solidFill>
              </a:rPr>
              <a:t>struct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thread_data</a:t>
            </a:r>
            <a:r>
              <a:rPr lang="en-US" altLang="en-US" sz="2400" dirty="0">
                <a:solidFill>
                  <a:schemeClr val="tx1"/>
                </a:solidFill>
              </a:rPr>
              <a:t> * </a:t>
            </a:r>
            <a:r>
              <a:rPr lang="en-US" altLang="en-US" sz="2400" dirty="0" err="1">
                <a:solidFill>
                  <a:schemeClr val="tx1"/>
                </a:solidFill>
              </a:rPr>
              <a:t>my_data</a:t>
            </a:r>
            <a:r>
              <a:rPr lang="en-US" alt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 err="1">
                <a:solidFill>
                  <a:schemeClr val="tx1"/>
                </a:solidFill>
              </a:rPr>
              <a:t>my_data</a:t>
            </a:r>
            <a:r>
              <a:rPr lang="en-US" altLang="en-US" sz="2400" dirty="0">
                <a:solidFill>
                  <a:schemeClr val="tx1"/>
                </a:solidFill>
              </a:rPr>
              <a:t> = (</a:t>
            </a:r>
            <a:r>
              <a:rPr lang="en-US" altLang="en-US" sz="2400" dirty="0" err="1">
                <a:solidFill>
                  <a:schemeClr val="tx1"/>
                </a:solidFill>
              </a:rPr>
              <a:t>struct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thread_data</a:t>
            </a:r>
            <a:r>
              <a:rPr lang="en-US" altLang="en-US" sz="2400" dirty="0">
                <a:solidFill>
                  <a:schemeClr val="tx1"/>
                </a:solidFill>
              </a:rPr>
              <a:t> *) </a:t>
            </a:r>
            <a:r>
              <a:rPr lang="en-US" altLang="en-US" sz="2400" dirty="0" err="1">
                <a:solidFill>
                  <a:schemeClr val="tx1"/>
                </a:solidFill>
              </a:rPr>
              <a:t>threadarg</a:t>
            </a:r>
            <a:r>
              <a:rPr lang="en-US" alt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thread_id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my_data</a:t>
            </a:r>
            <a:r>
              <a:rPr lang="en-US" altLang="en-US" sz="2400" dirty="0"/>
              <a:t>-&gt;</a:t>
            </a:r>
            <a:r>
              <a:rPr lang="en-US" altLang="en-US" sz="2400" dirty="0" err="1"/>
              <a:t>thread_id</a:t>
            </a:r>
            <a:r>
              <a:rPr lang="en-US" altLang="en-US" sz="2400" dirty="0"/>
              <a:t>; </a:t>
            </a:r>
          </a:p>
          <a:p>
            <a:pPr marL="0" indent="0">
              <a:buNone/>
            </a:pPr>
            <a:r>
              <a:rPr lang="en-US" altLang="en-US" sz="2400" dirty="0"/>
              <a:t>	char *</a:t>
            </a:r>
            <a:r>
              <a:rPr lang="en-US" altLang="en-US" sz="2400" dirty="0" err="1"/>
              <a:t>hello_msg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my_data</a:t>
            </a:r>
            <a:r>
              <a:rPr lang="en-US" altLang="en-US" sz="2400" dirty="0"/>
              <a:t>-&gt;message;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    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("Thread %d says %s \n", </a:t>
            </a:r>
            <a:r>
              <a:rPr lang="en-US" altLang="en-US" sz="2400" dirty="0" err="1"/>
              <a:t>thread_id</a:t>
            </a:r>
            <a:r>
              <a:rPr lang="en-US" altLang="en-US" sz="2400" dirty="0"/>
              <a:t> , </a:t>
            </a:r>
            <a:r>
              <a:rPr lang="en-US" altLang="en-US" sz="2400" dirty="0" err="1"/>
              <a:t>hello_msg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pthread_exit</a:t>
            </a:r>
            <a:r>
              <a:rPr lang="en-US" altLang="en-US" sz="2400" dirty="0"/>
              <a:t>(NULL);</a:t>
            </a:r>
          </a:p>
          <a:p>
            <a:pPr marL="0" indent="0">
              <a:buNone/>
            </a:pPr>
            <a:r>
              <a:rPr lang="en-US" altLang="en-US" sz="2400" dirty="0"/>
              <a:t>}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5356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Arguments Passing 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905750" cy="441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err="1"/>
              <a:t>int</a:t>
            </a:r>
            <a:r>
              <a:rPr lang="en-US" altLang="en-US" sz="2400" dirty="0"/>
              <a:t>  main(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argc</a:t>
            </a:r>
            <a:r>
              <a:rPr lang="en-US" altLang="en-US" sz="2400" dirty="0"/>
              <a:t>, char *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[]) {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pthread_t</a:t>
            </a:r>
            <a:r>
              <a:rPr lang="en-US" altLang="en-US" sz="2400" dirty="0"/>
              <a:t>  threads[NUM_THREADS];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;</a:t>
            </a:r>
          </a:p>
          <a:p>
            <a:pPr marL="0" indent="0">
              <a:buNone/>
            </a:pPr>
            <a:r>
              <a:rPr lang="en-US" altLang="en-US" sz="2400" dirty="0"/>
              <a:t>	char * message[NUM_THREADS];</a:t>
            </a:r>
          </a:p>
          <a:p>
            <a:pPr marL="0" indent="0">
              <a:buNone/>
            </a:pPr>
            <a:r>
              <a:rPr lang="en-US" altLang="en-US" sz="2400" dirty="0"/>
              <a:t>	messages[0] = "Hello!";</a:t>
            </a:r>
          </a:p>
          <a:p>
            <a:pPr marL="0" indent="0">
              <a:buNone/>
            </a:pPr>
            <a:r>
              <a:rPr lang="en-US" altLang="en-US" sz="2400" dirty="0"/>
              <a:t>	messages[1] = " How are you!";</a:t>
            </a:r>
          </a:p>
          <a:p>
            <a:pPr marL="0" indent="0">
              <a:buNone/>
            </a:pPr>
            <a:r>
              <a:rPr lang="en-US" altLang="en-US" sz="2400" dirty="0"/>
              <a:t> 	messages[2] = " I am good";</a:t>
            </a:r>
          </a:p>
          <a:p>
            <a:pPr marL="0" indent="0">
              <a:buNone/>
            </a:pPr>
            <a:r>
              <a:rPr lang="en-US" altLang="en-US" sz="2400" dirty="0"/>
              <a:t>	messages[3] = " Thank you";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3"/>
                </a:solidFill>
              </a:rPr>
              <a:t>// main continues // </a:t>
            </a:r>
          </a:p>
        </p:txBody>
      </p:sp>
    </p:spTree>
    <p:extLst>
      <p:ext uri="{BB962C8B-B14F-4D97-AF65-F5344CB8AC3E}">
        <p14:creationId xmlns:p14="http://schemas.microsoft.com/office/powerpoint/2010/main" val="90505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Arguments Passing 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905750" cy="441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    for(i=0; i&lt;NUM_THREADS; i++) {</a:t>
            </a:r>
            <a:br>
              <a:rPr lang="en-US" altLang="en-US" sz="2400" dirty="0"/>
            </a:br>
            <a:r>
              <a:rPr lang="en-US" altLang="en-US" sz="2400" dirty="0"/>
              <a:t>	  </a:t>
            </a:r>
            <a:r>
              <a:rPr lang="en-US" altLang="en-US" sz="2400" dirty="0" err="1"/>
              <a:t>thread_data_array</a:t>
            </a:r>
            <a:r>
              <a:rPr lang="en-US" altLang="en-US" sz="2400" dirty="0"/>
              <a:t>[i].</a:t>
            </a:r>
            <a:r>
              <a:rPr lang="en-US" altLang="en-US" sz="2400" dirty="0" err="1"/>
              <a:t>thread_id</a:t>
            </a:r>
            <a:r>
              <a:rPr lang="en-US" altLang="en-US" sz="2400" dirty="0"/>
              <a:t> = i;</a:t>
            </a:r>
          </a:p>
          <a:p>
            <a:pPr marL="0" indent="0">
              <a:buNone/>
            </a:pPr>
            <a:r>
              <a:rPr lang="en-US" altLang="en-US" sz="2400" dirty="0"/>
              <a:t>	  </a:t>
            </a:r>
            <a:r>
              <a:rPr lang="en-US" altLang="en-US" sz="2400" dirty="0" err="1"/>
              <a:t>thread_data_array</a:t>
            </a:r>
            <a:r>
              <a:rPr lang="en-US" altLang="en-US" sz="2400" dirty="0"/>
              <a:t>[i].message = messages[i];</a:t>
            </a:r>
            <a:br>
              <a:rPr lang="en-US" altLang="en-US" sz="2400" dirty="0"/>
            </a:br>
            <a:r>
              <a:rPr lang="en-US" altLang="en-US" sz="2400" dirty="0"/>
              <a:t> 	  </a:t>
            </a:r>
            <a:r>
              <a:rPr lang="en-US" altLang="en-US" sz="2400" b="1" dirty="0" err="1">
                <a:solidFill>
                  <a:srgbClr val="800000"/>
                </a:solidFill>
              </a:rPr>
              <a:t>rc</a:t>
            </a:r>
            <a:r>
              <a:rPr lang="en-US" altLang="en-US" sz="2400" b="1" dirty="0">
                <a:solidFill>
                  <a:srgbClr val="800000"/>
                </a:solidFill>
              </a:rPr>
              <a:t> = </a:t>
            </a:r>
            <a:r>
              <a:rPr lang="en-US" altLang="en-US" sz="2400" b="1" dirty="0" err="1">
                <a:solidFill>
                  <a:srgbClr val="800000"/>
                </a:solidFill>
              </a:rPr>
              <a:t>pthread_create</a:t>
            </a:r>
            <a:r>
              <a:rPr lang="en-US" altLang="en-US" sz="2400" b="1" dirty="0">
                <a:solidFill>
                  <a:srgbClr val="800000"/>
                </a:solidFill>
              </a:rPr>
              <a:t>(&amp;threads[i], NULL, </a:t>
            </a:r>
            <a:r>
              <a:rPr lang="en-US" altLang="en-US" sz="2400" b="1" dirty="0" err="1">
                <a:solidFill>
                  <a:srgbClr val="800000"/>
                </a:solidFill>
              </a:rPr>
              <a:t>PrintHello</a:t>
            </a:r>
            <a:r>
              <a:rPr lang="en-US" altLang="en-US" sz="2400" b="1" dirty="0">
                <a:solidFill>
                  <a:srgbClr val="8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2400" dirty="0"/>
              <a:t>       			</a:t>
            </a:r>
            <a:r>
              <a:rPr lang="en-US" altLang="en-US" sz="2400" b="1" dirty="0">
                <a:solidFill>
                  <a:schemeClr val="tx2"/>
                </a:solidFill>
              </a:rPr>
              <a:t>     (void *) &amp;</a:t>
            </a:r>
            <a:r>
              <a:rPr lang="en-US" altLang="en-US" sz="2400" b="1" dirty="0" err="1">
                <a:solidFill>
                  <a:schemeClr val="tx2"/>
                </a:solidFill>
              </a:rPr>
              <a:t>thread_data_array</a:t>
            </a:r>
            <a:r>
              <a:rPr lang="en-US" altLang="en-US" sz="2400" b="1" dirty="0">
                <a:solidFill>
                  <a:schemeClr val="tx2"/>
                </a:solidFill>
              </a:rPr>
              <a:t>[</a:t>
            </a:r>
            <a:r>
              <a:rPr lang="en-US" altLang="en-US" sz="2400" b="1" dirty="0" err="1">
                <a:solidFill>
                  <a:schemeClr val="tx2"/>
                </a:solidFill>
              </a:rPr>
              <a:t>i</a:t>
            </a:r>
            <a:r>
              <a:rPr lang="en-US" altLang="en-US" sz="2400" b="1" dirty="0">
                <a:solidFill>
                  <a:schemeClr val="tx2"/>
                </a:solidFill>
              </a:rPr>
              <a:t>]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8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800000"/>
                </a:solidFill>
              </a:rPr>
              <a:t>	  </a:t>
            </a:r>
            <a:r>
              <a:rPr lang="en-US" altLang="en-US" sz="2400" dirty="0"/>
              <a:t>if (</a:t>
            </a:r>
            <a:r>
              <a:rPr lang="en-US" altLang="en-US" sz="2400" dirty="0" err="1"/>
              <a:t>rc</a:t>
            </a:r>
            <a:r>
              <a:rPr lang="en-US" altLang="en-US" sz="2400" dirty="0"/>
              <a:t>) {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("ERROR; return code from </a:t>
            </a:r>
            <a:r>
              <a:rPr lang="en-US" altLang="en-US" sz="2400" dirty="0" err="1"/>
              <a:t>pthread_create</a:t>
            </a:r>
            <a:r>
              <a:rPr lang="en-US" altLang="en-US" sz="2400" dirty="0"/>
              <a:t>() 			is %d\n", </a:t>
            </a:r>
            <a:r>
              <a:rPr lang="en-US" altLang="en-US" sz="2400" dirty="0" err="1"/>
              <a:t>rc</a:t>
            </a:r>
            <a:r>
              <a:rPr lang="en-US" altLang="en-US" sz="2400" dirty="0"/>
              <a:t>);</a:t>
            </a:r>
          </a:p>
          <a:p>
            <a:pPr marL="0" indent="0">
              <a:buNone/>
            </a:pPr>
            <a:r>
              <a:rPr lang="en-US" altLang="en-US" sz="2400" dirty="0"/>
              <a:t>		exit(-1);}</a:t>
            </a:r>
          </a:p>
          <a:p>
            <a:pPr marL="0" indent="0">
              <a:buNone/>
            </a:pPr>
            <a:r>
              <a:rPr lang="en-US" altLang="en-US" sz="2400" dirty="0"/>
              <a:t>     }</a:t>
            </a:r>
          </a:p>
          <a:p>
            <a:pPr marL="0" indent="0">
              <a:buNone/>
            </a:pPr>
            <a:r>
              <a:rPr lang="en-US" altLang="en-US" sz="2400" dirty="0"/>
              <a:t>     </a:t>
            </a:r>
            <a:r>
              <a:rPr lang="en-US" altLang="en-US" sz="2400" dirty="0" err="1"/>
              <a:t>pthread_exit</a:t>
            </a:r>
            <a:r>
              <a:rPr lang="en-US" altLang="en-US" sz="2400" dirty="0"/>
              <a:t>(NULL);</a:t>
            </a:r>
          </a:p>
          <a:p>
            <a:pPr marL="0" indent="0">
              <a:buNone/>
            </a:pPr>
            <a:r>
              <a:rPr lang="en-US" altLang="en-US" sz="2400" dirty="0"/>
              <a:t>}</a:t>
            </a:r>
          </a:p>
          <a:p>
            <a:pPr marL="0" indent="0">
              <a:buNone/>
            </a:pPr>
            <a:endParaRPr lang="en-US" sz="2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1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Argument Passing Example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19201"/>
            <a:ext cx="790575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Courier New" pitchFamily="49" charset="0"/>
              </a:rPr>
              <a:t>Output:</a:t>
            </a:r>
          </a:p>
          <a:p>
            <a:pPr marL="0" indent="0">
              <a:buNone/>
            </a:pP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Thread 0 says Hello! 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Thread 1 says How are you? 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Thread 2 says I am good.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Thread 3 says Thank you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00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1"/>
            <a:ext cx="7905750" cy="4572001"/>
          </a:xfrm>
        </p:spPr>
        <p:txBody>
          <a:bodyPr/>
          <a:lstStyle/>
          <a:p>
            <a:r>
              <a:rPr lang="en-US" altLang="en-US" sz="2800" dirty="0"/>
              <a:t>"Joining" is one way to accomplish synchronization between threads. 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800" dirty="0"/>
              <a:t>) subroutine blocks the calling thread until the specified 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threadid</a:t>
            </a:r>
            <a:r>
              <a:rPr lang="en-US" altLang="en-US" sz="2800" dirty="0"/>
              <a:t> thread terminates.</a:t>
            </a:r>
          </a:p>
          <a:p>
            <a:r>
              <a:rPr lang="en-US" altLang="en-US" sz="2800" dirty="0"/>
              <a:t>Only threads that are created as </a:t>
            </a:r>
            <a:r>
              <a:rPr lang="en-US" altLang="en-US" sz="2800" b="1" dirty="0">
                <a:solidFill>
                  <a:srgbClr val="800000"/>
                </a:solidFill>
              </a:rPr>
              <a:t>joinable</a:t>
            </a:r>
            <a:r>
              <a:rPr lang="en-US" altLang="en-US" sz="2800" dirty="0"/>
              <a:t> can be joined.</a:t>
            </a:r>
          </a:p>
          <a:p>
            <a:r>
              <a:rPr lang="en-US" altLang="en-US" sz="2800" dirty="0"/>
              <a:t>To explicitly create a thread as joinable, the 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dirty="0"/>
              <a:t>argument in the </a:t>
            </a:r>
            <a:r>
              <a:rPr lang="en-US" altLang="en-US" sz="2800" dirty="0" err="1"/>
              <a:t>pthread_create</a:t>
            </a:r>
            <a:r>
              <a:rPr lang="en-US" altLang="en-US" sz="2800" dirty="0"/>
              <a:t>() routine is used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955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886700" cy="930274"/>
          </a:xfrm>
        </p:spPr>
        <p:txBody>
          <a:bodyPr/>
          <a:lstStyle/>
          <a:p>
            <a:r>
              <a:rPr lang="en-US" altLang="en-US" dirty="0"/>
              <a:t>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838200"/>
            <a:ext cx="7905750" cy="4953000"/>
          </a:xfrm>
        </p:spPr>
        <p:txBody>
          <a:bodyPr/>
          <a:lstStyle/>
          <a:p>
            <a:r>
              <a:rPr lang="en-US" altLang="en-US" sz="2800" dirty="0"/>
              <a:t>The typical 4 step process is: </a:t>
            </a:r>
            <a:br>
              <a:rPr lang="en-US" altLang="en-US" sz="2800" dirty="0"/>
            </a:br>
            <a:endParaRPr lang="en-US" altLang="en-US" sz="1050" dirty="0"/>
          </a:p>
          <a:p>
            <a:pPr>
              <a:buFont typeface="Calibri" pitchFamily="34" charset="0"/>
              <a:buAutoNum type="arabicPeriod"/>
            </a:pPr>
            <a:r>
              <a:rPr lang="en-US" altLang="en-US" sz="2250" dirty="0"/>
              <a:t>Declare a </a:t>
            </a:r>
            <a:r>
              <a:rPr lang="en-US" altLang="en-US" sz="2250" dirty="0" err="1"/>
              <a:t>pthread</a:t>
            </a:r>
            <a:r>
              <a:rPr lang="en-US" altLang="en-US" sz="2250" dirty="0"/>
              <a:t> attribute variable of the </a:t>
            </a:r>
            <a:r>
              <a:rPr lang="en-US" altLang="en-US" sz="2250" dirty="0" err="1"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altLang="en-US" sz="2250" dirty="0"/>
              <a:t> data type </a:t>
            </a:r>
          </a:p>
          <a:p>
            <a:pPr>
              <a:buFont typeface="Calibri" pitchFamily="34" charset="0"/>
              <a:buAutoNum type="arabicPeriod"/>
            </a:pPr>
            <a:endParaRPr lang="en-US" altLang="en-US" sz="2250" dirty="0"/>
          </a:p>
          <a:p>
            <a:pPr>
              <a:buFont typeface="Calibri" pitchFamily="34" charset="0"/>
              <a:buAutoNum type="arabicPeriod"/>
            </a:pPr>
            <a:r>
              <a:rPr lang="en-US" altLang="en-US" sz="2250" dirty="0"/>
              <a:t>Initialize the attribute variable with </a:t>
            </a:r>
            <a:r>
              <a:rPr lang="en-US" altLang="en-US" sz="2250" dirty="0" err="1">
                <a:latin typeface="Courier New" pitchFamily="49" charset="0"/>
                <a:cs typeface="Courier New" pitchFamily="49" charset="0"/>
              </a:rPr>
              <a:t>pthread_attr_init</a:t>
            </a:r>
            <a:r>
              <a:rPr lang="en-US" altLang="en-US" sz="22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Calibri" pitchFamily="34" charset="0"/>
              <a:buAutoNum type="arabicPeriod"/>
            </a:pPr>
            <a:endParaRPr lang="en-US" altLang="en-US" sz="225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altLang="en-US" sz="2250" dirty="0"/>
              <a:t>Set the attribute detached status with </a:t>
            </a:r>
            <a:r>
              <a:rPr lang="en-US" altLang="en-US" sz="2250" dirty="0" err="1">
                <a:latin typeface="Courier New" pitchFamily="49" charset="0"/>
                <a:cs typeface="Courier New" pitchFamily="49" charset="0"/>
              </a:rPr>
              <a:t>pthread_attr_setdetachstate</a:t>
            </a:r>
            <a:r>
              <a:rPr lang="en-US" altLang="en-US" sz="225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250" dirty="0"/>
              <a:t> </a:t>
            </a:r>
          </a:p>
          <a:p>
            <a:pPr>
              <a:buFont typeface="Calibri" pitchFamily="34" charset="0"/>
              <a:buAutoNum type="arabicPeriod"/>
            </a:pPr>
            <a:endParaRPr lang="en-US" altLang="en-US" sz="2250" dirty="0"/>
          </a:p>
          <a:p>
            <a:pPr>
              <a:buFont typeface="Calibri" pitchFamily="34" charset="0"/>
              <a:buAutoNum type="arabicPeriod"/>
            </a:pPr>
            <a:r>
              <a:rPr lang="en-US" altLang="en-US" sz="2250" dirty="0"/>
              <a:t>When done, free library resources used by the attribute with </a:t>
            </a:r>
            <a:r>
              <a:rPr lang="en-US" altLang="en-US" sz="2250" dirty="0" err="1">
                <a:latin typeface="Courier New" pitchFamily="49" charset="0"/>
                <a:cs typeface="Courier New" pitchFamily="49" charset="0"/>
              </a:rPr>
              <a:t>pthread_attr_destroy</a:t>
            </a:r>
            <a:r>
              <a:rPr lang="en-US" altLang="en-US" sz="2250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84713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dirty="0" err="1"/>
              <a:t>Pthread</a:t>
            </a:r>
            <a:r>
              <a:rPr lang="en-US" altLang="en-US" dirty="0"/>
              <a:t>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Example Code - </a:t>
            </a:r>
            <a:r>
              <a:rPr lang="en-US" altLang="en-US" sz="2800" b="1" dirty="0" err="1"/>
              <a:t>Pthread</a:t>
            </a:r>
            <a:r>
              <a:rPr lang="en-US" altLang="en-US" sz="2800" b="1" dirty="0"/>
              <a:t> Joining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This example demonstrates how to "wait" for thread completions by using the </a:t>
            </a:r>
            <a:r>
              <a:rPr lang="en-US" altLang="en-US" sz="2800" dirty="0" err="1"/>
              <a:t>Pthread</a:t>
            </a:r>
            <a:r>
              <a:rPr lang="en-US" altLang="en-US" sz="2800" dirty="0"/>
              <a:t> join routine. </a:t>
            </a:r>
          </a:p>
          <a:p>
            <a:r>
              <a:rPr lang="en-US" altLang="en-US" sz="2800" dirty="0"/>
              <a:t>Since some implementations of </a:t>
            </a:r>
            <a:r>
              <a:rPr lang="en-US" altLang="en-US" sz="2800" dirty="0" err="1"/>
              <a:t>Pthreads</a:t>
            </a:r>
            <a:r>
              <a:rPr lang="en-US" altLang="en-US" sz="2800" dirty="0"/>
              <a:t> may not create threads in a joinable state, the threads in this example are explicitly created in a joinable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61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dirty="0" err="1"/>
              <a:t>Pthread</a:t>
            </a:r>
            <a:r>
              <a:rPr lang="en-US" altLang="en-US" dirty="0"/>
              <a:t>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762000"/>
            <a:ext cx="790575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pthread.h</a:t>
            </a:r>
            <a:r>
              <a:rPr lang="en-US" altLang="en-US" sz="2000" dirty="0"/>
              <a:t>&gt;</a:t>
            </a:r>
          </a:p>
          <a:p>
            <a:pPr marL="0" indent="0"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 </a:t>
            </a:r>
          </a:p>
          <a:p>
            <a:pPr marL="0" indent="0"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stdlib.h</a:t>
            </a:r>
            <a:r>
              <a:rPr lang="en-US" altLang="en-US" sz="2000" dirty="0"/>
              <a:t>&gt; </a:t>
            </a:r>
          </a:p>
          <a:p>
            <a:pPr marL="0" indent="0">
              <a:buNone/>
            </a:pPr>
            <a:r>
              <a:rPr lang="en-US" altLang="en-US" sz="2000" dirty="0"/>
              <a:t>#define  NUM_THREADS  4 </a:t>
            </a:r>
          </a:p>
          <a:p>
            <a:pPr marL="0" indent="0">
              <a:buNone/>
            </a:pPr>
            <a:r>
              <a:rPr lang="en-US" altLang="en-US" sz="2000" dirty="0"/>
              <a:t>void *</a:t>
            </a:r>
            <a:r>
              <a:rPr lang="en-US" altLang="en-US" sz="2000" dirty="0" err="1"/>
              <a:t>BusyWork</a:t>
            </a:r>
            <a:r>
              <a:rPr lang="en-US" altLang="en-US" sz="2000" dirty="0"/>
              <a:t>(void *t) { </a:t>
            </a:r>
          </a:p>
          <a:p>
            <a:pPr marL="0" indent="0">
              <a:buNone/>
            </a:pPr>
            <a:r>
              <a:rPr lang="en-US" altLang="en-US" sz="2000" dirty="0"/>
              <a:t>	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; </a:t>
            </a:r>
          </a:p>
          <a:p>
            <a:pPr marL="0" indent="0">
              <a:buNone/>
            </a:pPr>
            <a:r>
              <a:rPr lang="en-US" altLang="en-US" sz="2000" dirty="0"/>
              <a:t>	   long </a:t>
            </a:r>
            <a:r>
              <a:rPr lang="en-US" altLang="en-US" sz="2000" dirty="0" err="1"/>
              <a:t>tid</a:t>
            </a:r>
            <a:r>
              <a:rPr lang="en-US" altLang="en-US" sz="2000" dirty="0"/>
              <a:t> = (long) t;  </a:t>
            </a:r>
          </a:p>
          <a:p>
            <a:pPr marL="0" indent="0">
              <a:buNone/>
            </a:pPr>
            <a:r>
              <a:rPr lang="en-US" altLang="en-US" sz="2000" dirty="0"/>
              <a:t>	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result=0; </a:t>
            </a:r>
          </a:p>
          <a:p>
            <a:pPr marL="0" indent="0">
              <a:buNone/>
            </a:pPr>
            <a:r>
              <a:rPr lang="en-US" altLang="en-US" sz="2000" dirty="0"/>
              <a:t>	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("Thread %</a:t>
            </a:r>
            <a:r>
              <a:rPr lang="en-US" altLang="en-US" sz="2000" dirty="0" err="1"/>
              <a:t>ld</a:t>
            </a:r>
            <a:r>
              <a:rPr lang="en-US" altLang="en-US" sz="2000" dirty="0"/>
              <a:t> starting...\n", </a:t>
            </a:r>
            <a:r>
              <a:rPr lang="en-US" altLang="en-US" sz="2000" dirty="0" err="1"/>
              <a:t>tid</a:t>
            </a:r>
            <a:r>
              <a:rPr lang="en-US" altLang="en-US" sz="2000" dirty="0"/>
              <a:t>);</a:t>
            </a:r>
          </a:p>
          <a:p>
            <a:pPr marL="0" indent="0">
              <a:buNone/>
            </a:pPr>
            <a:r>
              <a:rPr lang="en-US" altLang="en-US" sz="2000" dirty="0"/>
              <a:t>	   for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&lt;1000000;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  { </a:t>
            </a:r>
          </a:p>
          <a:p>
            <a:pPr marL="0" indent="0">
              <a:buNone/>
            </a:pPr>
            <a:r>
              <a:rPr lang="en-US" altLang="en-US" sz="2000" dirty="0"/>
              <a:t>	          result = result +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*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} </a:t>
            </a:r>
            <a:br>
              <a:rPr lang="en-US" altLang="en-US" sz="2000" dirty="0"/>
            </a:br>
            <a:r>
              <a:rPr lang="en-US" altLang="en-US" sz="2000" dirty="0"/>
              <a:t>	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("Thread %</a:t>
            </a:r>
            <a:r>
              <a:rPr lang="en-US" altLang="en-US" sz="2000" dirty="0" err="1"/>
              <a:t>ld</a:t>
            </a:r>
            <a:r>
              <a:rPr lang="en-US" altLang="en-US" sz="2000" dirty="0"/>
              <a:t> done. Result = %d\n",</a:t>
            </a:r>
            <a:r>
              <a:rPr lang="en-US" altLang="en-US" sz="2000" dirty="0" err="1"/>
              <a:t>tid</a:t>
            </a:r>
            <a:r>
              <a:rPr lang="en-US" altLang="en-US" sz="2000" dirty="0"/>
              <a:t>, result); </a:t>
            </a:r>
          </a:p>
          <a:p>
            <a:pPr marL="0" indent="0">
              <a:buNone/>
            </a:pPr>
            <a:r>
              <a:rPr lang="en-US" altLang="en-US" sz="2000" dirty="0"/>
              <a:t>	 </a:t>
            </a:r>
            <a:r>
              <a:rPr lang="en-US" altLang="en-US" sz="2000" dirty="0" err="1"/>
              <a:t>pthread_exit</a:t>
            </a:r>
            <a:r>
              <a:rPr lang="en-US" altLang="en-US" sz="2000" dirty="0"/>
              <a:t>((void*) t);  </a:t>
            </a:r>
          </a:p>
          <a:p>
            <a:pPr marL="0" indent="0"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518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dirty="0" err="1"/>
              <a:t>Pthread</a:t>
            </a:r>
            <a:r>
              <a:rPr lang="en-US" altLang="en-US" dirty="0"/>
              <a:t>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1"/>
            <a:ext cx="7905750" cy="457200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900" dirty="0" err="1"/>
              <a:t>int</a:t>
            </a:r>
            <a:r>
              <a:rPr lang="en-US" altLang="en-US" sz="1900" dirty="0"/>
              <a:t> main (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</a:t>
            </a:r>
            <a:r>
              <a:rPr lang="en-US" altLang="en-US" sz="1900" dirty="0" err="1"/>
              <a:t>argc</a:t>
            </a:r>
            <a:r>
              <a:rPr lang="en-US" altLang="en-US" sz="1900" dirty="0"/>
              <a:t>, char *</a:t>
            </a:r>
            <a:r>
              <a:rPr lang="en-US" altLang="en-US" sz="1900" dirty="0" err="1"/>
              <a:t>argv</a:t>
            </a:r>
            <a:r>
              <a:rPr lang="en-US" altLang="en-US" sz="1900" dirty="0"/>
              <a:t>[]){</a:t>
            </a:r>
          </a:p>
          <a:p>
            <a:pPr marL="400050" lvl="1" indent="0">
              <a:buNone/>
            </a:pPr>
            <a:r>
              <a:rPr lang="en-US" altLang="en-US" sz="1900" dirty="0"/>
              <a:t>   </a:t>
            </a:r>
            <a:r>
              <a:rPr lang="en-US" altLang="en-US" sz="1900" dirty="0" err="1"/>
              <a:t>pthread_t</a:t>
            </a:r>
            <a:r>
              <a:rPr lang="en-US" altLang="en-US" sz="1900" dirty="0"/>
              <a:t> thread[NUM_THREADS];</a:t>
            </a:r>
          </a:p>
          <a:p>
            <a:pPr marL="400050" lvl="1" indent="0">
              <a:buNone/>
            </a:pPr>
            <a:r>
              <a:rPr lang="en-US" altLang="en-US" sz="1900" dirty="0"/>
              <a:t>   </a:t>
            </a:r>
            <a:r>
              <a:rPr lang="en-US" altLang="en-US" sz="1900" dirty="0" err="1">
                <a:solidFill>
                  <a:schemeClr val="tx1"/>
                </a:solidFill>
              </a:rPr>
              <a:t>pthread_attr_t</a:t>
            </a:r>
            <a:r>
              <a:rPr lang="en-US" altLang="en-US" sz="1900" dirty="0">
                <a:solidFill>
                  <a:schemeClr val="tx1"/>
                </a:solidFill>
              </a:rPr>
              <a:t>  </a:t>
            </a:r>
            <a:r>
              <a:rPr lang="en-US" altLang="en-US" sz="1900" dirty="0" err="1">
                <a:solidFill>
                  <a:schemeClr val="tx1"/>
                </a:solidFill>
              </a:rPr>
              <a:t>attr</a:t>
            </a:r>
            <a:r>
              <a:rPr lang="en-US" altLang="en-US" sz="1900" dirty="0">
                <a:solidFill>
                  <a:schemeClr val="tx1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altLang="en-US" sz="1900" dirty="0"/>
              <a:t>   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</a:t>
            </a:r>
            <a:r>
              <a:rPr lang="en-US" altLang="en-US" sz="1900" dirty="0" err="1"/>
              <a:t>rc</a:t>
            </a:r>
            <a:r>
              <a:rPr lang="en-US" altLang="en-US" sz="1900" dirty="0"/>
              <a:t>;  long t;</a:t>
            </a:r>
          </a:p>
          <a:p>
            <a:pPr marL="400050" lvl="1" indent="0">
              <a:buNone/>
            </a:pPr>
            <a:r>
              <a:rPr lang="en-US" altLang="en-US" sz="1900" b="1" i="1" dirty="0">
                <a:solidFill>
                  <a:srgbClr val="7030A0"/>
                </a:solidFill>
              </a:rPr>
              <a:t>	 /* Initialize and set thread  attribute */</a:t>
            </a:r>
          </a:p>
          <a:p>
            <a:pPr marL="0" indent="0">
              <a:buNone/>
            </a:pPr>
            <a:r>
              <a:rPr lang="en-US" altLang="en-US" sz="1900" dirty="0"/>
              <a:t>   	</a:t>
            </a:r>
            <a:r>
              <a:rPr lang="en-US" altLang="en-US" sz="1900" dirty="0" err="1">
                <a:solidFill>
                  <a:schemeClr val="tx1"/>
                </a:solidFill>
              </a:rPr>
              <a:t>pthread_attr_init</a:t>
            </a:r>
            <a:r>
              <a:rPr lang="en-US" altLang="en-US" sz="1900" dirty="0">
                <a:solidFill>
                  <a:schemeClr val="tx1"/>
                </a:solidFill>
              </a:rPr>
              <a:t>(&amp;</a:t>
            </a:r>
            <a:r>
              <a:rPr lang="en-US" altLang="en-US" sz="1900" dirty="0" err="1">
                <a:solidFill>
                  <a:schemeClr val="tx1"/>
                </a:solidFill>
              </a:rPr>
              <a:t>attr</a:t>
            </a:r>
            <a:r>
              <a:rPr lang="en-US" altLang="en-US" sz="19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 	</a:t>
            </a:r>
            <a:r>
              <a:rPr lang="en-US" altLang="en-US" sz="1900" dirty="0" err="1">
                <a:solidFill>
                  <a:schemeClr val="tx1"/>
                </a:solidFill>
              </a:rPr>
              <a:t>pthread_attr_setdetachstate</a:t>
            </a:r>
            <a:r>
              <a:rPr lang="en-US" altLang="en-US" sz="1900" dirty="0">
                <a:solidFill>
                  <a:schemeClr val="tx1"/>
                </a:solidFill>
              </a:rPr>
              <a:t>(&amp;</a:t>
            </a:r>
            <a:r>
              <a:rPr lang="en-US" altLang="en-US" sz="1900" dirty="0" err="1">
                <a:solidFill>
                  <a:schemeClr val="tx1"/>
                </a:solidFill>
              </a:rPr>
              <a:t>attr</a:t>
            </a:r>
            <a:r>
              <a:rPr lang="en-US" altLang="en-US" sz="1900" dirty="0">
                <a:solidFill>
                  <a:schemeClr val="tx1"/>
                </a:solidFill>
              </a:rPr>
              <a:t>, PTHREAD_CREATE_JOINABLE);</a:t>
            </a:r>
          </a:p>
          <a:p>
            <a:pPr marL="0" indent="0">
              <a:buNone/>
            </a:pPr>
            <a:r>
              <a:rPr lang="en-US" altLang="en-US" sz="1900" dirty="0"/>
              <a:t>        for(t=0; t&lt;NUM_THREADS; t++) {</a:t>
            </a:r>
          </a:p>
          <a:p>
            <a:pPr marL="0" indent="0">
              <a:buNone/>
            </a:pPr>
            <a:r>
              <a:rPr lang="en-US" altLang="en-US" sz="1900" dirty="0"/>
              <a:t>      		</a:t>
            </a:r>
            <a:r>
              <a:rPr lang="en-US" altLang="en-US" sz="1900" dirty="0" err="1"/>
              <a:t>printf</a:t>
            </a:r>
            <a:r>
              <a:rPr lang="en-US" altLang="en-US" sz="1900" dirty="0"/>
              <a:t>("Main: creating thread %</a:t>
            </a:r>
            <a:r>
              <a:rPr lang="en-US" altLang="en-US" sz="1900" dirty="0" err="1"/>
              <a:t>ld</a:t>
            </a:r>
            <a:r>
              <a:rPr lang="en-US" altLang="en-US" sz="1900" dirty="0"/>
              <a:t>\n", t);</a:t>
            </a:r>
          </a:p>
          <a:p>
            <a:pPr marL="0" indent="0">
              <a:buNone/>
            </a:pPr>
            <a:r>
              <a:rPr lang="en-US" altLang="en-US" sz="1900" dirty="0"/>
              <a:t>      		</a:t>
            </a:r>
            <a:r>
              <a:rPr lang="en-US" altLang="en-US" sz="1900" dirty="0" err="1"/>
              <a:t>rc</a:t>
            </a:r>
            <a:r>
              <a:rPr lang="en-US" altLang="en-US" sz="1900" dirty="0"/>
              <a:t> = </a:t>
            </a:r>
            <a:r>
              <a:rPr lang="en-US" altLang="en-US" sz="1900" dirty="0" err="1"/>
              <a:t>pthread_create</a:t>
            </a:r>
            <a:r>
              <a:rPr lang="en-US" altLang="en-US" sz="1900" dirty="0"/>
              <a:t>(&amp;thread[t], &amp;</a:t>
            </a:r>
            <a:r>
              <a:rPr lang="en-US" altLang="en-US" sz="1900" dirty="0" err="1"/>
              <a:t>attr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BusyWork</a:t>
            </a:r>
            <a:r>
              <a:rPr lang="en-US" altLang="en-US" sz="1900" dirty="0"/>
              <a:t>, (void *)t); </a:t>
            </a:r>
          </a:p>
          <a:p>
            <a:pPr marL="0" indent="0">
              <a:buNone/>
            </a:pPr>
            <a:r>
              <a:rPr lang="en-US" altLang="en-US" sz="1900" dirty="0"/>
              <a:t>     		if (</a:t>
            </a:r>
            <a:r>
              <a:rPr lang="en-US" altLang="en-US" sz="1900" dirty="0" err="1"/>
              <a:t>rc</a:t>
            </a:r>
            <a:r>
              <a:rPr lang="en-US" altLang="en-US" sz="1900" dirty="0"/>
              <a:t>) { </a:t>
            </a:r>
            <a:r>
              <a:rPr lang="en-US" altLang="en-US" sz="1900" dirty="0" err="1"/>
              <a:t>printf</a:t>
            </a:r>
            <a:r>
              <a:rPr lang="en-US" altLang="en-US" sz="1900" dirty="0"/>
              <a:t>(</a:t>
            </a:r>
            <a:r>
              <a:rPr lang="en-US" altLang="en-US" sz="2000" dirty="0"/>
              <a:t>" </a:t>
            </a:r>
            <a:r>
              <a:rPr lang="en-US" altLang="en-US" sz="1900" dirty="0"/>
              <a:t>creating error</a:t>
            </a:r>
            <a:r>
              <a:rPr lang="en-US" altLang="en-US" sz="2000" dirty="0"/>
              <a:t> "</a:t>
            </a:r>
            <a:r>
              <a:rPr lang="en-US" altLang="en-US" sz="1900" dirty="0"/>
              <a:t>);  exit(-1);}</a:t>
            </a:r>
          </a:p>
          <a:p>
            <a:pPr marL="0" indent="0">
              <a:buNone/>
            </a:pPr>
            <a:r>
              <a:rPr lang="en-US" altLang="en-US" sz="1900" dirty="0"/>
              <a:t>   	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3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228600"/>
            <a:ext cx="7886700" cy="838200"/>
          </a:xfrm>
        </p:spPr>
        <p:txBody>
          <a:bodyPr/>
          <a:lstStyle/>
          <a:p>
            <a:r>
              <a:rPr lang="en-US" altLang="zh-CN" dirty="0"/>
              <a:t>HW Problems 4 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0" y="850880"/>
                <a:ext cx="8077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Consider again a memory system with a </a:t>
                </a:r>
                <a:r>
                  <a:rPr lang="en-US" sz="2400" b="1" dirty="0"/>
                  <a:t>single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 cycle cache and </a:t>
                </a:r>
                <a:r>
                  <a:rPr lang="en-US" sz="2400" b="1" dirty="0"/>
                  <a:t>100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 cycle latency DRAM (the processor operates at 1 GHz). 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The processor is capable of executing </a:t>
                </a:r>
                <a:r>
                  <a:rPr lang="en-US" altLang="zh-CN" sz="2400" b="1" dirty="0"/>
                  <a:t>4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 multiple-add (</a:t>
                </a:r>
                <a:r>
                  <a:rPr lang="en-US" altLang="zh-CN" sz="2400" b="1" dirty="0"/>
                  <a:t>8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 FLOPs) in each cycle. In each memory cycle, the processor fetches 4 words.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Consider the problem of multiplying two dense matrices of dimension 8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</a:rPr>
                  <a:t>K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</a:p>
              <a:p>
                <a:endParaRPr lang="en-US" sz="2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Q: What is the peak achievable performance using a three-loop dot-product based formulation? (Assume that matrices are laid out in a row-major fashion.)</a:t>
                </a:r>
                <a:endParaRPr lang="zh-CN" altLang="en-US" sz="28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850880"/>
                <a:ext cx="8077200" cy="3785652"/>
              </a:xfrm>
              <a:prstGeom prst="rect">
                <a:avLst/>
              </a:prstGeom>
              <a:blipFill>
                <a:blip r:embed="rId2"/>
                <a:stretch>
                  <a:fillRect l="-1132" t="-1288" r="-1509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8064"/>
            <a:ext cx="4953000" cy="14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3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dirty="0" err="1"/>
              <a:t>Pthread</a:t>
            </a:r>
            <a:r>
              <a:rPr lang="en-US" altLang="en-US" dirty="0"/>
              <a:t>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1"/>
            <a:ext cx="7905750" cy="457200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900" b="1" i="1" dirty="0">
                <a:solidFill>
                  <a:srgbClr val="7030A0"/>
                </a:solidFill>
              </a:rPr>
              <a:t>	/* Free attribute */</a:t>
            </a:r>
          </a:p>
          <a:p>
            <a:pPr marL="0" indent="0">
              <a:buNone/>
            </a:pPr>
            <a:r>
              <a:rPr lang="en-US" altLang="en-US" sz="1900" dirty="0"/>
              <a:t>	</a:t>
            </a:r>
            <a:r>
              <a:rPr lang="en-US" altLang="en-US" sz="1900" dirty="0" err="1">
                <a:solidFill>
                  <a:schemeClr val="tx1"/>
                </a:solidFill>
              </a:rPr>
              <a:t>pthread_attr_destroy</a:t>
            </a:r>
            <a:r>
              <a:rPr lang="en-US" altLang="en-US" sz="1900" dirty="0">
                <a:solidFill>
                  <a:schemeClr val="tx1"/>
                </a:solidFill>
              </a:rPr>
              <a:t>(&amp;</a:t>
            </a:r>
            <a:r>
              <a:rPr lang="en-US" altLang="en-US" sz="1900" dirty="0" err="1">
                <a:solidFill>
                  <a:schemeClr val="tx1"/>
                </a:solidFill>
              </a:rPr>
              <a:t>attr</a:t>
            </a:r>
            <a:r>
              <a:rPr lang="en-US" altLang="en-US" sz="19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en-US" altLang="en-US" sz="1900" dirty="0"/>
          </a:p>
          <a:p>
            <a:pPr marL="0" indent="0">
              <a:buNone/>
            </a:pPr>
            <a:r>
              <a:rPr lang="en-US" altLang="en-US" sz="1900" dirty="0"/>
              <a:t>  	 for(t=0; t&lt;NUM_THREADS; t++) {</a:t>
            </a:r>
          </a:p>
          <a:p>
            <a:pPr marL="0" indent="0">
              <a:buNone/>
            </a:pPr>
            <a:r>
              <a:rPr lang="en-US" altLang="en-US" sz="1900" dirty="0"/>
              <a:t>      		</a:t>
            </a:r>
            <a:r>
              <a:rPr lang="en-US" altLang="en-US" sz="1900" dirty="0" err="1">
                <a:solidFill>
                  <a:schemeClr val="tx1"/>
                </a:solidFill>
              </a:rPr>
              <a:t>rc</a:t>
            </a:r>
            <a:r>
              <a:rPr lang="en-US" altLang="en-US" sz="1900" dirty="0">
                <a:solidFill>
                  <a:schemeClr val="tx1"/>
                </a:solidFill>
              </a:rPr>
              <a:t> = </a:t>
            </a:r>
            <a:r>
              <a:rPr lang="en-US" altLang="en-US" sz="1900" dirty="0" err="1">
                <a:solidFill>
                  <a:schemeClr val="tx1"/>
                </a:solidFill>
              </a:rPr>
              <a:t>pthread_join</a:t>
            </a:r>
            <a:r>
              <a:rPr lang="en-US" altLang="en-US" sz="1900" dirty="0">
                <a:solidFill>
                  <a:schemeClr val="tx1"/>
                </a:solidFill>
              </a:rPr>
              <a:t>(thread[t], NULL);</a:t>
            </a:r>
            <a:br>
              <a:rPr lang="en-US" altLang="en-US" sz="1900" dirty="0"/>
            </a:br>
            <a:endParaRPr lang="en-US" altLang="en-US" sz="1900" dirty="0"/>
          </a:p>
          <a:p>
            <a:pPr marL="0" indent="0">
              <a:buNone/>
            </a:pPr>
            <a:r>
              <a:rPr lang="en-US" altLang="en-US" sz="1900" dirty="0"/>
              <a:t>        	 	if (</a:t>
            </a:r>
            <a:r>
              <a:rPr lang="en-US" altLang="en-US" sz="1900" dirty="0" err="1"/>
              <a:t>rc</a:t>
            </a:r>
            <a:r>
              <a:rPr lang="en-US" altLang="en-US" sz="1900" dirty="0"/>
              <a:t>) { </a:t>
            </a:r>
            <a:r>
              <a:rPr lang="en-US" altLang="en-US" sz="1900" dirty="0" err="1"/>
              <a:t>printf</a:t>
            </a:r>
            <a:r>
              <a:rPr lang="en-US" altLang="en-US" sz="1900" dirty="0"/>
              <a:t>(</a:t>
            </a:r>
            <a:r>
              <a:rPr lang="en-US" altLang="en-US" sz="2000" dirty="0"/>
              <a:t>"</a:t>
            </a:r>
            <a:r>
              <a:rPr lang="en-US" altLang="en-US" sz="1900" dirty="0"/>
              <a:t> joining error %d</a:t>
            </a:r>
            <a:r>
              <a:rPr lang="en-US" altLang="en-US" sz="2000" dirty="0"/>
              <a:t> "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rc</a:t>
            </a:r>
            <a:r>
              <a:rPr lang="en-US" altLang="en-US" sz="1900" dirty="0"/>
              <a:t>);   exit(-1);}</a:t>
            </a:r>
            <a:br>
              <a:rPr lang="en-US" altLang="en-US" sz="1900" dirty="0"/>
            </a:br>
            <a:r>
              <a:rPr lang="en-US" altLang="en-US" sz="1900" dirty="0"/>
              <a:t>	 	</a:t>
            </a:r>
            <a:r>
              <a:rPr lang="en-US" altLang="en-US" sz="1900" dirty="0" err="1"/>
              <a:t>printf</a:t>
            </a:r>
            <a:r>
              <a:rPr lang="en-US" altLang="en-US" sz="1900" dirty="0"/>
              <a:t>("Main: completed join with thread %</a:t>
            </a:r>
            <a:r>
              <a:rPr lang="en-US" altLang="en-US" sz="1900" dirty="0" err="1"/>
              <a:t>ld</a:t>
            </a:r>
            <a:r>
              <a:rPr lang="en-US" altLang="en-US" sz="1900" dirty="0"/>
              <a:t> “)</a:t>
            </a:r>
            <a:br>
              <a:rPr lang="en-US" altLang="en-US" sz="1900" dirty="0"/>
            </a:br>
            <a:r>
              <a:rPr lang="en-US" altLang="en-US" sz="1900" dirty="0"/>
              <a:t>          }</a:t>
            </a:r>
          </a:p>
          <a:p>
            <a:pPr marL="0" indent="0">
              <a:buNone/>
            </a:pPr>
            <a:r>
              <a:rPr lang="en-US" altLang="en-US" sz="1900" dirty="0"/>
              <a:t>	Return 0;</a:t>
            </a:r>
          </a:p>
          <a:p>
            <a:pPr marL="0" indent="0">
              <a:buNone/>
            </a:pPr>
            <a:r>
              <a:rPr lang="en-US" altLang="en-US" sz="1900" dirty="0"/>
              <a:t>   }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9372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pthread.h</a:t>
            </a:r>
            <a:r>
              <a:rPr lang="en-US" altLang="en-US" sz="2800" dirty="0"/>
              <a:t> header file must be included in the source file using the threads library.</a:t>
            </a:r>
          </a:p>
          <a:p>
            <a:r>
              <a:rPr lang="en-US" sz="2800" dirty="0"/>
              <a:t>link to the </a:t>
            </a:r>
            <a:r>
              <a:rPr lang="en-US" sz="2800" dirty="0" err="1"/>
              <a:t>pthread</a:t>
            </a:r>
            <a:r>
              <a:rPr lang="en-US" sz="2800" dirty="0"/>
              <a:t> library using 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lpthread</a:t>
            </a:r>
            <a:endParaRPr lang="en-US" alt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E.g.: 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ptexample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ptexample.c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lpthread</a:t>
            </a:r>
            <a:r>
              <a:rPr lang="en-US" alt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8891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6A98-2989-45E9-A8D7-544089DC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96C3-BB6B-40E3-89D2-1F89F688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  - Sep 25</a:t>
            </a:r>
            <a:r>
              <a:rPr lang="en-US" baseline="30000" dirty="0"/>
              <a:t>th</a:t>
            </a:r>
            <a:r>
              <a:rPr lang="en-US" dirty="0"/>
              <a:t> , in discussion session (2hrs!)</a:t>
            </a:r>
          </a:p>
          <a:p>
            <a:r>
              <a:rPr lang="en-US" dirty="0"/>
              <a:t>HW2 due 9/10</a:t>
            </a:r>
          </a:p>
          <a:p>
            <a:r>
              <a:rPr lang="en-US" dirty="0"/>
              <a:t>PHW2 due 9/14 [Pls. download the newest version uploaded to Piazza]</a:t>
            </a:r>
          </a:p>
          <a:p>
            <a:pPr lvl="1"/>
            <a:r>
              <a:rPr lang="en-US" sz="2400" dirty="0"/>
              <a:t>3 late days are free for this PHW. No additional late days will be given</a:t>
            </a:r>
          </a:p>
          <a:p>
            <a:r>
              <a:rPr lang="en-US" dirty="0"/>
              <a:t>The slides for discussion 2_3 are also updated with new info about updated PHW2. [Pls. download the latest version when you refer to these slides when doing PHW2]</a:t>
            </a:r>
          </a:p>
        </p:txBody>
      </p:sp>
    </p:spTree>
    <p:extLst>
      <p:ext uri="{BB962C8B-B14F-4D97-AF65-F5344CB8AC3E}">
        <p14:creationId xmlns:p14="http://schemas.microsoft.com/office/powerpoint/2010/main" val="80173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Thread synchronization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3001"/>
            <a:ext cx="7905750" cy="4343400"/>
          </a:xfr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Most of threaded programs have threads that interact with one another</a:t>
            </a:r>
          </a:p>
          <a:p>
            <a:pPr lvl="1"/>
            <a:r>
              <a:rPr lang="en-US" altLang="zh-CN" sz="2400" dirty="0">
                <a:ea typeface="宋体" charset="-122"/>
              </a:rPr>
              <a:t>Interaction in the form of sharing access to variables</a:t>
            </a:r>
          </a:p>
          <a:p>
            <a:pPr lvl="2">
              <a:lnSpc>
                <a:spcPct val="70000"/>
              </a:lnSpc>
            </a:pPr>
            <a:r>
              <a:rPr lang="en-US" altLang="zh-CN" sz="2400" dirty="0">
                <a:ea typeface="宋体" charset="-122"/>
              </a:rPr>
              <a:t>Multiple concurrent reads (ok)</a:t>
            </a:r>
          </a:p>
          <a:p>
            <a:pPr lvl="2">
              <a:lnSpc>
                <a:spcPct val="70000"/>
              </a:lnSpc>
            </a:pPr>
            <a:r>
              <a:rPr lang="en-US" altLang="zh-CN" sz="2400" dirty="0">
                <a:ea typeface="宋体" charset="-122"/>
              </a:rPr>
              <a:t>Multiple concurrent writes (not ok, outcome non-deterministic)</a:t>
            </a:r>
          </a:p>
          <a:p>
            <a:pPr lvl="2">
              <a:lnSpc>
                <a:spcPct val="70000"/>
              </a:lnSpc>
            </a:pPr>
            <a:r>
              <a:rPr lang="en-US" altLang="zh-CN" sz="2400" dirty="0">
                <a:ea typeface="宋体" charset="-122"/>
              </a:rPr>
              <a:t>One write, multiple reads (not ok, outcome non-deterministic)</a:t>
            </a:r>
          </a:p>
          <a:p>
            <a:pPr lvl="1">
              <a:lnSpc>
                <a:spcPct val="70000"/>
              </a:lnSpc>
            </a:pPr>
            <a:r>
              <a:rPr lang="en-US" altLang="zh-CN" sz="2400" dirty="0">
                <a:ea typeface="宋体" charset="-122"/>
              </a:rPr>
              <a:t>Needs to make sure that the outcome is deterministic.</a:t>
            </a:r>
          </a:p>
          <a:p>
            <a:pPr lvl="2">
              <a:lnSpc>
                <a:spcPct val="7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Synchronization</a:t>
            </a:r>
            <a:r>
              <a:rPr lang="en-US" altLang="zh-CN" sz="2400" dirty="0">
                <a:ea typeface="宋体" charset="-122"/>
              </a:rPr>
              <a:t>: allowing concurrent accesses to variables, removing non-deterministic outcome by enforcing the order of thread execution.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076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7886700" cy="930274"/>
          </a:xfrm>
        </p:spPr>
        <p:txBody>
          <a:bodyPr/>
          <a:lstStyle/>
          <a:p>
            <a:r>
              <a:rPr lang="en-US" dirty="0"/>
              <a:t>Thread Synchronization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515350" cy="1219200"/>
          </a:xfrm>
        </p:spPr>
        <p:txBody>
          <a:bodyPr/>
          <a:lstStyle/>
          <a:p>
            <a:r>
              <a:rPr lang="en-US" altLang="zh-CN" dirty="0"/>
              <a:t>Multiple threads manipulate the same data</a:t>
            </a:r>
          </a:p>
          <a:p>
            <a:r>
              <a:rPr lang="en-US" altLang="zh-CN" dirty="0"/>
              <a:t>Example: Find the maximum value</a:t>
            </a:r>
          </a:p>
          <a:p>
            <a:pPr marL="0" indent="0">
              <a:buNone/>
            </a:pPr>
            <a:r>
              <a:rPr lang="en-US" altLang="zh-CN" dirty="0"/>
              <a:t>		 </a:t>
            </a: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r>
              <a:rPr lang="en-US" dirty="0">
                <a:ea typeface="Gulim" pitchFamily="34" charset="-127"/>
              </a:rPr>
              <a:t>	</a:t>
            </a:r>
          </a:p>
          <a:p>
            <a:pPr marL="457200" lvl="1" indent="0">
              <a:buNone/>
            </a:pPr>
            <a:endParaRPr lang="en-US" dirty="0">
              <a:ea typeface="Gulim" pitchFamily="34" charset="-127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sz="1800" dirty="0">
                <a:ea typeface="Gulim" pitchFamily="34" charset="-127"/>
              </a:rPr>
              <a:t>		</a:t>
            </a:r>
            <a:r>
              <a:rPr lang="en-US" sz="1800" dirty="0">
                <a:latin typeface="Gulim" pitchFamily="34" charset="-127"/>
                <a:ea typeface="Gulim" pitchFamily="34" charset="-127"/>
              </a:rPr>
              <a:t>		</a:t>
            </a:r>
            <a:r>
              <a:rPr lang="en-US" sz="2400" dirty="0">
                <a:ea typeface="Gulim" pitchFamily="34" charset="-127"/>
              </a:rPr>
              <a:t>                           Shared variable</a:t>
            </a:r>
          </a:p>
          <a:p>
            <a:pPr marL="457200" lvl="1" indent="0">
              <a:buNone/>
            </a:pPr>
            <a:endParaRPr lang="en-US" sz="180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62401" y="2428875"/>
            <a:ext cx="5819775" cy="2183040"/>
            <a:chOff x="1676400" y="2428875"/>
            <a:chExt cx="5819775" cy="2183040"/>
          </a:xfrm>
        </p:grpSpPr>
        <p:sp>
          <p:nvSpPr>
            <p:cNvPr id="8" name="椭圆 7"/>
            <p:cNvSpPr/>
            <p:nvPr/>
          </p:nvSpPr>
          <p:spPr>
            <a:xfrm>
              <a:off x="6172200" y="3508830"/>
              <a:ext cx="5715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0" y="3491745"/>
              <a:ext cx="5715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76400" y="2428875"/>
              <a:ext cx="2209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</a:rPr>
                <a:t>Thread 1</a:t>
              </a:r>
            </a:p>
            <a:p>
              <a:pPr algn="ctr"/>
              <a:endParaRPr lang="en-US" altLang="zh-CN" sz="2400" dirty="0">
                <a:solidFill>
                  <a:srgbClr val="000000"/>
                </a:solidFill>
              </a:endParaRPr>
            </a:p>
            <a:p>
              <a:pPr algn="ctr"/>
              <a:r>
                <a:rPr lang="en-US" altLang="zh-CN" sz="2400" dirty="0">
                  <a:solidFill>
                    <a:srgbClr val="000000"/>
                  </a:solidFill>
                </a:rPr>
                <a:t>1. if ( i &gt; max)</a:t>
              </a:r>
            </a:p>
            <a:p>
              <a:pPr algn="ctr"/>
              <a:r>
                <a:rPr lang="en-US" altLang="zh-CN" sz="2400" dirty="0">
                  <a:solidFill>
                    <a:srgbClr val="000000"/>
                  </a:solidFill>
                </a:rPr>
                <a:t>2.       max = i;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33975" y="2428875"/>
              <a:ext cx="2362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</a:rPr>
                <a:t> Thread 2</a:t>
              </a:r>
            </a:p>
            <a:p>
              <a:pPr algn="ctr"/>
              <a:endParaRPr lang="en-US" altLang="zh-CN" sz="2400" dirty="0">
                <a:solidFill>
                  <a:srgbClr val="000000"/>
                </a:solidFill>
              </a:endParaRPr>
            </a:p>
            <a:p>
              <a:pPr algn="ctr"/>
              <a:r>
                <a:rPr lang="en-US" altLang="zh-CN" sz="2400" dirty="0">
                  <a:solidFill>
                    <a:srgbClr val="000000"/>
                  </a:solidFill>
                </a:rPr>
                <a:t>3. if ( j &gt; max)</a:t>
              </a:r>
            </a:p>
            <a:p>
              <a:pPr algn="ctr"/>
              <a:r>
                <a:rPr lang="en-US" altLang="zh-CN" sz="2400" dirty="0">
                  <a:solidFill>
                    <a:srgbClr val="000000"/>
                  </a:solidFill>
                </a:rPr>
                <a:t>4.       max = j; </a:t>
              </a:r>
            </a:p>
          </p:txBody>
        </p:sp>
        <p:sp>
          <p:nvSpPr>
            <p:cNvPr id="11" name="右大括号 10"/>
            <p:cNvSpPr/>
            <p:nvPr/>
          </p:nvSpPr>
          <p:spPr>
            <a:xfrm rot="5400000">
              <a:off x="4476749" y="2630715"/>
              <a:ext cx="552451" cy="3409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33550" y="2541808"/>
            <a:ext cx="2228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max = 0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i =30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j =50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What happens with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execution order ?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 3  4  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8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Thread synchronization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3001"/>
            <a:ext cx="7905750" cy="4343400"/>
          </a:xfrm>
        </p:spPr>
        <p:txBody>
          <a:bodyPr/>
          <a:lstStyle/>
          <a:p>
            <a:r>
              <a:rPr lang="en-US" altLang="zh-CN" sz="2800" dirty="0" err="1">
                <a:ea typeface="宋体" pitchFamily="2" charset="-122"/>
              </a:rPr>
              <a:t>Mutex</a:t>
            </a:r>
            <a:r>
              <a:rPr lang="en-US" altLang="zh-CN" sz="2800" dirty="0">
                <a:ea typeface="宋体" pitchFamily="2" charset="-122"/>
              </a:rPr>
              <a:t> variables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abbreviation for “mutual exclusion”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protecting shared data with multiple concurrent writes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acting like a lock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Condition Variable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Waiting and signaling on condition variables</a:t>
            </a:r>
          </a:p>
          <a:p>
            <a:pPr lvl="1"/>
            <a:r>
              <a:rPr lang="en-US" sz="2600" dirty="0"/>
              <a:t>Always with a </a:t>
            </a:r>
            <a:r>
              <a:rPr lang="en-US" sz="2600" dirty="0" err="1"/>
              <a:t>mutex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76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7886700" cy="930274"/>
          </a:xfrm>
        </p:spPr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19201"/>
            <a:ext cx="8210550" cy="4495800"/>
          </a:xfrm>
        </p:spPr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/>
              <a:t>Two states: locked and unlocked</a:t>
            </a:r>
          </a:p>
          <a:p>
            <a:pPr lvl="1"/>
            <a:r>
              <a:rPr lang="en-US" dirty="0"/>
              <a:t>Initialized as unlocked</a:t>
            </a:r>
          </a:p>
          <a:p>
            <a:pPr lvl="1"/>
            <a:r>
              <a:rPr lang="en-US" dirty="0"/>
              <a:t>Can only be locked by one thread </a:t>
            </a:r>
          </a:p>
          <a:p>
            <a:pPr lvl="1"/>
            <a:r>
              <a:rPr lang="en-US" dirty="0"/>
              <a:t>Try to acquire the lock first</a:t>
            </a:r>
          </a:p>
          <a:p>
            <a:pPr lvl="1"/>
            <a:r>
              <a:rPr lang="en-US" dirty="0"/>
              <a:t>Unlock the lock when leaving the critical section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http://image.zcool.com.cn/2008/05/77/101/12436852730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0"/>
            <a:ext cx="233496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2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Mutex</a:t>
            </a:r>
            <a:r>
              <a:rPr lang="en-US" altLang="zh-CN" dirty="0"/>
              <a:t> (2)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 thread locks the </a:t>
            </a:r>
            <a:r>
              <a:rPr lang="en-US" sz="2800" dirty="0" err="1"/>
              <a:t>mutex</a:t>
            </a:r>
            <a:endParaRPr lang="en-US" sz="2800" dirty="0"/>
          </a:p>
          <a:p>
            <a:r>
              <a:rPr lang="en-US" sz="2800" dirty="0"/>
              <a:t>Remaining threads wait for </a:t>
            </a:r>
            <a:r>
              <a:rPr lang="en-US" sz="2800" dirty="0" err="1"/>
              <a:t>mutex</a:t>
            </a:r>
            <a:r>
              <a:rPr lang="en-US" sz="2800" dirty="0"/>
              <a:t> to become free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06191" y="2971800"/>
            <a:ext cx="4421985" cy="2514600"/>
            <a:chOff x="533400" y="3048000"/>
            <a:chExt cx="4421985" cy="2514600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" y="3657600"/>
              <a:ext cx="3429000" cy="1905000"/>
              <a:chOff x="2895600" y="2895600"/>
              <a:chExt cx="3429000" cy="2590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895600" y="2895600"/>
                <a:ext cx="3429000" cy="25908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Critical Section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93820" y="2895600"/>
                <a:ext cx="1295400" cy="304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Locked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299210" y="4229100"/>
              <a:ext cx="2286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19200" y="3048000"/>
              <a:ext cx="464820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49780" y="3048000"/>
              <a:ext cx="464820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03220" y="3212068"/>
              <a:ext cx="205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 T3 denied access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78094" y="43492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956810" y="3121090"/>
            <a:ext cx="31242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787390" y="3121090"/>
            <a:ext cx="31242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6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buffer of size </a:t>
            </a:r>
            <a:r>
              <a:rPr lang="en-US" dirty="0" err="1"/>
              <a:t>SIZE</a:t>
            </a:r>
            <a:endParaRPr lang="en-US" dirty="0"/>
          </a:p>
          <a:p>
            <a:r>
              <a:rPr lang="en-US" dirty="0"/>
              <a:t>Put: puts elements into array if the array is not full</a:t>
            </a:r>
          </a:p>
          <a:p>
            <a:r>
              <a:rPr lang="en-US" dirty="0"/>
              <a:t>Get: removes elements from the array if the array is not empty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77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3810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met_condition</a:t>
            </a:r>
            <a:r>
              <a:rPr lang="en-US" sz="2400" dirty="0"/>
              <a:t> = false</a:t>
            </a:r>
          </a:p>
          <a:p>
            <a:pPr marL="0" indent="0">
              <a:buNone/>
            </a:pPr>
            <a:r>
              <a:rPr lang="en-US" sz="2400" dirty="0"/>
              <a:t>While (!</a:t>
            </a:r>
            <a:r>
              <a:rPr lang="en-US" sz="2400" dirty="0" err="1"/>
              <a:t>met_condition</a:t>
            </a:r>
            <a:r>
              <a:rPr lang="en-US" sz="2400" dirty="0"/>
              <a:t>) {</a:t>
            </a:r>
          </a:p>
          <a:p>
            <a:pPr marL="457200" lvl="1" indent="0">
              <a:buNone/>
            </a:pPr>
            <a:r>
              <a:rPr lang="en-US" sz="2400" dirty="0" err="1"/>
              <a:t>Acquire_lock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If (</a:t>
            </a:r>
            <a:r>
              <a:rPr lang="en-US" sz="2400" b="1" dirty="0"/>
              <a:t>size</a:t>
            </a:r>
            <a:r>
              <a:rPr lang="en-US" sz="2400" dirty="0"/>
              <a:t> != SIZE) </a:t>
            </a:r>
          </a:p>
          <a:p>
            <a:pPr marL="457200" lvl="1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addItem</a:t>
            </a:r>
            <a:r>
              <a:rPr lang="en-US" sz="2400" dirty="0"/>
              <a:t>() //update size</a:t>
            </a:r>
          </a:p>
          <a:p>
            <a:pPr marL="457200" lvl="1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met_condition</a:t>
            </a:r>
            <a:r>
              <a:rPr lang="en-US" sz="2400" dirty="0"/>
              <a:t> = true</a:t>
            </a:r>
          </a:p>
          <a:p>
            <a:pPr marL="457200" lvl="1" indent="0">
              <a:buNone/>
            </a:pPr>
            <a:r>
              <a:rPr lang="en-US" sz="2400" dirty="0" err="1"/>
              <a:t>Release_lock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219200"/>
            <a:ext cx="4495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met_condition</a:t>
            </a:r>
            <a:r>
              <a:rPr lang="en-US" sz="2400" dirty="0"/>
              <a:t> = false</a:t>
            </a:r>
          </a:p>
          <a:p>
            <a:pPr marL="0" indent="0">
              <a:buNone/>
            </a:pPr>
            <a:r>
              <a:rPr lang="en-US" sz="2400" dirty="0"/>
              <a:t>While (!</a:t>
            </a:r>
            <a:r>
              <a:rPr lang="en-US" sz="2400" dirty="0" err="1"/>
              <a:t>met_condition</a:t>
            </a:r>
            <a:r>
              <a:rPr lang="en-US" sz="2400" dirty="0"/>
              <a:t>) {</a:t>
            </a:r>
          </a:p>
          <a:p>
            <a:pPr marL="457200" lvl="1" indent="0">
              <a:buNone/>
            </a:pPr>
            <a:r>
              <a:rPr lang="en-US" sz="2400" dirty="0" err="1"/>
              <a:t>Acquire_lock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If (</a:t>
            </a:r>
            <a:r>
              <a:rPr lang="en-US" sz="2400" b="1" dirty="0"/>
              <a:t>size</a:t>
            </a:r>
            <a:r>
              <a:rPr lang="en-US" sz="2400" dirty="0"/>
              <a:t> != 0) </a:t>
            </a:r>
          </a:p>
          <a:p>
            <a:pPr marL="457200" lvl="1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removeItem</a:t>
            </a:r>
            <a:r>
              <a:rPr lang="en-US" sz="2400" dirty="0"/>
              <a:t>() //update size</a:t>
            </a:r>
          </a:p>
          <a:p>
            <a:pPr marL="457200" lvl="1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met_condition</a:t>
            </a:r>
            <a:r>
              <a:rPr lang="en-US" sz="2400" dirty="0"/>
              <a:t> = true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Release_lock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4987241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800" y="4995397"/>
            <a:ext cx="71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0115" y="5377190"/>
            <a:ext cx="318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size</a:t>
            </a:r>
            <a:r>
              <a:rPr lang="en-US" sz="2800" dirty="0">
                <a:solidFill>
                  <a:srgbClr val="000000"/>
                </a:solidFill>
              </a:rPr>
              <a:t>: Shared Variable</a:t>
            </a:r>
          </a:p>
        </p:txBody>
      </p:sp>
    </p:spTree>
    <p:extLst>
      <p:ext uri="{BB962C8B-B14F-4D97-AF65-F5344CB8AC3E}">
        <p14:creationId xmlns:p14="http://schemas.microsoft.com/office/powerpoint/2010/main" val="230704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 Problems 4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4075" y="1066800"/>
                <a:ext cx="807720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2">
                        <a:lumMod val="10000"/>
                      </a:schemeClr>
                    </a:solidFill>
                  </a:rPr>
                  <a:t>Solution (if can fetch consecutively):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8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</a:rPr>
                  <a:t>K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can not get cached.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Fetch 4 words of </a:t>
                </a:r>
                <a:r>
                  <a:rPr lang="en-US" altLang="zh-CN" sz="2400" b="1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 in 1 memory cycle 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 100 ns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Fetch 4 words of </a:t>
                </a:r>
                <a:r>
                  <a:rPr lang="en-US" altLang="zh-CN" sz="2400" b="1" dirty="0"/>
                  <a:t>B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 in 4 memory cycles 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 400 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4 pairs of words 4 multiply-add  8 FLOPs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8 FLOPs in 501ns  15.97 MFLOPS 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latin typeface="Calibri"/>
                    <a:sym typeface="Wingdings" panose="05000000000000000000" pitchFamily="2" charset="2"/>
                  </a:rPr>
                  <a:t>≈ 16 MFLOPS</a:t>
                </a:r>
                <a:endParaRPr lang="en-US" altLang="zh-CN" sz="20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75" y="1066800"/>
                <a:ext cx="8077200" cy="2369880"/>
              </a:xfrm>
              <a:prstGeom prst="rect">
                <a:avLst/>
              </a:prstGeom>
              <a:blipFill>
                <a:blip r:embed="rId2"/>
                <a:stretch>
                  <a:fillRect l="-1509" t="-2314" b="-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352800" y="3581400"/>
            <a:ext cx="381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33800" y="3581400"/>
            <a:ext cx="381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14800" y="3581400"/>
            <a:ext cx="381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5800" y="3581400"/>
            <a:ext cx="381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800" y="3581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67325" y="3581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2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33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14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5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67325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52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33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14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5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76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67325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352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33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4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95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76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67325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352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733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14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495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76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67325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52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733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14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95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76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67325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5410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35814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10400" y="35814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91400" y="35814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772400" y="35814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53400" y="3581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543925" y="3581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29400" y="38862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010400" y="38862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91400" y="38862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772400" y="38862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153400" y="38862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543925" y="38862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9400" y="4191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010400" y="4191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91400" y="4191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772400" y="4191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153400" y="41910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543925" y="41910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629400" y="44958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010400" y="44958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391400" y="44958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772400" y="44958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53400" y="44958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543925" y="44958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629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010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91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772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153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543925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629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391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772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153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543925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315200" y="5410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5934075" y="4248150"/>
            <a:ext cx="457200" cy="457200"/>
          </a:xfrm>
          <a:prstGeom prst="mathMultiply">
            <a:avLst>
              <a:gd name="adj1" fmla="val 1504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8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3657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Acquire_lock</a:t>
            </a:r>
            <a:r>
              <a:rPr lang="en-US" sz="2400" dirty="0"/>
              <a:t>(lock)</a:t>
            </a:r>
          </a:p>
          <a:p>
            <a:pPr marL="0" indent="0">
              <a:buNone/>
            </a:pPr>
            <a:r>
              <a:rPr lang="en-US" sz="2400" dirty="0"/>
              <a:t>While (size == SIZE)</a:t>
            </a:r>
          </a:p>
          <a:p>
            <a:pPr marL="457200" lvl="1" indent="0">
              <a:buNone/>
            </a:pPr>
            <a:r>
              <a:rPr lang="en-US" sz="2400" dirty="0" err="1"/>
              <a:t>Wait_CV</a:t>
            </a:r>
            <a:r>
              <a:rPr lang="en-US" sz="2400" dirty="0"/>
              <a:t>(CV, lock)</a:t>
            </a:r>
          </a:p>
          <a:p>
            <a:pPr marL="0" indent="0">
              <a:buNone/>
            </a:pPr>
            <a:r>
              <a:rPr lang="en-US" sz="2400" dirty="0" err="1"/>
              <a:t>addItem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Signal_CV</a:t>
            </a:r>
            <a:r>
              <a:rPr lang="en-US" sz="2400" dirty="0"/>
              <a:t>(CV)</a:t>
            </a:r>
          </a:p>
          <a:p>
            <a:pPr marL="0" indent="0">
              <a:buNone/>
            </a:pPr>
            <a:r>
              <a:rPr lang="en-US" sz="2400" dirty="0" err="1"/>
              <a:t>Release_lock</a:t>
            </a:r>
            <a:r>
              <a:rPr lang="en-US" sz="2400" dirty="0"/>
              <a:t>(lock)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295400"/>
            <a:ext cx="3657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Acquire_lock</a:t>
            </a:r>
            <a:r>
              <a:rPr lang="en-US" sz="2400" dirty="0"/>
              <a:t>(lock)</a:t>
            </a:r>
          </a:p>
          <a:p>
            <a:pPr marL="0" indent="0">
              <a:buNone/>
            </a:pPr>
            <a:r>
              <a:rPr lang="en-US" sz="2400" dirty="0"/>
              <a:t>While (size == 0)</a:t>
            </a:r>
          </a:p>
          <a:p>
            <a:pPr marL="457200" lvl="1" indent="0">
              <a:buNone/>
            </a:pPr>
            <a:r>
              <a:rPr lang="en-US" sz="2400" dirty="0" err="1"/>
              <a:t>Wait_CV</a:t>
            </a:r>
            <a:r>
              <a:rPr lang="en-US" sz="2400" dirty="0"/>
              <a:t>(CV, lock)</a:t>
            </a:r>
          </a:p>
          <a:p>
            <a:pPr marL="0" indent="0">
              <a:buNone/>
            </a:pPr>
            <a:r>
              <a:rPr lang="en-US" sz="2400" dirty="0" err="1"/>
              <a:t>removeItem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Signal_CV</a:t>
            </a:r>
            <a:r>
              <a:rPr lang="en-US" sz="2400" dirty="0"/>
              <a:t>(CV)</a:t>
            </a:r>
          </a:p>
          <a:p>
            <a:pPr marL="0" indent="0">
              <a:buNone/>
            </a:pPr>
            <a:r>
              <a:rPr lang="en-US" sz="2400" dirty="0" err="1"/>
              <a:t>Release_lock</a:t>
            </a:r>
            <a:r>
              <a:rPr lang="en-US" sz="2400" dirty="0"/>
              <a:t>(lock)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4733787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6200" y="4741943"/>
            <a:ext cx="71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985122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Mutex</a:t>
            </a:r>
            <a:r>
              <a:rPr lang="en-US" altLang="zh-CN" dirty="0">
                <a:ea typeface="宋体" pitchFamily="2" charset="-122"/>
              </a:rPr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3001"/>
            <a:ext cx="7905750" cy="4343400"/>
          </a:xfrm>
        </p:spPr>
        <p:txBody>
          <a:bodyPr/>
          <a:lstStyle/>
          <a:p>
            <a:r>
              <a:rPr lang="en-US" altLang="zh-CN" sz="2800" dirty="0"/>
              <a:t>Usage:</a:t>
            </a:r>
          </a:p>
          <a:p>
            <a:pPr lvl="1"/>
            <a:r>
              <a:rPr lang="en-US" altLang="zh-CN" sz="2400" dirty="0" err="1"/>
              <a:t>Mutex</a:t>
            </a:r>
            <a:r>
              <a:rPr lang="en-US" altLang="zh-CN" sz="2400" dirty="0"/>
              <a:t> variables must be declared with type </a:t>
            </a:r>
            <a:r>
              <a:rPr lang="en-US" altLang="zh-CN" sz="2400" dirty="0" err="1">
                <a:solidFill>
                  <a:schemeClr val="tx1"/>
                </a:solidFill>
              </a:rPr>
              <a:t>pthread_mutex_t</a:t>
            </a:r>
            <a:r>
              <a:rPr lang="en-US" altLang="zh-CN" sz="2400" dirty="0"/>
              <a:t>, and must be initialized before they can be used. There are two ways to initialize a 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 variable:</a:t>
            </a:r>
          </a:p>
          <a:p>
            <a:pPr lvl="2"/>
            <a:r>
              <a:rPr lang="en-US" altLang="zh-CN" sz="2200" dirty="0" err="1"/>
              <a:t>pthread_mutex_t</a:t>
            </a:r>
            <a:r>
              <a:rPr lang="en-US" altLang="zh-CN" sz="2200" dirty="0"/>
              <a:t>   </a:t>
            </a:r>
            <a:r>
              <a:rPr lang="en-US" altLang="zh-CN" sz="2200" dirty="0" err="1"/>
              <a:t>mymutex</a:t>
            </a:r>
            <a:r>
              <a:rPr lang="en-US" altLang="zh-CN" sz="2200" dirty="0"/>
              <a:t> = PTHREAD_MUTEX_INITIALIZER;</a:t>
            </a:r>
          </a:p>
          <a:p>
            <a:pPr lvl="2"/>
            <a:r>
              <a:rPr lang="en-US" altLang="zh-CN" sz="2200" dirty="0" err="1"/>
              <a:t>pthread_mutex_init</a:t>
            </a:r>
            <a:r>
              <a:rPr lang="en-US" altLang="zh-CN" sz="2200" dirty="0"/>
              <a:t>() routine. This method permits setting </a:t>
            </a:r>
            <a:r>
              <a:rPr lang="en-US" altLang="zh-CN" sz="2200" dirty="0" err="1"/>
              <a:t>mutex</a:t>
            </a:r>
            <a:r>
              <a:rPr lang="en-US" altLang="zh-CN" sz="2200" dirty="0"/>
              <a:t> object attributes, </a:t>
            </a:r>
            <a:r>
              <a:rPr lang="en-US" altLang="zh-CN" sz="2200" i="1" dirty="0" err="1"/>
              <a:t>attr</a:t>
            </a:r>
            <a:r>
              <a:rPr lang="en-US" altLang="zh-CN" sz="2200" dirty="0"/>
              <a:t>.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 is initially unlocked.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483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Mutex</a:t>
            </a:r>
            <a:r>
              <a:rPr lang="en-US" altLang="zh-CN" dirty="0">
                <a:ea typeface="宋体" pitchFamily="2" charset="-122"/>
              </a:rPr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3001"/>
            <a:ext cx="7905750" cy="4343400"/>
          </a:xfrm>
        </p:spPr>
        <p:txBody>
          <a:bodyPr/>
          <a:lstStyle/>
          <a:p>
            <a:r>
              <a:rPr lang="en-US" altLang="zh-CN" sz="2800" dirty="0"/>
              <a:t>Routines:</a:t>
            </a:r>
          </a:p>
          <a:p>
            <a:pPr lvl="1"/>
            <a:r>
              <a:rPr lang="en-US" altLang="zh-CN" sz="2400" b="1" dirty="0" err="1"/>
              <a:t>pthread_mutex_init</a:t>
            </a:r>
            <a:r>
              <a:rPr lang="en-US" altLang="zh-CN" sz="2400" b="1" dirty="0"/>
              <a:t> (</a:t>
            </a:r>
            <a:r>
              <a:rPr lang="en-US" altLang="zh-CN" sz="2400" b="1" dirty="0" err="1"/>
              <a:t>mutex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attr</a:t>
            </a:r>
            <a:r>
              <a:rPr lang="en-US" altLang="zh-CN" sz="2400" b="1" dirty="0"/>
              <a:t>)</a:t>
            </a:r>
          </a:p>
          <a:p>
            <a:pPr lvl="1"/>
            <a:r>
              <a:rPr lang="en-US" altLang="zh-CN" sz="2400" b="1" dirty="0" err="1"/>
              <a:t>pthread_mutex_destroy</a:t>
            </a:r>
            <a:r>
              <a:rPr lang="en-US" altLang="zh-CN" sz="2400" b="1" dirty="0"/>
              <a:t> (</a:t>
            </a:r>
            <a:r>
              <a:rPr lang="en-US" altLang="zh-CN" sz="2400" b="1" dirty="0" err="1"/>
              <a:t>mutex</a:t>
            </a:r>
            <a:r>
              <a:rPr lang="en-US" altLang="zh-CN" sz="2400" b="1" dirty="0"/>
              <a:t>)</a:t>
            </a:r>
          </a:p>
          <a:p>
            <a:pPr lvl="1"/>
            <a:r>
              <a:rPr lang="en-US" altLang="zh-CN" sz="2400" dirty="0" err="1"/>
              <a:t>pthread_mutex_lock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pthread_mutex_trylock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pthread_mutex_unlock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)</a:t>
            </a:r>
            <a:endParaRPr lang="en-US" altLang="zh-CN" sz="2400" b="1" dirty="0"/>
          </a:p>
          <a:p>
            <a:pPr lvl="1"/>
            <a:r>
              <a:rPr lang="en-US" altLang="zh-CN" sz="2400" dirty="0" err="1"/>
              <a:t>pthread_mutexattr_init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pthread_mutexattr_destroy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067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Mutex</a:t>
            </a:r>
            <a:r>
              <a:rPr lang="en-US" altLang="zh-CN" dirty="0">
                <a:ea typeface="宋体" pitchFamily="2" charset="-122"/>
              </a:rPr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8153400" cy="4724400"/>
          </a:xfrm>
        </p:spPr>
        <p:txBody>
          <a:bodyPr/>
          <a:lstStyle/>
          <a:p>
            <a:r>
              <a:rPr lang="en-US" altLang="zh-CN" sz="2800" dirty="0"/>
              <a:t>Routines:</a:t>
            </a:r>
          </a:p>
          <a:p>
            <a:pPr lvl="1"/>
            <a:r>
              <a:rPr lang="en-US" altLang="zh-CN" sz="2400" dirty="0" err="1"/>
              <a:t>pthread_mutex_lock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)</a:t>
            </a:r>
          </a:p>
          <a:p>
            <a:pPr lvl="2"/>
            <a:r>
              <a:rPr lang="en-US" altLang="zh-CN" sz="2000" dirty="0"/>
              <a:t>Used by a thread to acquire a lock on the specified </a:t>
            </a:r>
            <a:r>
              <a:rPr lang="en-US" altLang="zh-CN" sz="2000" b="1" dirty="0" err="1"/>
              <a:t>mutex</a:t>
            </a:r>
            <a:r>
              <a:rPr lang="en-US" altLang="zh-CN" sz="2000" dirty="0"/>
              <a:t>. If the </a:t>
            </a:r>
            <a:r>
              <a:rPr lang="en-US" altLang="zh-CN" sz="2000" b="1" dirty="0" err="1"/>
              <a:t>mutex</a:t>
            </a:r>
            <a:r>
              <a:rPr lang="en-US" altLang="zh-CN" sz="2000" dirty="0"/>
              <a:t> is already locked by another thread, this call will block the calling thread until the </a:t>
            </a:r>
            <a:r>
              <a:rPr lang="en-US" altLang="zh-CN" sz="2000" dirty="0" err="1"/>
              <a:t>mutex</a:t>
            </a:r>
            <a:r>
              <a:rPr lang="en-US" altLang="zh-CN" sz="2000" dirty="0"/>
              <a:t> is unlocked.</a:t>
            </a:r>
          </a:p>
          <a:p>
            <a:pPr lvl="1"/>
            <a:r>
              <a:rPr lang="en-US" altLang="zh-CN" sz="2400" dirty="0" err="1"/>
              <a:t>pthread_mutex_trylock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)</a:t>
            </a:r>
          </a:p>
          <a:p>
            <a:pPr lvl="2"/>
            <a:r>
              <a:rPr lang="en-US" altLang="zh-CN" sz="2000" dirty="0"/>
              <a:t>Attempt to lock a </a:t>
            </a:r>
            <a:r>
              <a:rPr lang="en-US" altLang="zh-CN" sz="2000" dirty="0" err="1"/>
              <a:t>mutex</a:t>
            </a:r>
            <a:r>
              <a:rPr lang="en-US" altLang="zh-CN" sz="2000" dirty="0"/>
              <a:t>. However, if the </a:t>
            </a:r>
            <a:r>
              <a:rPr lang="en-US" altLang="zh-CN" sz="2000" dirty="0" err="1"/>
              <a:t>mutex</a:t>
            </a:r>
            <a:r>
              <a:rPr lang="en-US" altLang="zh-CN" sz="2000" dirty="0"/>
              <a:t> is already locked, the routine will return immediately with a "busy" code</a:t>
            </a:r>
          </a:p>
          <a:p>
            <a:pPr lvl="1"/>
            <a:r>
              <a:rPr lang="en-US" altLang="zh-CN" sz="2400" dirty="0" err="1"/>
              <a:t>pthread_mutex_unlock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)</a:t>
            </a:r>
          </a:p>
          <a:p>
            <a:pPr lvl="2"/>
            <a:r>
              <a:rPr lang="en-US" altLang="zh-CN" sz="2000" dirty="0"/>
              <a:t>Unlock a </a:t>
            </a:r>
            <a:r>
              <a:rPr lang="en-US" altLang="zh-CN" sz="2000" b="1" dirty="0" err="1"/>
              <a:t>mutex</a:t>
            </a:r>
            <a:r>
              <a:rPr lang="en-US" altLang="zh-CN" sz="2000" dirty="0"/>
              <a:t> if called by the owning thread. Calling this routine is required after a thread has completed its use of protected data if other threads are to acquire the </a:t>
            </a:r>
            <a:r>
              <a:rPr lang="en-US" altLang="zh-CN" sz="2000" dirty="0" err="1"/>
              <a:t>mutex</a:t>
            </a:r>
            <a:r>
              <a:rPr lang="en-US" altLang="zh-CN" sz="2000" dirty="0"/>
              <a:t> for their work with the protected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7211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Mutex</a:t>
            </a:r>
            <a:r>
              <a:rPr lang="en-US" altLang="zh-CN" dirty="0">
                <a:ea typeface="宋体" pitchFamily="2" charset="-122"/>
              </a:rPr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8153400" cy="4724400"/>
          </a:xfrm>
        </p:spPr>
        <p:txBody>
          <a:bodyPr/>
          <a:lstStyle/>
          <a:p>
            <a:r>
              <a:rPr lang="en-US" altLang="zh-CN" sz="2800" dirty="0"/>
              <a:t>Example: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85571"/>
            <a:ext cx="480060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65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4" y="76201"/>
            <a:ext cx="6668431" cy="5677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521024"/>
            <a:ext cx="2209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0000"/>
                </a:solidFill>
              </a:rPr>
              <a:t>thread_param</a:t>
            </a: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B050"/>
                </a:solidFill>
              </a:rPr>
              <a:t>*</a:t>
            </a:r>
            <a:r>
              <a:rPr lang="en-US" sz="1200" dirty="0" err="1">
                <a:solidFill>
                  <a:srgbClr val="000000"/>
                </a:solidFill>
              </a:rPr>
              <a:t>thread_params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75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 Variable (1)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Thread 1 locks </a:t>
            </a:r>
            <a:r>
              <a:rPr lang="en-US" sz="2800" dirty="0" err="1"/>
              <a:t>mutex</a:t>
            </a:r>
            <a:r>
              <a:rPr lang="en-US" sz="2800" dirty="0"/>
              <a:t>.</a:t>
            </a:r>
          </a:p>
          <a:p>
            <a:r>
              <a:rPr lang="en-US" sz="2800" dirty="0"/>
              <a:t>If condition is true, does work and releases </a:t>
            </a:r>
            <a:r>
              <a:rPr lang="en-US" sz="2800" dirty="0" err="1"/>
              <a:t>mutex</a:t>
            </a:r>
            <a:endParaRPr lang="en-US" sz="2800" dirty="0"/>
          </a:p>
          <a:p>
            <a:r>
              <a:rPr lang="en-US" sz="2800" dirty="0"/>
              <a:t>If condition is false, releases lock and waits for condition to become true</a:t>
            </a:r>
          </a:p>
          <a:p>
            <a:endParaRPr lang="en-US" sz="2800" dirty="0"/>
          </a:p>
          <a:p>
            <a:r>
              <a:rPr lang="en-US" sz="2800" dirty="0"/>
              <a:t>Thread 2 locks </a:t>
            </a:r>
            <a:r>
              <a:rPr lang="en-US" sz="2800" dirty="0" err="1"/>
              <a:t>mutex</a:t>
            </a:r>
            <a:endParaRPr lang="en-US" sz="2800" dirty="0"/>
          </a:p>
          <a:p>
            <a:r>
              <a:rPr lang="en-US" sz="2800" dirty="0"/>
              <a:t>If condition is false, does some work and if condition becomes true, signals Thread 1.</a:t>
            </a:r>
          </a:p>
          <a:p>
            <a:r>
              <a:rPr lang="en-US" sz="2800" dirty="0"/>
              <a:t>Does some more work and releases the </a:t>
            </a:r>
            <a:r>
              <a:rPr lang="en-US" sz="2800" dirty="0" err="1"/>
              <a:t>mutex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59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 Variable (2)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Thread 1 after being woken up waits for </a:t>
            </a:r>
            <a:r>
              <a:rPr lang="en-US" sz="2800" dirty="0" err="1"/>
              <a:t>mutex</a:t>
            </a:r>
            <a:endParaRPr lang="en-US" sz="2800" dirty="0"/>
          </a:p>
          <a:p>
            <a:r>
              <a:rPr lang="en-US" sz="2800" dirty="0"/>
              <a:t>When it acquires </a:t>
            </a:r>
            <a:r>
              <a:rPr lang="en-US" sz="2800" dirty="0" err="1"/>
              <a:t>mutex</a:t>
            </a:r>
            <a:r>
              <a:rPr lang="en-US" sz="2800" dirty="0"/>
              <a:t>, does some work and releases </a:t>
            </a:r>
            <a:r>
              <a:rPr lang="en-US" sz="2800" dirty="0" err="1"/>
              <a:t>mutex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06191" y="2971800"/>
            <a:ext cx="4421985" cy="2514600"/>
            <a:chOff x="533400" y="3048000"/>
            <a:chExt cx="4421985" cy="2514600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" y="3657600"/>
              <a:ext cx="3429000" cy="1905000"/>
              <a:chOff x="2895600" y="2895600"/>
              <a:chExt cx="3429000" cy="2590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895600" y="2895600"/>
                <a:ext cx="3429000" cy="25908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Critical Section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93820" y="2895600"/>
                <a:ext cx="1295400" cy="304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Locked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043940" y="4114800"/>
              <a:ext cx="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19200" y="3048000"/>
              <a:ext cx="464820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49780" y="3048000"/>
              <a:ext cx="464820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03220" y="3212068"/>
              <a:ext cx="205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 T4 denied access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7235190" y="5257800"/>
            <a:ext cx="8710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368143" y="5029200"/>
            <a:ext cx="83439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235190" y="5105400"/>
            <a:ext cx="1146810" cy="304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07082" y="475472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3800" y="5486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04079" y="40386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56810" y="3121090"/>
            <a:ext cx="31242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787390" y="3121090"/>
            <a:ext cx="31242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74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057" y="1219200"/>
            <a:ext cx="3733800" cy="3657600"/>
          </a:xfrm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/>
              <a:t>T1</a:t>
            </a:r>
          </a:p>
          <a:p>
            <a:pPr marL="0" indent="0">
              <a:buNone/>
            </a:pPr>
            <a:r>
              <a:rPr lang="en-US" sz="2800" dirty="0" err="1"/>
              <a:t>Acquire_lock</a:t>
            </a:r>
            <a:r>
              <a:rPr lang="en-US" sz="2800" dirty="0"/>
              <a:t>(lock)</a:t>
            </a:r>
          </a:p>
          <a:p>
            <a:pPr marL="0" indent="0">
              <a:buNone/>
            </a:pPr>
            <a:r>
              <a:rPr lang="en-US" sz="2800" dirty="0"/>
              <a:t>While </a:t>
            </a:r>
            <a:r>
              <a:rPr lang="en-US" sz="2800" b="1" dirty="0"/>
              <a:t>Condition</a:t>
            </a:r>
            <a:r>
              <a:rPr lang="en-US" sz="2800" dirty="0"/>
              <a:t> false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Wait_CV</a:t>
            </a:r>
            <a:r>
              <a:rPr lang="en-US" sz="2800" dirty="0"/>
              <a:t>(CV, lock)</a:t>
            </a:r>
          </a:p>
          <a:p>
            <a:pPr marL="0" indent="0">
              <a:buNone/>
            </a:pPr>
            <a:r>
              <a:rPr lang="en-US" sz="2800" dirty="0"/>
              <a:t>Do work</a:t>
            </a:r>
          </a:p>
          <a:p>
            <a:pPr marL="0" indent="0">
              <a:buNone/>
            </a:pPr>
            <a:r>
              <a:rPr lang="en-US" sz="2800" dirty="0" err="1"/>
              <a:t>Release_lock</a:t>
            </a:r>
            <a:r>
              <a:rPr lang="en-US" sz="2800" dirty="0"/>
              <a:t>(lock)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70086" y="1295400"/>
            <a:ext cx="4897915" cy="43434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T2</a:t>
            </a:r>
          </a:p>
          <a:p>
            <a:pPr marL="0" indent="0">
              <a:buNone/>
            </a:pPr>
            <a:r>
              <a:rPr lang="en-US" sz="2800" dirty="0" err="1"/>
              <a:t>Acquire_lock</a:t>
            </a:r>
            <a:r>
              <a:rPr lang="en-US" sz="2800" dirty="0"/>
              <a:t>(lock)</a:t>
            </a:r>
          </a:p>
          <a:p>
            <a:pPr marL="0" indent="0">
              <a:buNone/>
            </a:pPr>
            <a:r>
              <a:rPr lang="en-US" sz="2800" dirty="0"/>
              <a:t>If </a:t>
            </a:r>
            <a:r>
              <a:rPr lang="en-US" sz="2800" b="1" dirty="0"/>
              <a:t>Condition</a:t>
            </a:r>
            <a:r>
              <a:rPr lang="en-US" sz="2800" dirty="0"/>
              <a:t> false</a:t>
            </a:r>
          </a:p>
          <a:p>
            <a:pPr marL="0" indent="0">
              <a:buNone/>
            </a:pPr>
            <a:r>
              <a:rPr lang="en-US" sz="2800" dirty="0"/>
              <a:t>    do some work possibly 	making condition true</a:t>
            </a:r>
          </a:p>
          <a:p>
            <a:pPr marL="0" indent="0">
              <a:buNone/>
            </a:pPr>
            <a:r>
              <a:rPr lang="en-US" sz="2800" dirty="0"/>
              <a:t>    Signal/</a:t>
            </a:r>
            <a:r>
              <a:rPr lang="en-US" sz="2800" dirty="0" err="1"/>
              <a:t>Broadcast_CV</a:t>
            </a:r>
            <a:r>
              <a:rPr lang="en-US" sz="2800" dirty="0"/>
              <a:t>(CV, lock)</a:t>
            </a:r>
          </a:p>
          <a:p>
            <a:pPr marL="0" indent="0">
              <a:buNone/>
            </a:pPr>
            <a:r>
              <a:rPr lang="en-US" sz="2800" dirty="0"/>
              <a:t>Do some more work</a:t>
            </a:r>
          </a:p>
          <a:p>
            <a:pPr marL="0" indent="0">
              <a:buNone/>
            </a:pPr>
            <a:r>
              <a:rPr lang="en-US" sz="2800" dirty="0" err="1"/>
              <a:t>Release_lock</a:t>
            </a:r>
            <a:r>
              <a:rPr lang="en-US" sz="2800" dirty="0"/>
              <a:t>(lock)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1" y="5115580"/>
            <a:ext cx="4093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Condition</a:t>
            </a:r>
            <a:r>
              <a:rPr lang="en-US" sz="2800" dirty="0">
                <a:solidFill>
                  <a:srgbClr val="000000"/>
                </a:solidFill>
              </a:rPr>
              <a:t>: Shared Variable</a:t>
            </a:r>
          </a:p>
        </p:txBody>
      </p:sp>
    </p:spTree>
    <p:extLst>
      <p:ext uri="{BB962C8B-B14F-4D97-AF65-F5344CB8AC3E}">
        <p14:creationId xmlns:p14="http://schemas.microsoft.com/office/powerpoint/2010/main" val="1826846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8153400" cy="4724400"/>
          </a:xfrm>
        </p:spPr>
        <p:txBody>
          <a:bodyPr/>
          <a:lstStyle/>
          <a:p>
            <a:r>
              <a:rPr lang="en-US" altLang="zh-CN" sz="2400" dirty="0"/>
              <a:t>While </a:t>
            </a:r>
            <a:r>
              <a:rPr lang="en-US" altLang="zh-CN" sz="2400" b="1" dirty="0" err="1"/>
              <a:t>mutex</a:t>
            </a:r>
            <a:r>
              <a:rPr lang="en-US" altLang="zh-CN" sz="2400" dirty="0"/>
              <a:t> implement synchronization by controlling thread access to data, condition variables allow threads to synchronize based upon the actual value of data</a:t>
            </a:r>
          </a:p>
          <a:p>
            <a:r>
              <a:rPr lang="en-US" altLang="zh-CN" sz="2400" dirty="0"/>
              <a:t>Without condition variables, the programmer would need to have threads continually polling (possibly in a critical section), to check if the condition is met. A condition variable is a way to achieve the same goal without polling.</a:t>
            </a:r>
          </a:p>
          <a:p>
            <a:r>
              <a:rPr lang="en-US" altLang="zh-CN" sz="2400" dirty="0"/>
              <a:t>A condition variable is always used in conjunction with a 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 lock.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667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 Problems 4 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4075" y="1066800"/>
                <a:ext cx="807720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2">
                        <a:lumMod val="10000"/>
                      </a:schemeClr>
                    </a:solidFill>
                  </a:rPr>
                  <a:t>Solution (if can fetch any position):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8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</a:rPr>
                  <a:t>K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can not get cached.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Fetch 4 words of </a:t>
                </a:r>
                <a:r>
                  <a:rPr lang="en-US" altLang="zh-CN" sz="2400" b="1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 in 1 memory cycle 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 100 ns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Fetch 4 words of </a:t>
                </a:r>
                <a:r>
                  <a:rPr lang="en-US" altLang="zh-CN" sz="2400" b="1" dirty="0"/>
                  <a:t>B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</a:rPr>
                  <a:t> in 4 memory cycles 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 100 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4 pairs of words 4 multiply-add  8 FLOPs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8 FLOPs in 201ns  </a:t>
                </a:r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latin typeface="Calibri"/>
                    <a:sym typeface="Wingdings" panose="05000000000000000000" pitchFamily="2" charset="2"/>
                  </a:rPr>
                  <a:t>≈ 40 MFLOPS</a:t>
                </a:r>
                <a:endParaRPr lang="en-US" altLang="zh-CN" sz="20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75" y="1066800"/>
                <a:ext cx="8077200" cy="2369880"/>
              </a:xfrm>
              <a:prstGeom prst="rect">
                <a:avLst/>
              </a:prstGeom>
              <a:blipFill>
                <a:blip r:embed="rId2"/>
                <a:stretch>
                  <a:fillRect l="-1509" t="-2314" b="-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352800" y="3581400"/>
            <a:ext cx="381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33800" y="3581400"/>
            <a:ext cx="381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14800" y="3581400"/>
            <a:ext cx="381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5800" y="3581400"/>
            <a:ext cx="381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800" y="3581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67325" y="3581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2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33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14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5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800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67325" y="38862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52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33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14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5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76800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67325" y="41910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352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33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4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95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76800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67325" y="44958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352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733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14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495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76800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67325" y="48006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52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733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14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95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76800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67325" y="51054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5410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35814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153400" y="3581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543925" y="3581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29400" y="38862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153400" y="38862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543925" y="38862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9400" y="4191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3400" y="41910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543925" y="41910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629400" y="44958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153400" y="44958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543925" y="44958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629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010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91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772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153400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543925" y="48006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629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391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772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153400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543925" y="5105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315200" y="5410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5934075" y="4248150"/>
            <a:ext cx="457200" cy="457200"/>
          </a:xfrm>
          <a:prstGeom prst="mathMultiply">
            <a:avLst>
              <a:gd name="adj1" fmla="val 1504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61">
            <a:extLst>
              <a:ext uri="{FF2B5EF4-FFF2-40B4-BE49-F238E27FC236}">
                <a16:creationId xmlns:a16="http://schemas.microsoft.com/office/drawing/2014/main" id="{CCE2213B-E472-4FF4-90C9-988D0706F765}"/>
              </a:ext>
            </a:extLst>
          </p:cNvPr>
          <p:cNvSpPr/>
          <p:nvPr/>
        </p:nvSpPr>
        <p:spPr>
          <a:xfrm>
            <a:off x="7019925" y="358908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62">
            <a:extLst>
              <a:ext uri="{FF2B5EF4-FFF2-40B4-BE49-F238E27FC236}">
                <a16:creationId xmlns:a16="http://schemas.microsoft.com/office/drawing/2014/main" id="{6FAF720C-B7FE-4369-8419-0E4CD6976AF4}"/>
              </a:ext>
            </a:extLst>
          </p:cNvPr>
          <p:cNvSpPr/>
          <p:nvPr/>
        </p:nvSpPr>
        <p:spPr>
          <a:xfrm>
            <a:off x="7410450" y="358908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67">
            <a:extLst>
              <a:ext uri="{FF2B5EF4-FFF2-40B4-BE49-F238E27FC236}">
                <a16:creationId xmlns:a16="http://schemas.microsoft.com/office/drawing/2014/main" id="{92C3385D-87D5-4DB8-902A-BAD45EAB883E}"/>
              </a:ext>
            </a:extLst>
          </p:cNvPr>
          <p:cNvSpPr/>
          <p:nvPr/>
        </p:nvSpPr>
        <p:spPr>
          <a:xfrm>
            <a:off x="7019925" y="389388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68">
            <a:extLst>
              <a:ext uri="{FF2B5EF4-FFF2-40B4-BE49-F238E27FC236}">
                <a16:creationId xmlns:a16="http://schemas.microsoft.com/office/drawing/2014/main" id="{FC2D0CB4-4410-4A77-893D-F7FF3223528A}"/>
              </a:ext>
            </a:extLst>
          </p:cNvPr>
          <p:cNvSpPr/>
          <p:nvPr/>
        </p:nvSpPr>
        <p:spPr>
          <a:xfrm>
            <a:off x="7410450" y="389388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73">
            <a:extLst>
              <a:ext uri="{FF2B5EF4-FFF2-40B4-BE49-F238E27FC236}">
                <a16:creationId xmlns:a16="http://schemas.microsoft.com/office/drawing/2014/main" id="{B8E2FAEE-4545-4AB0-98BB-398EF38D7260}"/>
              </a:ext>
            </a:extLst>
          </p:cNvPr>
          <p:cNvSpPr/>
          <p:nvPr/>
        </p:nvSpPr>
        <p:spPr>
          <a:xfrm>
            <a:off x="7019925" y="419868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4">
            <a:extLst>
              <a:ext uri="{FF2B5EF4-FFF2-40B4-BE49-F238E27FC236}">
                <a16:creationId xmlns:a16="http://schemas.microsoft.com/office/drawing/2014/main" id="{40DF8DC6-211A-4042-9167-61C014942129}"/>
              </a:ext>
            </a:extLst>
          </p:cNvPr>
          <p:cNvSpPr/>
          <p:nvPr/>
        </p:nvSpPr>
        <p:spPr>
          <a:xfrm>
            <a:off x="7410450" y="419868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9">
            <a:extLst>
              <a:ext uri="{FF2B5EF4-FFF2-40B4-BE49-F238E27FC236}">
                <a16:creationId xmlns:a16="http://schemas.microsoft.com/office/drawing/2014/main" id="{BA95C76C-187F-4307-845D-71123505BF64}"/>
              </a:ext>
            </a:extLst>
          </p:cNvPr>
          <p:cNvSpPr/>
          <p:nvPr/>
        </p:nvSpPr>
        <p:spPr>
          <a:xfrm>
            <a:off x="7019925" y="450348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80">
            <a:extLst>
              <a:ext uri="{FF2B5EF4-FFF2-40B4-BE49-F238E27FC236}">
                <a16:creationId xmlns:a16="http://schemas.microsoft.com/office/drawing/2014/main" id="{BE1A8B33-4BE8-4B7F-8FC8-61A231377B87}"/>
              </a:ext>
            </a:extLst>
          </p:cNvPr>
          <p:cNvSpPr/>
          <p:nvPr/>
        </p:nvSpPr>
        <p:spPr>
          <a:xfrm>
            <a:off x="7410450" y="450348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61">
            <a:extLst>
              <a:ext uri="{FF2B5EF4-FFF2-40B4-BE49-F238E27FC236}">
                <a16:creationId xmlns:a16="http://schemas.microsoft.com/office/drawing/2014/main" id="{50FA21DE-144B-4ADA-A7AA-3DB85706608A}"/>
              </a:ext>
            </a:extLst>
          </p:cNvPr>
          <p:cNvSpPr/>
          <p:nvPr/>
        </p:nvSpPr>
        <p:spPr>
          <a:xfrm>
            <a:off x="7381875" y="3581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6BF1EAA4-A29E-46A1-9E49-83158DD6014B}"/>
              </a:ext>
            </a:extLst>
          </p:cNvPr>
          <p:cNvSpPr/>
          <p:nvPr/>
        </p:nvSpPr>
        <p:spPr>
          <a:xfrm>
            <a:off x="7772400" y="35814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7B7F9B89-9A18-4CA4-A36A-1D4B2F702147}"/>
              </a:ext>
            </a:extLst>
          </p:cNvPr>
          <p:cNvSpPr/>
          <p:nvPr/>
        </p:nvSpPr>
        <p:spPr>
          <a:xfrm>
            <a:off x="7381875" y="38862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68">
            <a:extLst>
              <a:ext uri="{FF2B5EF4-FFF2-40B4-BE49-F238E27FC236}">
                <a16:creationId xmlns:a16="http://schemas.microsoft.com/office/drawing/2014/main" id="{AF7D9441-A2A2-4C8A-8418-E0241B0AA5CD}"/>
              </a:ext>
            </a:extLst>
          </p:cNvPr>
          <p:cNvSpPr/>
          <p:nvPr/>
        </p:nvSpPr>
        <p:spPr>
          <a:xfrm>
            <a:off x="7772400" y="38862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73">
            <a:extLst>
              <a:ext uri="{FF2B5EF4-FFF2-40B4-BE49-F238E27FC236}">
                <a16:creationId xmlns:a16="http://schemas.microsoft.com/office/drawing/2014/main" id="{F1434FD9-404E-44C8-B24B-F2E49A395A14}"/>
              </a:ext>
            </a:extLst>
          </p:cNvPr>
          <p:cNvSpPr/>
          <p:nvPr/>
        </p:nvSpPr>
        <p:spPr>
          <a:xfrm>
            <a:off x="7381875" y="41910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74">
            <a:extLst>
              <a:ext uri="{FF2B5EF4-FFF2-40B4-BE49-F238E27FC236}">
                <a16:creationId xmlns:a16="http://schemas.microsoft.com/office/drawing/2014/main" id="{816498A8-CF3A-4B0C-BB15-F574207B75B4}"/>
              </a:ext>
            </a:extLst>
          </p:cNvPr>
          <p:cNvSpPr/>
          <p:nvPr/>
        </p:nvSpPr>
        <p:spPr>
          <a:xfrm>
            <a:off x="7772400" y="41910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79">
            <a:extLst>
              <a:ext uri="{FF2B5EF4-FFF2-40B4-BE49-F238E27FC236}">
                <a16:creationId xmlns:a16="http://schemas.microsoft.com/office/drawing/2014/main" id="{8DADCDD7-0794-4124-9962-EB05A9CC8875}"/>
              </a:ext>
            </a:extLst>
          </p:cNvPr>
          <p:cNvSpPr/>
          <p:nvPr/>
        </p:nvSpPr>
        <p:spPr>
          <a:xfrm>
            <a:off x="7381875" y="44958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80">
            <a:extLst>
              <a:ext uri="{FF2B5EF4-FFF2-40B4-BE49-F238E27FC236}">
                <a16:creationId xmlns:a16="http://schemas.microsoft.com/office/drawing/2014/main" id="{EDAE925E-B4D0-4E3F-82F7-52FE41C92B3E}"/>
              </a:ext>
            </a:extLst>
          </p:cNvPr>
          <p:cNvSpPr/>
          <p:nvPr/>
        </p:nvSpPr>
        <p:spPr>
          <a:xfrm>
            <a:off x="7772400" y="44958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7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3001"/>
            <a:ext cx="7905750" cy="4343400"/>
          </a:xfrm>
        </p:spPr>
        <p:txBody>
          <a:bodyPr/>
          <a:lstStyle/>
          <a:p>
            <a:r>
              <a:rPr lang="en-US" altLang="zh-CN" sz="2800" dirty="0"/>
              <a:t>Usage:</a:t>
            </a:r>
          </a:p>
          <a:p>
            <a:pPr lvl="1"/>
            <a:r>
              <a:rPr lang="en-US" altLang="zh-CN" sz="2400" dirty="0"/>
              <a:t>Condition variables must be declared with type </a:t>
            </a:r>
            <a:r>
              <a:rPr lang="en-US" altLang="zh-CN" sz="2400" dirty="0" err="1">
                <a:solidFill>
                  <a:schemeClr val="tx1"/>
                </a:solidFill>
              </a:rPr>
              <a:t>pthread_cond_t</a:t>
            </a:r>
            <a:r>
              <a:rPr lang="en-US" altLang="zh-CN" sz="2400" dirty="0"/>
              <a:t>, and must be initialized before they can be used. There are two ways to initialize a condition variable:</a:t>
            </a:r>
          </a:p>
          <a:p>
            <a:pPr lvl="2"/>
            <a:r>
              <a:rPr lang="en-US" altLang="zh-CN" sz="2000" dirty="0" err="1"/>
              <a:t>pthread_cond_t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myconvar</a:t>
            </a:r>
            <a:r>
              <a:rPr lang="en-US" altLang="zh-CN" sz="2000" dirty="0"/>
              <a:t> = PTHREAD_COND_INITIALIZER;</a:t>
            </a:r>
          </a:p>
          <a:p>
            <a:pPr lvl="2"/>
            <a:r>
              <a:rPr lang="en-US" altLang="zh-CN" sz="2200" dirty="0" err="1"/>
              <a:t>pthread_cond_init</a:t>
            </a:r>
            <a:r>
              <a:rPr lang="en-US" altLang="zh-CN" sz="2200" dirty="0"/>
              <a:t>() routine. This method permits setting condition variable object attributes, </a:t>
            </a:r>
            <a:r>
              <a:rPr lang="en-US" altLang="zh-CN" sz="2200" i="1" dirty="0" err="1"/>
              <a:t>attr</a:t>
            </a:r>
            <a:r>
              <a:rPr lang="en-US" altLang="zh-CN" sz="2200" dirty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501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153400" cy="5029200"/>
          </a:xfrm>
        </p:spPr>
        <p:txBody>
          <a:bodyPr/>
          <a:lstStyle/>
          <a:p>
            <a:r>
              <a:rPr lang="en-US" altLang="zh-CN" sz="2800" dirty="0"/>
              <a:t>Routines:</a:t>
            </a:r>
          </a:p>
          <a:p>
            <a:pPr lvl="1"/>
            <a:r>
              <a:rPr lang="en-US" altLang="zh-CN" sz="2400" dirty="0" err="1"/>
              <a:t>pthread_cond_wait</a:t>
            </a:r>
            <a:r>
              <a:rPr lang="en-US" altLang="zh-CN" sz="2400" dirty="0"/>
              <a:t> (</a:t>
            </a:r>
            <a:r>
              <a:rPr lang="en-US" altLang="zh-CN" sz="2400" dirty="0" err="1"/>
              <a:t>condition,mutex</a:t>
            </a:r>
            <a:r>
              <a:rPr lang="en-US" altLang="zh-CN" sz="2400" dirty="0"/>
              <a:t>)</a:t>
            </a:r>
          </a:p>
          <a:p>
            <a:pPr lvl="2"/>
            <a:r>
              <a:rPr lang="en-US" altLang="zh-CN" sz="2200" dirty="0"/>
              <a:t>blocks the calling thread until the specified </a:t>
            </a:r>
            <a:r>
              <a:rPr lang="en-US" altLang="zh-CN" sz="2200" i="1" dirty="0"/>
              <a:t>condition</a:t>
            </a:r>
            <a:r>
              <a:rPr lang="en-US" altLang="zh-CN" sz="2200" dirty="0"/>
              <a:t> is signaled. This routine should be called while </a:t>
            </a:r>
            <a:r>
              <a:rPr lang="en-US" altLang="zh-CN" sz="2200" i="1" dirty="0" err="1"/>
              <a:t>mutex</a:t>
            </a:r>
            <a:r>
              <a:rPr lang="en-US" altLang="zh-CN" sz="2200" dirty="0"/>
              <a:t> is locked, and it will automatically release the </a:t>
            </a:r>
            <a:r>
              <a:rPr lang="en-US" altLang="zh-CN" sz="2200" dirty="0" err="1"/>
              <a:t>mutex</a:t>
            </a:r>
            <a:r>
              <a:rPr lang="en-US" altLang="zh-CN" sz="2200" dirty="0"/>
              <a:t> while it waits. After signal is received and thread is awakened, </a:t>
            </a:r>
            <a:r>
              <a:rPr lang="en-US" altLang="zh-CN" sz="2200" i="1" dirty="0" err="1"/>
              <a:t>mutex</a:t>
            </a:r>
            <a:r>
              <a:rPr lang="en-US" altLang="zh-CN" sz="2200" dirty="0"/>
              <a:t> will be automatically locked for use by the thread. </a:t>
            </a:r>
          </a:p>
          <a:p>
            <a:pPr lvl="1"/>
            <a:r>
              <a:rPr lang="en-US" altLang="zh-CN" sz="2400" dirty="0" err="1"/>
              <a:t>pthread_cond_signal</a:t>
            </a:r>
            <a:r>
              <a:rPr lang="en-US" altLang="zh-CN" sz="2400" dirty="0"/>
              <a:t> (condition)</a:t>
            </a:r>
          </a:p>
          <a:p>
            <a:pPr lvl="2"/>
            <a:r>
              <a:rPr lang="en-US" altLang="zh-CN" sz="2200" dirty="0"/>
              <a:t> is used to signal (or wake up) another thread which is waiting on the condition variable.</a:t>
            </a:r>
          </a:p>
          <a:p>
            <a:pPr lvl="1"/>
            <a:r>
              <a:rPr lang="en-US" altLang="zh-CN" sz="2400" dirty="0" err="1"/>
              <a:t>pthread_cond_broadcast</a:t>
            </a:r>
            <a:r>
              <a:rPr lang="en-US" altLang="zh-CN" sz="2400" dirty="0"/>
              <a:t> </a:t>
            </a:r>
            <a:r>
              <a:rPr lang="en-US" altLang="zh-CN" sz="2400"/>
              <a:t>(condition)</a:t>
            </a:r>
            <a:endParaRPr lang="en-US" altLang="zh-CN" sz="2400" dirty="0"/>
          </a:p>
          <a:p>
            <a:pPr lvl="2"/>
            <a:r>
              <a:rPr lang="en-US" altLang="zh-CN" sz="2200" dirty="0"/>
              <a:t>to signal (or wake up) all the threads which is waiting on the condition variable.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1614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838200"/>
            <a:ext cx="8153400" cy="5029200"/>
          </a:xfrm>
        </p:spPr>
        <p:txBody>
          <a:bodyPr/>
          <a:lstStyle/>
          <a:p>
            <a:r>
              <a:rPr lang="en-US" altLang="zh-CN" sz="2800" dirty="0"/>
              <a:t>Example:</a:t>
            </a:r>
            <a:endParaRPr lang="en-US" sz="22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828801"/>
            <a:ext cx="378195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3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886700" cy="93027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Condition variables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11" y="838200"/>
            <a:ext cx="5220429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8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152400"/>
            <a:ext cx="807832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17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4"/>
          <a:stretch/>
        </p:blipFill>
        <p:spPr>
          <a:xfrm>
            <a:off x="1524001" y="715725"/>
            <a:ext cx="5061527" cy="4848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264" y="9342"/>
            <a:ext cx="7886700" cy="93027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Condition variables</a:t>
            </a:r>
          </a:p>
        </p:txBody>
      </p:sp>
      <p:sp>
        <p:nvSpPr>
          <p:cNvPr id="3" name="矩形 2"/>
          <p:cNvSpPr/>
          <p:nvPr/>
        </p:nvSpPr>
        <p:spPr>
          <a:xfrm>
            <a:off x="6515101" y="1447800"/>
            <a:ext cx="2113971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686800" y="1446645"/>
            <a:ext cx="1969654" cy="425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0" y="106564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Thread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065645"/>
            <a:ext cx="196965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3799" y="591342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Execution order 1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Time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4478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“</a:t>
            </a:r>
            <a:r>
              <a:rPr lang="en-US" sz="1600" dirty="0">
                <a:solidFill>
                  <a:schemeClr val="accent1"/>
                </a:solidFill>
              </a:rPr>
              <a:t>Thread 0 is created</a:t>
            </a:r>
            <a:r>
              <a:rPr lang="zh-CN" altLang="en-US" sz="1600" dirty="0">
                <a:solidFill>
                  <a:schemeClr val="accent1"/>
                </a:solidFill>
              </a:rPr>
              <a:t>”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34" y="1752601"/>
            <a:ext cx="395332" cy="5074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10600" y="1718839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Thread 1 is created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273799" y="953471"/>
            <a:ext cx="1" cy="17283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24703" y="2510589"/>
            <a:ext cx="152400" cy="45719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61" y="2734056"/>
            <a:ext cx="395332" cy="5074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00800" y="217195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“</a:t>
            </a:r>
            <a:r>
              <a:rPr lang="en-US" sz="1600" dirty="0">
                <a:solidFill>
                  <a:schemeClr val="accent1"/>
                </a:solidFill>
              </a:rPr>
              <a:t>Thread 0 </a:t>
            </a:r>
            <a:r>
              <a:rPr lang="en-US" altLang="zh-CN" sz="1600" dirty="0">
                <a:solidFill>
                  <a:schemeClr val="accent1"/>
                </a:solidFill>
              </a:rPr>
              <a:t>goes to sleep</a:t>
            </a:r>
            <a:r>
              <a:rPr lang="zh-CN" altLang="en-US" sz="1600" dirty="0">
                <a:solidFill>
                  <a:schemeClr val="accent1"/>
                </a:solidFill>
              </a:rPr>
              <a:t>”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330894" y="2450069"/>
            <a:ext cx="395332" cy="507441"/>
            <a:chOff x="5806894" y="2777882"/>
            <a:chExt cx="395332" cy="507441"/>
          </a:xfrm>
        </p:grpSpPr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894" y="2777882"/>
              <a:ext cx="395332" cy="507441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6050244" y="2919055"/>
              <a:ext cx="106219" cy="61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473961" y="3609045"/>
            <a:ext cx="395332" cy="507441"/>
            <a:chOff x="5806894" y="2777882"/>
            <a:chExt cx="395332" cy="507441"/>
          </a:xfrm>
        </p:grpSpPr>
        <p:pic>
          <p:nvPicPr>
            <p:cNvPr id="24" name="图片 2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894" y="2777882"/>
              <a:ext cx="395332" cy="50744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6050244" y="2919055"/>
              <a:ext cx="106219" cy="61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654472" y="4390799"/>
            <a:ext cx="201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is now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72600" y="411648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0985" y="3335924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Sleeping</a:t>
            </a:r>
          </a:p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zzz</a:t>
            </a:r>
            <a:r>
              <a:rPr lang="en-US" sz="16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8209971" y="4800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94384" y="3276600"/>
            <a:ext cx="196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is now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0985" y="4588877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Wake up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477753" y="4713937"/>
            <a:ext cx="395332" cy="507441"/>
            <a:chOff x="5806894" y="2777882"/>
            <a:chExt cx="395332" cy="507441"/>
          </a:xfrm>
        </p:grpSpPr>
        <p:pic>
          <p:nvPicPr>
            <p:cNvPr id="39" name="图片 38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894" y="2777882"/>
              <a:ext cx="395332" cy="507441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6050244" y="2919055"/>
              <a:ext cx="106219" cy="61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图片 4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894" y="4894887"/>
            <a:ext cx="395332" cy="5074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09326" y="5367923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“</a:t>
            </a:r>
            <a:r>
              <a:rPr lang="en-US" sz="1600" dirty="0">
                <a:solidFill>
                  <a:schemeClr val="accent1"/>
                </a:solidFill>
              </a:rPr>
              <a:t>Thread 0 wakes up</a:t>
            </a:r>
            <a:r>
              <a:rPr lang="zh-CN" altLang="en-US" sz="1600" dirty="0">
                <a:solidFill>
                  <a:schemeClr val="accent1"/>
                </a:solidFill>
              </a:rPr>
              <a:t>”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20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4"/>
          <a:stretch/>
        </p:blipFill>
        <p:spPr>
          <a:xfrm>
            <a:off x="1524001" y="715725"/>
            <a:ext cx="5061527" cy="4848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264" y="9342"/>
            <a:ext cx="7886700" cy="93027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Condition variables</a:t>
            </a:r>
          </a:p>
        </p:txBody>
      </p:sp>
      <p:sp>
        <p:nvSpPr>
          <p:cNvPr id="3" name="矩形 2"/>
          <p:cNvSpPr/>
          <p:nvPr/>
        </p:nvSpPr>
        <p:spPr>
          <a:xfrm>
            <a:off x="6515101" y="1447800"/>
            <a:ext cx="2113971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686800" y="1446645"/>
            <a:ext cx="1969654" cy="425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0" y="106564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Thread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065645"/>
            <a:ext cx="196965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3799" y="591342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Execution order 2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Time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4478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“</a:t>
            </a:r>
            <a:r>
              <a:rPr lang="en-US" sz="1600" dirty="0">
                <a:solidFill>
                  <a:schemeClr val="accent1"/>
                </a:solidFill>
              </a:rPr>
              <a:t>Thread 0 is created</a:t>
            </a:r>
            <a:r>
              <a:rPr lang="zh-CN" altLang="en-US" sz="1600" dirty="0">
                <a:solidFill>
                  <a:schemeClr val="accent1"/>
                </a:solidFill>
              </a:rPr>
              <a:t>”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34" y="2607140"/>
            <a:ext cx="395332" cy="409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02608" y="14478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Thread 1 is created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273799" y="953471"/>
            <a:ext cx="1" cy="17283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24703" y="2510589"/>
            <a:ext cx="152400" cy="45719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492" y="1786355"/>
            <a:ext cx="395332" cy="3472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77868" y="2956629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“</a:t>
            </a:r>
            <a:r>
              <a:rPr lang="en-US" sz="1600" dirty="0">
                <a:solidFill>
                  <a:schemeClr val="accent1"/>
                </a:solidFill>
              </a:rPr>
              <a:t>Thread 0 </a:t>
            </a:r>
            <a:r>
              <a:rPr lang="en-US" altLang="zh-CN" sz="1600" dirty="0">
                <a:solidFill>
                  <a:schemeClr val="accent1"/>
                </a:solidFill>
              </a:rPr>
              <a:t>goes to sleep</a:t>
            </a:r>
            <a:r>
              <a:rPr lang="zh-CN" altLang="en-US" sz="1600" dirty="0">
                <a:solidFill>
                  <a:schemeClr val="accent1"/>
                </a:solidFill>
              </a:rPr>
              <a:t>”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336666" y="3234704"/>
            <a:ext cx="395332" cy="362417"/>
            <a:chOff x="5806894" y="2777882"/>
            <a:chExt cx="395332" cy="507441"/>
          </a:xfrm>
        </p:grpSpPr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894" y="2777882"/>
              <a:ext cx="395332" cy="507441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6050244" y="2919055"/>
              <a:ext cx="106219" cy="61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454492" y="2395955"/>
            <a:ext cx="395332" cy="422371"/>
            <a:chOff x="5806894" y="2777882"/>
            <a:chExt cx="395332" cy="507441"/>
          </a:xfrm>
        </p:grpSpPr>
        <p:pic>
          <p:nvPicPr>
            <p:cNvPr id="24" name="图片 2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894" y="2777882"/>
              <a:ext cx="395332" cy="50744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6050244" y="2919055"/>
              <a:ext cx="106219" cy="61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722680" y="4402781"/>
            <a:ext cx="201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is now 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62700" y="3688668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Sleeping</a:t>
            </a:r>
          </a:p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zzz</a:t>
            </a:r>
            <a:r>
              <a:rPr lang="en-US" sz="16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8183508" y="4817969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40068" y="2057400"/>
            <a:ext cx="196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is now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77868" y="46482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Wake up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1" name="图片 4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66" y="5029200"/>
            <a:ext cx="395332" cy="37312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09326" y="5367923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“</a:t>
            </a:r>
            <a:r>
              <a:rPr lang="en-US" sz="1600" dirty="0">
                <a:solidFill>
                  <a:schemeClr val="accent1"/>
                </a:solidFill>
              </a:rPr>
              <a:t>Thread 0 wakes up</a:t>
            </a:r>
            <a:r>
              <a:rPr lang="zh-CN" altLang="en-US" sz="1600" dirty="0">
                <a:solidFill>
                  <a:schemeClr val="accent1"/>
                </a:solidFill>
              </a:rPr>
              <a:t>”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40068" y="3853122"/>
            <a:ext cx="196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is now2</a:t>
            </a:r>
          </a:p>
          <a:p>
            <a:pPr algn="ctr"/>
            <a:r>
              <a:rPr lang="en-US" sz="1600" dirty="0"/>
              <a:t>…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454163" y="4818015"/>
            <a:ext cx="395332" cy="422371"/>
            <a:chOff x="5806894" y="2777882"/>
            <a:chExt cx="395332" cy="507441"/>
          </a:xfrm>
        </p:grpSpPr>
        <p:pic>
          <p:nvPicPr>
            <p:cNvPr id="48" name="图片 47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894" y="2777882"/>
              <a:ext cx="395332" cy="507441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6050244" y="2919055"/>
              <a:ext cx="106219" cy="61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图片 4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61" y="3510869"/>
            <a:ext cx="395332" cy="34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8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1113-0B97-4023-AA5F-AA364F5D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A4D5D-84F5-4B28-95C7-1ADF5ECDE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Local output variables:</a:t>
                </a:r>
              </a:p>
              <a:p>
                <a:pPr lvl="1"/>
                <a:r>
                  <a:rPr lang="en-US" sz="2000" dirty="0"/>
                  <a:t>Matrix C is partitioned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blocks, each sized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threads, each thread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“owning” the computation for a 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block, is responsible for calculating the matrix product of corresponding tiles from A and B and write the results to 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A4D5D-84F5-4B28-95C7-1ADF5ECDE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5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A8CCFAC-6779-4B4B-9F2A-3B34A1205DC9}"/>
              </a:ext>
            </a:extLst>
          </p:cNvPr>
          <p:cNvGrpSpPr/>
          <p:nvPr/>
        </p:nvGrpSpPr>
        <p:grpSpPr>
          <a:xfrm>
            <a:off x="2362200" y="3657600"/>
            <a:ext cx="8077200" cy="2465925"/>
            <a:chOff x="1371600" y="2123785"/>
            <a:chExt cx="8077200" cy="24659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97931B-FE40-407F-A614-3FB8CC13B983}"/>
                </a:ext>
              </a:extLst>
            </p:cNvPr>
            <p:cNvSpPr/>
            <p:nvPr/>
          </p:nvSpPr>
          <p:spPr>
            <a:xfrm>
              <a:off x="1371600" y="2132156"/>
              <a:ext cx="2209800" cy="2057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06307A-711C-4EEA-9705-A0F81FCC5194}"/>
                </a:ext>
              </a:extLst>
            </p:cNvPr>
            <p:cNvSpPr/>
            <p:nvPr/>
          </p:nvSpPr>
          <p:spPr>
            <a:xfrm>
              <a:off x="4145973" y="2123785"/>
              <a:ext cx="2209800" cy="2057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1AB49C-F7E4-4CC0-AD8D-390098AB8A89}"/>
                </a:ext>
              </a:extLst>
            </p:cNvPr>
            <p:cNvSpPr/>
            <p:nvPr/>
          </p:nvSpPr>
          <p:spPr>
            <a:xfrm>
              <a:off x="7239000" y="2123785"/>
              <a:ext cx="2209800" cy="2057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3E3365-369D-45A7-AC88-CFD357B446F2}"/>
                </a:ext>
              </a:extLst>
            </p:cNvPr>
            <p:cNvSpPr txBox="1"/>
            <p:nvPr/>
          </p:nvSpPr>
          <p:spPr>
            <a:xfrm>
              <a:off x="2209800" y="41895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F734E8-CB63-4014-99EB-6E9C3A2F1EBB}"/>
                </a:ext>
              </a:extLst>
            </p:cNvPr>
            <p:cNvSpPr txBox="1"/>
            <p:nvPr/>
          </p:nvSpPr>
          <p:spPr>
            <a:xfrm>
              <a:off x="5029200" y="41895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474E0C-9940-419B-B37B-03503EB903B5}"/>
                </a:ext>
              </a:extLst>
            </p:cNvPr>
            <p:cNvSpPr txBox="1"/>
            <p:nvPr/>
          </p:nvSpPr>
          <p:spPr>
            <a:xfrm>
              <a:off x="3688773" y="422037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E84298-72EE-4723-94C2-F062287D2A61}"/>
                </a:ext>
              </a:extLst>
            </p:cNvPr>
            <p:cNvSpPr txBox="1"/>
            <p:nvPr/>
          </p:nvSpPr>
          <p:spPr>
            <a:xfrm>
              <a:off x="6674429" y="420398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95D2F-E0C1-44B0-9555-C6877B12CDBF}"/>
                </a:ext>
              </a:extLst>
            </p:cNvPr>
            <p:cNvSpPr txBox="1"/>
            <p:nvPr/>
          </p:nvSpPr>
          <p:spPr>
            <a:xfrm>
              <a:off x="8179955" y="418118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3B282F-9707-453F-999F-6C38E7FCE9F6}"/>
                </a:ext>
              </a:extLst>
            </p:cNvPr>
            <p:cNvSpPr/>
            <p:nvPr/>
          </p:nvSpPr>
          <p:spPr>
            <a:xfrm>
              <a:off x="1371600" y="2459182"/>
              <a:ext cx="2209800" cy="3607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A75276-C76F-47A6-B87A-62B65ED3BA1F}"/>
                </a:ext>
              </a:extLst>
            </p:cNvPr>
            <p:cNvSpPr/>
            <p:nvPr/>
          </p:nvSpPr>
          <p:spPr>
            <a:xfrm rot="5400000">
              <a:off x="4024227" y="2972117"/>
              <a:ext cx="2057400" cy="3607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5BDE23-48AE-4A79-8367-FB13757ED0AA}"/>
                </a:ext>
              </a:extLst>
            </p:cNvPr>
            <p:cNvSpPr/>
            <p:nvPr/>
          </p:nvSpPr>
          <p:spPr>
            <a:xfrm>
              <a:off x="7239000" y="2459182"/>
              <a:ext cx="2209800" cy="36073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2AAF5-4EA4-4C01-971F-3FB17DB9D3B2}"/>
                </a:ext>
              </a:extLst>
            </p:cNvPr>
            <p:cNvSpPr/>
            <p:nvPr/>
          </p:nvSpPr>
          <p:spPr>
            <a:xfrm rot="5400000">
              <a:off x="7151255" y="2972117"/>
              <a:ext cx="2057400" cy="36073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C0B4A7-84E5-4033-8E39-E7EADD91EA0B}"/>
                </a:ext>
              </a:extLst>
            </p:cNvPr>
            <p:cNvSpPr/>
            <p:nvPr/>
          </p:nvSpPr>
          <p:spPr>
            <a:xfrm>
              <a:off x="7999587" y="2459181"/>
              <a:ext cx="360736" cy="3503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C9C6CC-5DEA-4961-B093-D2909BC12628}"/>
                  </a:ext>
                </a:extLst>
              </p:cNvPr>
              <p:cNvSpPr txBox="1"/>
              <p:nvPr/>
            </p:nvSpPr>
            <p:spPr>
              <a:xfrm>
                <a:off x="1603723" y="3992996"/>
                <a:ext cx="84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,:)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C9C6CC-5DEA-4961-B093-D2909BC1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23" y="3992996"/>
                <a:ext cx="84504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D6376-CC94-4C69-9928-2180F69ED44F}"/>
                  </a:ext>
                </a:extLst>
              </p:cNvPr>
              <p:cNvSpPr txBox="1"/>
              <p:nvPr/>
            </p:nvSpPr>
            <p:spPr>
              <a:xfrm>
                <a:off x="5640561" y="3258343"/>
                <a:ext cx="775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(:,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D6376-CC94-4C69-9928-2180F69E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61" y="3258343"/>
                <a:ext cx="775340" cy="369332"/>
              </a:xfrm>
              <a:prstGeom prst="rect">
                <a:avLst/>
              </a:prstGeom>
              <a:blipFill>
                <a:blip r:embed="rId4"/>
                <a:stretch>
                  <a:fillRect l="-6299" t="-10000" r="-23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064D0B-EC9B-4AD2-A870-68161F12ADCC}"/>
                  </a:ext>
                </a:extLst>
              </p:cNvPr>
              <p:cNvSpPr txBox="1"/>
              <p:nvPr/>
            </p:nvSpPr>
            <p:spPr>
              <a:xfrm>
                <a:off x="9329555" y="4438508"/>
                <a:ext cx="75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064D0B-EC9B-4AD2-A870-68161F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555" y="4438508"/>
                <a:ext cx="755400" cy="369332"/>
              </a:xfrm>
              <a:prstGeom prst="rect">
                <a:avLst/>
              </a:prstGeom>
              <a:blipFill>
                <a:blip r:embed="rId5"/>
                <a:stretch>
                  <a:fillRect l="-6452" t="-8197" r="-16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F1E60-D566-46BD-A033-1F848A8F057D}"/>
                  </a:ext>
                </a:extLst>
              </p:cNvPr>
              <p:cNvSpPr txBox="1"/>
              <p:nvPr/>
            </p:nvSpPr>
            <p:spPr>
              <a:xfrm>
                <a:off x="5760393" y="6353145"/>
                <a:ext cx="1433213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Thread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F1E60-D566-46BD-A033-1F848A8F0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93" y="6353145"/>
                <a:ext cx="1433213" cy="400110"/>
              </a:xfrm>
              <a:prstGeom prst="rect">
                <a:avLst/>
              </a:prstGeom>
              <a:blipFill>
                <a:blip r:embed="rId6"/>
                <a:stretch>
                  <a:fillRect l="-3766" t="-4286" r="-167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D9F260-A7F4-4342-8FA4-CD92DD8E1159}"/>
              </a:ext>
            </a:extLst>
          </p:cNvPr>
          <p:cNvCxnSpPr/>
          <p:nvPr/>
        </p:nvCxnSpPr>
        <p:spPr>
          <a:xfrm flipH="1" flipV="1">
            <a:off x="2362200" y="5754193"/>
            <a:ext cx="3352800" cy="570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0EC9E1-46DC-43B3-8A01-BF71C479E1B5}"/>
              </a:ext>
            </a:extLst>
          </p:cNvPr>
          <p:cNvCxnSpPr>
            <a:cxnSpLocks/>
          </p:cNvCxnSpPr>
          <p:nvPr/>
        </p:nvCxnSpPr>
        <p:spPr>
          <a:xfrm flipV="1">
            <a:off x="7193606" y="5737801"/>
            <a:ext cx="3245794" cy="6069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9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1113-0B97-4023-AA5F-AA364F5D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A4D5D-84F5-4B28-95C7-1ADF5ECDE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Shared output variables:</a:t>
                </a:r>
              </a:p>
              <a:p>
                <a:pPr lvl="1"/>
                <a:r>
                  <a:rPr lang="en-US" sz="2000" dirty="0"/>
                  <a:t>Matrix C is partitioned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blocks, each sized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threads, each thread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“owning” the computation of an 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block, is responsible for calculating its matrix product of corresponding tile from B and write the (intermediate) results to 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A4D5D-84F5-4B28-95C7-1ADF5ECDE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5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A8CCFAC-6779-4B4B-9F2A-3B34A1205DC9}"/>
              </a:ext>
            </a:extLst>
          </p:cNvPr>
          <p:cNvGrpSpPr/>
          <p:nvPr/>
        </p:nvGrpSpPr>
        <p:grpSpPr>
          <a:xfrm>
            <a:off x="2362200" y="3657600"/>
            <a:ext cx="8077200" cy="2465925"/>
            <a:chOff x="1371600" y="2123785"/>
            <a:chExt cx="8077200" cy="24659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97931B-FE40-407F-A614-3FB8CC13B983}"/>
                </a:ext>
              </a:extLst>
            </p:cNvPr>
            <p:cNvSpPr/>
            <p:nvPr/>
          </p:nvSpPr>
          <p:spPr>
            <a:xfrm>
              <a:off x="1371600" y="2132156"/>
              <a:ext cx="2209800" cy="2057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06307A-711C-4EEA-9705-A0F81FCC5194}"/>
                </a:ext>
              </a:extLst>
            </p:cNvPr>
            <p:cNvSpPr/>
            <p:nvPr/>
          </p:nvSpPr>
          <p:spPr>
            <a:xfrm>
              <a:off x="4145973" y="2123785"/>
              <a:ext cx="2209800" cy="2057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1AB49C-F7E4-4CC0-AD8D-390098AB8A89}"/>
                </a:ext>
              </a:extLst>
            </p:cNvPr>
            <p:cNvSpPr/>
            <p:nvPr/>
          </p:nvSpPr>
          <p:spPr>
            <a:xfrm>
              <a:off x="7239000" y="2123785"/>
              <a:ext cx="2209800" cy="2057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3E3365-369D-45A7-AC88-CFD357B446F2}"/>
                </a:ext>
              </a:extLst>
            </p:cNvPr>
            <p:cNvSpPr txBox="1"/>
            <p:nvPr/>
          </p:nvSpPr>
          <p:spPr>
            <a:xfrm>
              <a:off x="2209800" y="41895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F734E8-CB63-4014-99EB-6E9C3A2F1EBB}"/>
                </a:ext>
              </a:extLst>
            </p:cNvPr>
            <p:cNvSpPr txBox="1"/>
            <p:nvPr/>
          </p:nvSpPr>
          <p:spPr>
            <a:xfrm>
              <a:off x="5029200" y="41895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474E0C-9940-419B-B37B-03503EB903B5}"/>
                </a:ext>
              </a:extLst>
            </p:cNvPr>
            <p:cNvSpPr txBox="1"/>
            <p:nvPr/>
          </p:nvSpPr>
          <p:spPr>
            <a:xfrm>
              <a:off x="3688773" y="422037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E84298-72EE-4723-94C2-F062287D2A61}"/>
                </a:ext>
              </a:extLst>
            </p:cNvPr>
            <p:cNvSpPr txBox="1"/>
            <p:nvPr/>
          </p:nvSpPr>
          <p:spPr>
            <a:xfrm>
              <a:off x="6674429" y="420398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95D2F-E0C1-44B0-9555-C6877B12CDBF}"/>
                </a:ext>
              </a:extLst>
            </p:cNvPr>
            <p:cNvSpPr txBox="1"/>
            <p:nvPr/>
          </p:nvSpPr>
          <p:spPr>
            <a:xfrm>
              <a:off x="8179955" y="418118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3B282F-9707-453F-999F-6C38E7FCE9F6}"/>
                </a:ext>
              </a:extLst>
            </p:cNvPr>
            <p:cNvSpPr/>
            <p:nvPr/>
          </p:nvSpPr>
          <p:spPr>
            <a:xfrm>
              <a:off x="1371600" y="2459182"/>
              <a:ext cx="381000" cy="3607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A75276-C76F-47A6-B87A-62B65ED3BA1F}"/>
                </a:ext>
              </a:extLst>
            </p:cNvPr>
            <p:cNvSpPr/>
            <p:nvPr/>
          </p:nvSpPr>
          <p:spPr>
            <a:xfrm>
              <a:off x="4145974" y="2134073"/>
              <a:ext cx="2209799" cy="3762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5BDE23-48AE-4A79-8367-FB13757ED0AA}"/>
                </a:ext>
              </a:extLst>
            </p:cNvPr>
            <p:cNvSpPr/>
            <p:nvPr/>
          </p:nvSpPr>
          <p:spPr>
            <a:xfrm>
              <a:off x="7239000" y="2459182"/>
              <a:ext cx="2209800" cy="36073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C0B4A7-84E5-4033-8E39-E7EADD91EA0B}"/>
                </a:ext>
              </a:extLst>
            </p:cNvPr>
            <p:cNvSpPr/>
            <p:nvPr/>
          </p:nvSpPr>
          <p:spPr>
            <a:xfrm>
              <a:off x="7239000" y="2459181"/>
              <a:ext cx="2209800" cy="3503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C9C6CC-5DEA-4961-B093-D2909BC12628}"/>
                  </a:ext>
                </a:extLst>
              </p:cNvPr>
              <p:cNvSpPr txBox="1"/>
              <p:nvPr/>
            </p:nvSpPr>
            <p:spPr>
              <a:xfrm>
                <a:off x="1603723" y="3992996"/>
                <a:ext cx="832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C9C6CC-5DEA-4961-B093-D2909BC1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23" y="3992996"/>
                <a:ext cx="83298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D6376-CC94-4C69-9928-2180F69ED44F}"/>
                  </a:ext>
                </a:extLst>
              </p:cNvPr>
              <p:cNvSpPr txBox="1"/>
              <p:nvPr/>
            </p:nvSpPr>
            <p:spPr>
              <a:xfrm>
                <a:off x="5640561" y="3258343"/>
                <a:ext cx="775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,:)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D6376-CC94-4C69-9928-2180F69E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61" y="3258343"/>
                <a:ext cx="775340" cy="369332"/>
              </a:xfrm>
              <a:prstGeom prst="rect">
                <a:avLst/>
              </a:prstGeom>
              <a:blipFill>
                <a:blip r:embed="rId4"/>
                <a:stretch>
                  <a:fillRect l="-6299" t="-10000" r="-23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064D0B-EC9B-4AD2-A870-68161F12ADCC}"/>
                  </a:ext>
                </a:extLst>
              </p:cNvPr>
              <p:cNvSpPr txBox="1"/>
              <p:nvPr/>
            </p:nvSpPr>
            <p:spPr>
              <a:xfrm>
                <a:off x="9329555" y="4438508"/>
                <a:ext cx="767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,:)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064D0B-EC9B-4AD2-A870-68161F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555" y="4438508"/>
                <a:ext cx="767454" cy="369332"/>
              </a:xfrm>
              <a:prstGeom prst="rect">
                <a:avLst/>
              </a:prstGeom>
              <a:blipFill>
                <a:blip r:embed="rId5"/>
                <a:stretch>
                  <a:fillRect l="-6349" t="-8197" r="-15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F1E60-D566-46BD-A033-1F848A8F057D}"/>
                  </a:ext>
                </a:extLst>
              </p:cNvPr>
              <p:cNvSpPr txBox="1"/>
              <p:nvPr/>
            </p:nvSpPr>
            <p:spPr>
              <a:xfrm>
                <a:off x="5760393" y="6353145"/>
                <a:ext cx="1433213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Thread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F1E60-D566-46BD-A033-1F848A8F0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93" y="6353145"/>
                <a:ext cx="1433213" cy="400110"/>
              </a:xfrm>
              <a:prstGeom prst="rect">
                <a:avLst/>
              </a:prstGeom>
              <a:blipFill>
                <a:blip r:embed="rId6"/>
                <a:stretch>
                  <a:fillRect l="-3766" t="-4286" r="-167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D9F260-A7F4-4342-8FA4-CD92DD8E1159}"/>
              </a:ext>
            </a:extLst>
          </p:cNvPr>
          <p:cNvCxnSpPr/>
          <p:nvPr/>
        </p:nvCxnSpPr>
        <p:spPr>
          <a:xfrm flipH="1" flipV="1">
            <a:off x="2362200" y="5754193"/>
            <a:ext cx="3352800" cy="570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0EC9E1-46DC-43B3-8A01-BF71C479E1B5}"/>
              </a:ext>
            </a:extLst>
          </p:cNvPr>
          <p:cNvCxnSpPr>
            <a:cxnSpLocks/>
          </p:cNvCxnSpPr>
          <p:nvPr/>
        </p:nvCxnSpPr>
        <p:spPr>
          <a:xfrm flipV="1">
            <a:off x="7193606" y="5737801"/>
            <a:ext cx="3245794" cy="6069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296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6AEE-56A6-444C-872B-0BF5615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D333-2D46-4643-AFE2-4E53B999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main function:</a:t>
            </a:r>
          </a:p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pthread_mutex_t</a:t>
            </a:r>
            <a:r>
              <a:rPr lang="en-US" dirty="0"/>
              <a:t> mutexes [p];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p;i</a:t>
            </a:r>
            <a:r>
              <a:rPr lang="en-US" dirty="0"/>
              <a:t>++) </a:t>
            </a:r>
            <a:r>
              <a:rPr lang="en-US" dirty="0" err="1"/>
              <a:t>pthread_mutex_init</a:t>
            </a:r>
            <a:r>
              <a:rPr lang="en-US" dirty="0"/>
              <a:t>(&amp;mutexes[</a:t>
            </a:r>
            <a:r>
              <a:rPr lang="en-US" dirty="0" err="1"/>
              <a:t>i</a:t>
            </a:r>
            <a:r>
              <a:rPr lang="en-US" dirty="0"/>
              <a:t>],NULL);</a:t>
            </a:r>
          </a:p>
          <a:p>
            <a:pPr marL="0" indent="0">
              <a:buNone/>
            </a:pPr>
            <a:r>
              <a:rPr lang="en-US" dirty="0"/>
              <a:t>Set attributes … Create threads … Join threads …</a:t>
            </a:r>
          </a:p>
          <a:p>
            <a:endParaRPr lang="en-US" dirty="0"/>
          </a:p>
          <a:p>
            <a:r>
              <a:rPr lang="en-US" dirty="0"/>
              <a:t>Thread (</a:t>
            </a:r>
            <a:r>
              <a:rPr lang="en-US" dirty="0" err="1"/>
              <a:t>i,j</a:t>
            </a:r>
            <a:r>
              <a:rPr lang="en-US" dirty="0"/>
              <a:t>) routine:</a:t>
            </a:r>
          </a:p>
          <a:p>
            <a:pPr marL="0" indent="0">
              <a:buNone/>
            </a:pPr>
            <a:r>
              <a:rPr lang="en-US" dirty="0"/>
              <a:t>Acquire mutexes[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Perform C[</a:t>
            </a:r>
            <a:r>
              <a:rPr lang="en-US" dirty="0" err="1"/>
              <a:t>i</a:t>
            </a:r>
            <a:r>
              <a:rPr lang="en-US" dirty="0"/>
              <a:t>,:]+=A[</a:t>
            </a:r>
            <a:r>
              <a:rPr lang="en-US" dirty="0" err="1"/>
              <a:t>i,j</a:t>
            </a:r>
            <a:r>
              <a:rPr lang="en-US" dirty="0"/>
              <a:t>]*B[j,:]</a:t>
            </a:r>
          </a:p>
          <a:p>
            <a:pPr marL="0" indent="0">
              <a:buNone/>
            </a:pPr>
            <a:r>
              <a:rPr lang="en-US" dirty="0"/>
              <a:t>Release mutexes[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Sequential Access Storage 3">
            <a:extLst>
              <a:ext uri="{FF2B5EF4-FFF2-40B4-BE49-F238E27FC236}">
                <a16:creationId xmlns:a16="http://schemas.microsoft.com/office/drawing/2014/main" id="{1F60F238-9E6A-422E-99F2-EF8D7A10B365}"/>
              </a:ext>
            </a:extLst>
          </p:cNvPr>
          <p:cNvSpPr/>
          <p:nvPr/>
        </p:nvSpPr>
        <p:spPr>
          <a:xfrm flipH="1">
            <a:off x="5181600" y="3733800"/>
            <a:ext cx="5181600" cy="1752600"/>
          </a:xfrm>
          <a:prstGeom prst="flowChartMagneticTap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 matrix multiplication process (3-nested loop)! </a:t>
            </a:r>
            <a:r>
              <a:rPr lang="en-US" dirty="0" err="1"/>
              <a:t>i</a:t>
            </a:r>
            <a:r>
              <a:rPr lang="en-US" dirty="0"/>
              <a:t> and j are used to index blocks/tiles, not individual elements as shown in lecture slides </a:t>
            </a:r>
          </a:p>
        </p:txBody>
      </p:sp>
    </p:spTree>
    <p:extLst>
      <p:ext uri="{BB962C8B-B14F-4D97-AF65-F5344CB8AC3E}">
        <p14:creationId xmlns:p14="http://schemas.microsoft.com/office/powerpoint/2010/main" val="420478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programming model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54864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A single process can have multiple, concurrent execution paths</a:t>
            </a:r>
          </a:p>
          <a:p>
            <a:r>
              <a:rPr lang="en-US" sz="2800" dirty="0"/>
              <a:t>The main program is scheduled to run by the operating system</a:t>
            </a:r>
          </a:p>
          <a:p>
            <a:pPr lvl="1"/>
            <a:r>
              <a:rPr lang="en-US" sz="2400" dirty="0"/>
              <a:t>main program acquires all necessary system/user resources to run</a:t>
            </a:r>
          </a:p>
          <a:p>
            <a:pPr lvl="1"/>
            <a:r>
              <a:rPr lang="en-US" sz="2400" dirty="0"/>
              <a:t>main program creates tasks (threads) execution that can be run concurrently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067800" y="2514600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1143000"/>
            <a:ext cx="29718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2514600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1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3429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3429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9" name="Rectangle 8"/>
          <p:cNvSpPr/>
          <p:nvPr/>
        </p:nvSpPr>
        <p:spPr>
          <a:xfrm>
            <a:off x="9067800" y="3429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53600" y="3429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8115300" y="1981200"/>
            <a:ext cx="838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>
            <a:off x="8953500" y="1981200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7810500" y="30480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>
            <a:off x="8115300" y="30480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9" idx="0"/>
          </p:cNvCxnSpPr>
          <p:nvPr/>
        </p:nvCxnSpPr>
        <p:spPr>
          <a:xfrm flipH="1">
            <a:off x="9334500" y="3048000"/>
            <a:ext cx="152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0" idx="0"/>
          </p:cNvCxnSpPr>
          <p:nvPr/>
        </p:nvCxnSpPr>
        <p:spPr>
          <a:xfrm>
            <a:off x="9486900" y="3048000"/>
            <a:ext cx="533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363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9883" y="152400"/>
            <a:ext cx="7886700" cy="930274"/>
          </a:xfrm>
        </p:spPr>
        <p:txBody>
          <a:bodyPr/>
          <a:lstStyle/>
          <a:p>
            <a:r>
              <a:rPr lang="en-US" altLang="zh-CN" dirty="0"/>
              <a:t>K-means (1) </a:t>
            </a:r>
            <a:endParaRPr lang="zh-CN" altLang="en-US" dirty="0"/>
          </a:p>
        </p:txBody>
      </p:sp>
      <p:sp>
        <p:nvSpPr>
          <p:cNvPr id="68" name="内容占位符 2"/>
          <p:cNvSpPr txBox="1">
            <a:spLocks/>
          </p:cNvSpPr>
          <p:nvPr/>
        </p:nvSpPr>
        <p:spPr>
          <a:xfrm>
            <a:off x="1981200" y="8382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Parallelized K-means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"/>
              <p:cNvSpPr/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blipFill>
                <a:blip r:embed="rId3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38600" y="2438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6" idx="2"/>
            <a:endCxn id="81" idx="0"/>
          </p:cNvCxnSpPr>
          <p:nvPr/>
        </p:nvCxnSpPr>
        <p:spPr>
          <a:xfrm>
            <a:off x="6172200" y="2695256"/>
            <a:ext cx="0" cy="31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410450" y="2438400"/>
            <a:ext cx="127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8674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133600" y="3014118"/>
            <a:ext cx="2438400" cy="336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Thread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3950" y="3014118"/>
            <a:ext cx="2476500" cy="336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Thread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01000" y="3015840"/>
            <a:ext cx="2362200" cy="336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Thread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1981200" y="5257800"/>
                <a:ext cx="8458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1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𝒔𝒖𝒎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d>
                    <m:r>
                      <a:rPr lang="en-US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𝒔𝒖𝒎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d>
                    <m:r>
                      <a:rPr lang="en-US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𝒔𝒖𝒎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])/(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no</m:t>
                    </m:r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[</m:t>
                    </m:r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𝒘</m:t>
                    </m:r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]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no</m:t>
                    </m:r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[</m:t>
                    </m:r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𝒘</m:t>
                    </m:r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]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no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[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𝒘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]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),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𝑤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=1,2,3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257800"/>
                <a:ext cx="845820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80" idx="2"/>
          </p:cNvCxnSpPr>
          <p:nvPr/>
        </p:nvCxnSpPr>
        <p:spPr>
          <a:xfrm>
            <a:off x="3352800" y="3351078"/>
            <a:ext cx="0" cy="1830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1" idx="2"/>
          </p:cNvCxnSpPr>
          <p:nvPr/>
        </p:nvCxnSpPr>
        <p:spPr>
          <a:xfrm flipH="1">
            <a:off x="4191000" y="3351078"/>
            <a:ext cx="1981200" cy="209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2" idx="2"/>
          </p:cNvCxnSpPr>
          <p:nvPr/>
        </p:nvCxnSpPr>
        <p:spPr>
          <a:xfrm flipH="1">
            <a:off x="5257800" y="3352800"/>
            <a:ext cx="39243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02" idx="0"/>
          </p:cNvCxnSpPr>
          <p:nvPr/>
        </p:nvCxnSpPr>
        <p:spPr>
          <a:xfrm>
            <a:off x="3581400" y="3351078"/>
            <a:ext cx="2628900" cy="1906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4600" y="3352800"/>
            <a:ext cx="6858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2" idx="2"/>
          </p:cNvCxnSpPr>
          <p:nvPr/>
        </p:nvCxnSpPr>
        <p:spPr>
          <a:xfrm flipH="1">
            <a:off x="8048626" y="3352800"/>
            <a:ext cx="1133475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11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199103"/>
            <a:ext cx="6934200" cy="990600"/>
          </a:xfrm>
        </p:spPr>
        <p:txBody>
          <a:bodyPr/>
          <a:lstStyle/>
          <a:p>
            <a:pPr lvl="1"/>
            <a:r>
              <a:rPr lang="en-US" altLang="zh-CN" sz="3600" dirty="0"/>
              <a:t>K-means (9) 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1905000" y="914401"/>
            <a:ext cx="8229600" cy="6739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Pseudo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09800" y="1588319"/>
                <a:ext cx="85344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Main(){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initialize each </a:t>
                </a:r>
                <a:r>
                  <a:rPr lang="en-US" sz="2000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arg</a:t>
                </a:r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;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for i=1:30{ 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for w=1:p {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	  </a:t>
                </a:r>
                <a:r>
                  <a:rPr lang="en-US" sz="2000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create_thread</a:t>
                </a:r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(thread[k], </a:t>
                </a:r>
                <a:r>
                  <a:rPr lang="en-US" altLang="zh-CN" sz="2000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kmeans</a:t>
                </a:r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arg</a:t>
                </a:r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[k]);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}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for w=1:p {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	  </a:t>
                </a:r>
                <a:r>
                  <a:rPr lang="en-US" sz="2000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join_thread</a:t>
                </a:r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(thread[k]);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} 	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update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;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}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Output; 	  			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}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588319"/>
                <a:ext cx="8534400" cy="4093428"/>
              </a:xfrm>
              <a:prstGeom prst="rect">
                <a:avLst/>
              </a:prstGeom>
              <a:blipFill>
                <a:blip r:embed="rId3"/>
                <a:stretch>
                  <a:fillRect l="-786" t="-894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00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9883" y="152400"/>
            <a:ext cx="7886700" cy="930274"/>
          </a:xfrm>
        </p:spPr>
        <p:txBody>
          <a:bodyPr/>
          <a:lstStyle/>
          <a:p>
            <a:r>
              <a:rPr lang="en-US" altLang="zh-CN" dirty="0"/>
              <a:t>K-means (2) </a:t>
            </a:r>
            <a:endParaRPr lang="zh-CN" altLang="en-US" dirty="0"/>
          </a:p>
        </p:txBody>
      </p:sp>
      <p:sp>
        <p:nvSpPr>
          <p:cNvPr id="68" name="内容占位符 2"/>
          <p:cNvSpPr txBox="1">
            <a:spLocks/>
          </p:cNvSpPr>
          <p:nvPr/>
        </p:nvSpPr>
        <p:spPr>
          <a:xfrm>
            <a:off x="1981200" y="8382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Parallelized K-means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"/>
              <p:cNvSpPr/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blipFill>
                <a:blip r:embed="rId3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38600" y="2438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6" idx="2"/>
            <a:endCxn id="81" idx="0"/>
          </p:cNvCxnSpPr>
          <p:nvPr/>
        </p:nvCxnSpPr>
        <p:spPr>
          <a:xfrm>
            <a:off x="6172200" y="2695256"/>
            <a:ext cx="0" cy="31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410450" y="2438400"/>
            <a:ext cx="127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15646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 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674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133600" y="3014118"/>
            <a:ext cx="2438400" cy="336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Thread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3950" y="3014118"/>
            <a:ext cx="2476500" cy="336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Thread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01000" y="3015840"/>
            <a:ext cx="2362200" cy="336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Thread 3 </a:t>
            </a:r>
          </a:p>
        </p:txBody>
      </p:sp>
    </p:spTree>
    <p:extLst>
      <p:ext uri="{BB962C8B-B14F-4D97-AF65-F5344CB8AC3E}">
        <p14:creationId xmlns:p14="http://schemas.microsoft.com/office/powerpoint/2010/main" val="3610889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9883" y="152400"/>
            <a:ext cx="7886700" cy="930274"/>
          </a:xfrm>
        </p:spPr>
        <p:txBody>
          <a:bodyPr/>
          <a:lstStyle/>
          <a:p>
            <a:r>
              <a:rPr lang="en-US" altLang="zh-CN" dirty="0"/>
              <a:t>K-means (3) </a:t>
            </a:r>
            <a:endParaRPr lang="zh-CN" altLang="en-US" dirty="0"/>
          </a:p>
        </p:txBody>
      </p:sp>
      <p:sp>
        <p:nvSpPr>
          <p:cNvPr id="68" name="内容占位符 2"/>
          <p:cNvSpPr txBox="1">
            <a:spLocks/>
          </p:cNvSpPr>
          <p:nvPr/>
        </p:nvSpPr>
        <p:spPr>
          <a:xfrm>
            <a:off x="1981200" y="8382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Parallelized K-means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"/>
              <p:cNvSpPr/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blipFill>
                <a:blip r:embed="rId3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38600" y="2438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6" idx="2"/>
            <a:endCxn id="81" idx="0"/>
          </p:cNvCxnSpPr>
          <p:nvPr/>
        </p:nvCxnSpPr>
        <p:spPr>
          <a:xfrm>
            <a:off x="6172200" y="2695256"/>
            <a:ext cx="0" cy="31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410450" y="2438400"/>
            <a:ext cx="127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15646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 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2156460" y="3351078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1" name="Rectangle 90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674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133600" y="3014118"/>
            <a:ext cx="2438400" cy="336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Thread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3950" y="3014118"/>
            <a:ext cx="2476500" cy="336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Thread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01000" y="3015840"/>
            <a:ext cx="2362200" cy="336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Thread 3 </a:t>
            </a:r>
          </a:p>
        </p:txBody>
      </p:sp>
    </p:spTree>
    <p:extLst>
      <p:ext uri="{BB962C8B-B14F-4D97-AF65-F5344CB8AC3E}">
        <p14:creationId xmlns:p14="http://schemas.microsoft.com/office/powerpoint/2010/main" val="23654075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9883" y="152400"/>
            <a:ext cx="7886700" cy="930274"/>
          </a:xfrm>
        </p:spPr>
        <p:txBody>
          <a:bodyPr/>
          <a:lstStyle/>
          <a:p>
            <a:r>
              <a:rPr lang="en-US" altLang="zh-CN" dirty="0"/>
              <a:t>K-means (4) </a:t>
            </a:r>
            <a:endParaRPr lang="zh-CN" altLang="en-US" dirty="0"/>
          </a:p>
        </p:txBody>
      </p:sp>
      <p:sp>
        <p:nvSpPr>
          <p:cNvPr id="68" name="内容占位符 2"/>
          <p:cNvSpPr txBox="1">
            <a:spLocks/>
          </p:cNvSpPr>
          <p:nvPr/>
        </p:nvSpPr>
        <p:spPr>
          <a:xfrm>
            <a:off x="1981200" y="8382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Parallelized K-means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"/>
              <p:cNvSpPr/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blipFill>
                <a:blip r:embed="rId3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38600" y="2438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6" idx="2"/>
            <a:endCxn id="81" idx="0"/>
          </p:cNvCxnSpPr>
          <p:nvPr/>
        </p:nvCxnSpPr>
        <p:spPr>
          <a:xfrm>
            <a:off x="6172200" y="2695256"/>
            <a:ext cx="0" cy="31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410450" y="2438400"/>
            <a:ext cx="127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15646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 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2156460" y="3351078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1" name="Rectangle 90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13360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sum[2]=16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sum[2]=21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674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133600" y="3014118"/>
            <a:ext cx="2438400" cy="336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Thread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3950" y="3014118"/>
            <a:ext cx="2476500" cy="336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Thread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01000" y="3015840"/>
            <a:ext cx="2362200" cy="336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Thread 3 </a:t>
            </a:r>
          </a:p>
        </p:txBody>
      </p:sp>
    </p:spTree>
    <p:extLst>
      <p:ext uri="{BB962C8B-B14F-4D97-AF65-F5344CB8AC3E}">
        <p14:creationId xmlns:p14="http://schemas.microsoft.com/office/powerpoint/2010/main" val="2475693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9883" y="152400"/>
            <a:ext cx="7886700" cy="930274"/>
          </a:xfrm>
        </p:spPr>
        <p:txBody>
          <a:bodyPr/>
          <a:lstStyle/>
          <a:p>
            <a:r>
              <a:rPr lang="en-US" altLang="zh-CN" dirty="0"/>
              <a:t>K-means (5) </a:t>
            </a:r>
            <a:endParaRPr lang="zh-CN" altLang="en-US" dirty="0"/>
          </a:p>
        </p:txBody>
      </p:sp>
      <p:sp>
        <p:nvSpPr>
          <p:cNvPr id="68" name="内容占位符 2"/>
          <p:cNvSpPr txBox="1">
            <a:spLocks/>
          </p:cNvSpPr>
          <p:nvPr/>
        </p:nvSpPr>
        <p:spPr>
          <a:xfrm>
            <a:off x="1981200" y="8382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Parallelized K-means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"/>
              <p:cNvSpPr/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blipFill>
                <a:blip r:embed="rId3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38600" y="2438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6" idx="2"/>
            <a:endCxn id="81" idx="0"/>
          </p:cNvCxnSpPr>
          <p:nvPr/>
        </p:nvCxnSpPr>
        <p:spPr>
          <a:xfrm>
            <a:off x="6172200" y="2695256"/>
            <a:ext cx="0" cy="31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410450" y="2438400"/>
            <a:ext cx="127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15646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 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2156460" y="3351078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1" name="Rectangle 90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13360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sum[2]=16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sum[2]=21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674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13360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9" name="Rectangle 98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sum[3]=33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no[3]=1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sum[2]=38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no[2]=2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sum[2]=21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sum[3]=28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no[3]=1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2133600" y="3014118"/>
            <a:ext cx="2438400" cy="336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Thread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3950" y="3014118"/>
            <a:ext cx="2476500" cy="336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Thread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01000" y="3015840"/>
            <a:ext cx="2362200" cy="336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Thread 3 </a:t>
            </a:r>
          </a:p>
        </p:txBody>
      </p:sp>
    </p:spTree>
    <p:extLst>
      <p:ext uri="{BB962C8B-B14F-4D97-AF65-F5344CB8AC3E}">
        <p14:creationId xmlns:p14="http://schemas.microsoft.com/office/powerpoint/2010/main" val="3388014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9883" y="152400"/>
            <a:ext cx="7886700" cy="930274"/>
          </a:xfrm>
        </p:spPr>
        <p:txBody>
          <a:bodyPr/>
          <a:lstStyle/>
          <a:p>
            <a:r>
              <a:rPr lang="en-US" altLang="zh-CN" dirty="0"/>
              <a:t>K-means (6) </a:t>
            </a:r>
            <a:endParaRPr lang="zh-CN" altLang="en-US" dirty="0"/>
          </a:p>
        </p:txBody>
      </p:sp>
      <p:sp>
        <p:nvSpPr>
          <p:cNvPr id="68" name="内容占位符 2"/>
          <p:cNvSpPr txBox="1">
            <a:spLocks/>
          </p:cNvSpPr>
          <p:nvPr/>
        </p:nvSpPr>
        <p:spPr>
          <a:xfrm>
            <a:off x="1981200" y="8382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Parallelized K-means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"/>
              <p:cNvSpPr/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blipFill>
                <a:blip r:embed="rId3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38600" y="2438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6" idx="2"/>
            <a:endCxn id="81" idx="0"/>
          </p:cNvCxnSpPr>
          <p:nvPr/>
        </p:nvCxnSpPr>
        <p:spPr>
          <a:xfrm>
            <a:off x="6172200" y="2695256"/>
            <a:ext cx="0" cy="31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410450" y="2438400"/>
            <a:ext cx="127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15646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 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2156460" y="3351078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1" name="Rectangle 90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13360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sum[2]=16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sum[2]=21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674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13360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9" name="Rectangle 98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sum[3]=33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no[3]=1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sum[2]=38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no[2]=2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sum[2]=21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sum[3]=28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no[3]=1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2133600" y="3014118"/>
            <a:ext cx="2438400" cy="336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Thread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3950" y="3014118"/>
            <a:ext cx="2476500" cy="336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Thread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01000" y="3015840"/>
            <a:ext cx="2362200" cy="336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Thread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1981201" y="5257800"/>
                <a:ext cx="7663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1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𝒔𝒖𝒎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d>
                    <m:r>
                      <a:rPr lang="en-US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𝒔𝒖𝒎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d>
                    <m:r>
                      <a:rPr lang="en-US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𝒔𝒖𝒎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])/(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no</m:t>
                    </m:r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[</m:t>
                    </m:r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𝒘</m:t>
                    </m:r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]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no</m:t>
                    </m:r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[</m:t>
                    </m:r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𝒘</m:t>
                    </m:r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]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no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[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𝒘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]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),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𝑤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=1,2,3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5257800"/>
                <a:ext cx="7663893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25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9883" y="152400"/>
            <a:ext cx="7886700" cy="930274"/>
          </a:xfrm>
        </p:spPr>
        <p:txBody>
          <a:bodyPr/>
          <a:lstStyle/>
          <a:p>
            <a:r>
              <a:rPr lang="en-US" altLang="zh-CN" dirty="0"/>
              <a:t>K-means (7) </a:t>
            </a:r>
            <a:endParaRPr lang="zh-CN" altLang="en-US" dirty="0"/>
          </a:p>
        </p:txBody>
      </p:sp>
      <p:sp>
        <p:nvSpPr>
          <p:cNvPr id="68" name="内容占位符 2"/>
          <p:cNvSpPr txBox="1">
            <a:spLocks/>
          </p:cNvSpPr>
          <p:nvPr/>
        </p:nvSpPr>
        <p:spPr>
          <a:xfrm>
            <a:off x="1981200" y="8382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Parallelized K-means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1463509"/>
                <a:ext cx="2819400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"/>
              <p:cNvSpPr/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479217"/>
                <a:ext cx="1424301" cy="1200329"/>
              </a:xfrm>
              <a:prstGeom prst="rect">
                <a:avLst/>
              </a:prstGeom>
              <a:blipFill>
                <a:blip r:embed="rId3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38600" y="2438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6" idx="2"/>
            <a:endCxn id="81" idx="0"/>
          </p:cNvCxnSpPr>
          <p:nvPr/>
        </p:nvCxnSpPr>
        <p:spPr>
          <a:xfrm>
            <a:off x="6172200" y="2695256"/>
            <a:ext cx="0" cy="31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410450" y="2438400"/>
            <a:ext cx="127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15646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no[1]=0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 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33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1"/>
                <a:ext cx="2819400" cy="1231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2156460" y="3351078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1" name="Rectangle 90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no[2]=0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13360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sum[2]=16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sum[2]=21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674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13716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133600" y="3352800"/>
            <a:ext cx="8233410" cy="1754326"/>
            <a:chOff x="632460" y="3352800"/>
            <a:chExt cx="8233410" cy="1754326"/>
          </a:xfrm>
          <a:solidFill>
            <a:schemeClr val="bg1"/>
          </a:solidFill>
        </p:grpSpPr>
        <p:sp>
          <p:nvSpPr>
            <p:cNvPr id="99" name="Rectangle 98"/>
            <p:cNvSpPr/>
            <p:nvPr/>
          </p:nvSpPr>
          <p:spPr>
            <a:xfrm>
              <a:off x="63246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sum[2]=20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6"/>
                </a:solidFill>
              </a:endParaRP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sum[3]=33</a:t>
              </a:r>
            </a:p>
            <a:p>
              <a:r>
                <a:rPr lang="en-US" b="1" dirty="0">
                  <a:solidFill>
                    <a:schemeClr val="accent6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no[3]=1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5033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sum[1]=12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sum[2]=38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no[2]=2 </a:t>
              </a:r>
              <a:endParaRPr lang="en-US" b="1" dirty="0">
                <a:solidFill>
                  <a:schemeClr val="accent4"/>
                </a:solidFill>
              </a:endParaRP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sum[3]=0</a:t>
              </a:r>
            </a:p>
            <a:p>
              <a:r>
                <a:rPr lang="en-US" b="1" dirty="0">
                  <a:solidFill>
                    <a:schemeClr val="accent4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467100" y="3352800"/>
              <a:ext cx="241554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sum[1]=10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no[1]=1 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sum[2]=21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no[2]=1 </a:t>
              </a:r>
              <a:endParaRPr lang="en-US" b="1" dirty="0">
                <a:solidFill>
                  <a:schemeClr val="accent3"/>
                </a:solidFill>
              </a:endParaRP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sum[3]=28</a:t>
              </a:r>
            </a:p>
            <a:p>
              <a:r>
                <a:rPr lang="en-US" b="1" dirty="0">
                  <a:solidFill>
                    <a:schemeClr val="accent3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no[3]=1 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2133600" y="3014118"/>
            <a:ext cx="2438400" cy="336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Thread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3950" y="3014118"/>
            <a:ext cx="2476500" cy="336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Thread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01000" y="3015840"/>
            <a:ext cx="2362200" cy="336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Thread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1981201" y="5257800"/>
                <a:ext cx="7663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1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𝒔𝒖𝒎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d>
                    <m:r>
                      <a:rPr lang="en-US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𝒔𝒖𝒎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d>
                    <m:r>
                      <a:rPr lang="en-US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𝒔𝒖𝒎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])/(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no</m:t>
                    </m:r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[</m:t>
                    </m:r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𝒘</m:t>
                    </m:r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  <a:ea typeface="Batang" panose="02030600000101010101" pitchFamily="18" charset="-127"/>
                      </a:rPr>
                      <m:t>]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no</m:t>
                    </m:r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[</m:t>
                    </m:r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𝒘</m:t>
                    </m:r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  <a:ea typeface="Batang" panose="02030600000101010101" pitchFamily="18" charset="-127"/>
                      </a:rPr>
                      <m:t>]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no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[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𝒘</m:t>
                    </m:r>
                    <m:r>
                      <a:rPr lang="en-US" b="1" i="1" dirty="0">
                        <a:solidFill>
                          <a:schemeClr val="accent4"/>
                        </a:solidFill>
                        <a:latin typeface="Cambria Math"/>
                        <a:ea typeface="Batang" panose="02030600000101010101" pitchFamily="18" charset="-127"/>
                      </a:rPr>
                      <m:t>]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),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𝑤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=1,2,3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5257800"/>
                <a:ext cx="7663893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7"/>
              <p:cNvSpPr/>
              <p:nvPr/>
            </p:nvSpPr>
            <p:spPr>
              <a:xfrm>
                <a:off x="8516427" y="1433497"/>
                <a:ext cx="1964449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00B0F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.67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𝟏𝟕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𝟐𝟓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27" y="1433497"/>
                <a:ext cx="1964449" cy="1200329"/>
              </a:xfrm>
              <a:prstGeom prst="rect">
                <a:avLst/>
              </a:prstGeom>
              <a:blipFill>
                <a:blip r:embed="rId8"/>
                <a:stretch>
                  <a:fillRect t="-4061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9235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199103"/>
            <a:ext cx="6934200" cy="990600"/>
          </a:xfrm>
        </p:spPr>
        <p:txBody>
          <a:bodyPr/>
          <a:lstStyle/>
          <a:p>
            <a:pPr lvl="1"/>
            <a:r>
              <a:rPr lang="en-US" altLang="zh-CN" sz="3600" dirty="0"/>
              <a:t>K-means (8) 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1905000" y="609601"/>
            <a:ext cx="8229600" cy="6739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Pseudo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09800" y="1219201"/>
                <a:ext cx="8534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define m*m: # of elements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define p=3: # of processors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define k=3: # of clusters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k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// global variable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function </a:t>
                </a:r>
                <a:r>
                  <a:rPr lang="en-US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kmeans</a:t>
                </a:r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(</a:t>
                </a:r>
                <a:r>
                  <a:rPr lang="en-US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arg</a:t>
                </a:r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){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for i=1:k   {</a:t>
                </a:r>
                <a:r>
                  <a:rPr lang="en-US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arg.sum</a:t>
                </a:r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[i]=0; arg.no[i]=0;}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id = arg.id;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for i=1: m {    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    dist1=|a[i][id]-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|;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    dist2=|a[</a:t>
                </a:r>
                <a:r>
                  <a:rPr lang="en-US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][id]-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|; 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    dist3=|a[</a:t>
                </a:r>
                <a:r>
                  <a:rPr lang="en-US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][id]-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|;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    w=min(dist1, dist2, dist3);                   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    </a:t>
                </a:r>
                <a:r>
                  <a:rPr lang="en-US" dirty="0" err="1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arg.sum</a:t>
                </a:r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[w]+=a[i][j];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       arg.no[w]++; 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   }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}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219201"/>
                <a:ext cx="8534400" cy="4524315"/>
              </a:xfrm>
              <a:prstGeom prst="rect">
                <a:avLst/>
              </a:prstGeom>
              <a:blipFill>
                <a:blip r:embed="rId3"/>
                <a:stretch>
                  <a:fillRect l="-643" t="-67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5809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Discussion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9537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programming model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6172200" cy="4343400"/>
          </a:xfrm>
        </p:spPr>
        <p:txBody>
          <a:bodyPr>
            <a:noAutofit/>
          </a:bodyPr>
          <a:lstStyle/>
          <a:p>
            <a:r>
              <a:rPr lang="en-US" sz="2400" dirty="0"/>
              <a:t>Each thread has local data but also shares the entire resources of the main program. </a:t>
            </a:r>
          </a:p>
          <a:p>
            <a:r>
              <a:rPr lang="en-US" sz="2400" dirty="0"/>
              <a:t>Threads communicate with each other through global memory</a:t>
            </a:r>
          </a:p>
          <a:p>
            <a:r>
              <a:rPr lang="en-US" sz="2400" dirty="0"/>
              <a:t>Synchronization is required to ensure that more than one thread is not updating the same global address at any time.</a:t>
            </a:r>
          </a:p>
          <a:p>
            <a:r>
              <a:rPr lang="en-US" sz="2400" dirty="0"/>
              <a:t>Threads can come and go, but the main program remains present to provide the necessary shared resources until the application has completed.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8200" y="2514600"/>
            <a:ext cx="14478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82000" y="17526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296400" y="1828800"/>
            <a:ext cx="5334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448800" y="1828800"/>
            <a:ext cx="5334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9600" y="13716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92104" y="145254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7173" y="144907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64260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Thread</a:t>
                </a:r>
              </a:p>
              <a:p>
                <a:pPr lvl="1"/>
                <a:r>
                  <a:rPr lang="en-US" dirty="0"/>
                  <a:t>A single stream of control in the flow of a program</a:t>
                </a:r>
              </a:p>
              <a:p>
                <a:pPr lvl="1"/>
                <a:r>
                  <a:rPr lang="en-US" dirty="0"/>
                  <a:t>Example: matrix multiplication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rPr>
                  <a:t>row </a:t>
                </a:r>
                <a:r>
                  <a:rPr lang="en-US" sz="2000" dirty="0">
                    <a:latin typeface="Gulim" pitchFamily="34" charset="-127"/>
                    <a:ea typeface="Gulim" pitchFamily="34" charset="-127"/>
                  </a:rPr>
                  <a:t>from 1 to n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Gulim" pitchFamily="34" charset="-127"/>
                    <a:ea typeface="Gulim" pitchFamily="34" charset="-127"/>
                  </a:rPr>
                  <a:t>	</a:t>
                </a: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Gulim" pitchFamily="34" charset="-127"/>
                    <a:ea typeface="Gulim" pitchFamily="34" charset="-127"/>
                  </a:rPr>
                  <a:t>column </a:t>
                </a:r>
                <a:r>
                  <a:rPr lang="en-US" sz="2000" dirty="0">
                    <a:latin typeface="Gulim" pitchFamily="34" charset="-127"/>
                    <a:ea typeface="Gulim" pitchFamily="34" charset="-127"/>
                  </a:rPr>
                  <a:t>from 1 to n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Gulim" pitchFamily="34" charset="-127"/>
                    <a:ea typeface="Gulim" pitchFamily="34" charset="-127"/>
                  </a:rPr>
                  <a:t>		C[</a:t>
                </a:r>
                <a:r>
                  <a:rPr lang="en-US" sz="2000" dirty="0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rPr>
                  <a:t>row</a:t>
                </a:r>
                <a:r>
                  <a:rPr lang="en-US" sz="2000" dirty="0">
                    <a:latin typeface="Gulim" pitchFamily="34" charset="-127"/>
                    <a:ea typeface="Gulim" pitchFamily="34" charset="-127"/>
                  </a:rPr>
                  <a:t>][</a:t>
                </a: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Gulim" pitchFamily="34" charset="-127"/>
                    <a:ea typeface="Gulim" pitchFamily="34" charset="-127"/>
                  </a:rPr>
                  <a:t>column</a:t>
                </a:r>
                <a:r>
                  <a:rPr lang="en-US" sz="2000" dirty="0">
                    <a:latin typeface="Gulim" pitchFamily="34" charset="-127"/>
                    <a:ea typeface="Gulim" pitchFamily="34" charset="-127"/>
                  </a:rPr>
                  <a:t>] = dot product (</a:t>
                </a:r>
                <a:r>
                  <a:rPr lang="en-US" sz="2000" dirty="0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rPr>
                  <a:t>row</a:t>
                </a:r>
                <a:r>
                  <a:rPr lang="en-US" sz="2000" dirty="0">
                    <a:latin typeface="Gulim" pitchFamily="34" charset="-127"/>
                    <a:ea typeface="Gulim" pitchFamily="34" charset="-127"/>
                  </a:rPr>
                  <a:t> of A, </a:t>
                </a: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Gulim" pitchFamily="34" charset="-127"/>
                    <a:ea typeface="Gulim" pitchFamily="34" charset="-127"/>
                  </a:rPr>
                  <a:t>column</a:t>
                </a:r>
                <a:r>
                  <a:rPr lang="en-US" sz="2000" dirty="0">
                    <a:latin typeface="Gulim" pitchFamily="34" charset="-127"/>
                    <a:ea typeface="Gulim" pitchFamily="34" charset="-127"/>
                  </a:rPr>
                  <a:t> of B)</a:t>
                </a:r>
              </a:p>
              <a:p>
                <a:pPr lvl="2">
                  <a:buFont typeface="Arial" pitchFamily="34" charset="0"/>
                  <a:buChar char="•"/>
                </a:pPr>
                <a:endParaRPr lang="en-US" sz="1800" dirty="0">
                  <a:latin typeface="Gulim" pitchFamily="34" charset="-127"/>
                  <a:ea typeface="Gulim" pitchFamily="34" charset="-127"/>
                </a:endParaRPr>
              </a:p>
              <a:p>
                <a:pPr lvl="2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Gulim" pitchFamily="34" charset="-127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Gulim" pitchFamily="34" charset="-127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Gulim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Gulim" pitchFamily="34" charset="-127"/>
                  </a:rPr>
                  <a:t> independent iterations 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dirty="0">
                    <a:ea typeface="Gulim" pitchFamily="34" charset="-127"/>
                  </a:rPr>
                  <a:t>Each </a:t>
                </a:r>
                <a:r>
                  <a:rPr lang="en-US" altLang="zh-CN" dirty="0">
                    <a:ea typeface="Gulim" pitchFamily="34" charset="-127"/>
                  </a:rPr>
                  <a:t>iteration  </a:t>
                </a:r>
                <a:r>
                  <a:rPr lang="en-US" altLang="zh-CN" dirty="0">
                    <a:ea typeface="Gulim" pitchFamily="34" charset="-127"/>
                    <a:sym typeface="Wingdings" pitchFamily="2" charset="2"/>
                  </a:rPr>
                  <a:t> each thread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25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7886700" cy="930274"/>
          </a:xfrm>
        </p:spPr>
        <p:txBody>
          <a:bodyPr/>
          <a:lstStyle/>
          <a:p>
            <a:r>
              <a:rPr lang="en-US" dirty="0"/>
              <a:t>Why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515350" cy="4495800"/>
          </a:xfrm>
        </p:spPr>
        <p:txBody>
          <a:bodyPr/>
          <a:lstStyle/>
          <a:p>
            <a:r>
              <a:rPr lang="en-US" altLang="zh-CN" dirty="0"/>
              <a:t>Latency Hiding</a:t>
            </a:r>
          </a:p>
          <a:p>
            <a:pPr lvl="1"/>
            <a:r>
              <a:rPr lang="en-US" altLang="zh-CN" dirty="0"/>
              <a:t>Hide the access latency for memory access, I/O, and communication</a:t>
            </a:r>
          </a:p>
          <a:p>
            <a:r>
              <a:rPr lang="en-US" altLang="zh-CN" dirty="0"/>
              <a:t>Scheduling and Load Balancing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dirty="0">
                <a:ea typeface="Gulim" pitchFamily="34" charset="-127"/>
              </a:rPr>
              <a:t>	</a:t>
            </a:r>
          </a:p>
          <a:p>
            <a:pPr marL="457200" lvl="1" indent="0">
              <a:buNone/>
            </a:pPr>
            <a:endParaRPr lang="en-US" dirty="0">
              <a:ea typeface="Gulim" pitchFamily="34" charset="-127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sz="1800" dirty="0">
                <a:ea typeface="Gulim" pitchFamily="34" charset="-127"/>
              </a:rPr>
              <a:t>		</a:t>
            </a:r>
            <a:r>
              <a:rPr lang="en-US" sz="18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3908514"/>
      </p:ext>
    </p:extLst>
  </p:cSld>
  <p:clrMapOvr>
    <a:masterClrMapping/>
  </p:clrMapOvr>
</p:sld>
</file>

<file path=ppt/theme/theme1.xml><?xml version="1.0" encoding="utf-8"?>
<a:theme xmlns:a="http://schemas.openxmlformats.org/drawingml/2006/main" name="TAPAS2013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B278D53-27ED-4FFE-ACE4-D32E16D9CF07}" vid="{E9C814D1-0123-453E-B460-85D7E4DC6D4F}"/>
    </a:ext>
  </a:extLst>
</a:theme>
</file>

<file path=ppt/theme/theme5.xml><?xml version="1.0" encoding="utf-8"?>
<a:theme xmlns:a="http://schemas.openxmlformats.org/drawingml/2006/main" name="body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6A7552-A072-41AD-8B8E-6E70FAF449AB}" vid="{0CAE2646-FA4B-4089-847D-2AC6F19BAC3F}"/>
    </a:ext>
  </a:extLst>
</a:theme>
</file>

<file path=ppt/theme/theme7.xml><?xml version="1.0" encoding="utf-8"?>
<a:theme xmlns:a="http://schemas.openxmlformats.org/drawingml/2006/main" name="1_body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TAPAS2013</Template>
  <TotalTime>8396</TotalTime>
  <Words>6054</Words>
  <Application>Microsoft Office PowerPoint</Application>
  <PresentationFormat>Widescreen</PresentationFormat>
  <Paragraphs>1008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Batang</vt:lpstr>
      <vt:lpstr>Gulim</vt:lpstr>
      <vt:lpstr>Arial</vt:lpstr>
      <vt:lpstr>Calibri</vt:lpstr>
      <vt:lpstr>Calibri Light</vt:lpstr>
      <vt:lpstr>Cambria Math</vt:lpstr>
      <vt:lpstr>Courier New</vt:lpstr>
      <vt:lpstr>TAPAS2013</vt:lpstr>
      <vt:lpstr>Viterbi_R1</vt:lpstr>
      <vt:lpstr>2_Office Theme</vt:lpstr>
      <vt:lpstr>Theme1</vt:lpstr>
      <vt:lpstr>body pages</vt:lpstr>
      <vt:lpstr>1_Theme1</vt:lpstr>
      <vt:lpstr>1_body pages</vt:lpstr>
      <vt:lpstr>PowerPoint Presentation</vt:lpstr>
      <vt:lpstr>Topics Covered</vt:lpstr>
      <vt:lpstr>HW Problems 4 (1)</vt:lpstr>
      <vt:lpstr>HW Problems 4 (2)</vt:lpstr>
      <vt:lpstr>HW Problems 4 (3)</vt:lpstr>
      <vt:lpstr>Threads programming model (1)</vt:lpstr>
      <vt:lpstr>Threads programming model (2)</vt:lpstr>
      <vt:lpstr>What is a thread?</vt:lpstr>
      <vt:lpstr>Why Threads</vt:lpstr>
      <vt:lpstr>POSIX Threads API</vt:lpstr>
      <vt:lpstr>Creation</vt:lpstr>
      <vt:lpstr>Termination </vt:lpstr>
      <vt:lpstr>Pthread Joining </vt:lpstr>
      <vt:lpstr>Pthread_create</vt:lpstr>
      <vt:lpstr>Thread Attributes</vt:lpstr>
      <vt:lpstr>Example</vt:lpstr>
      <vt:lpstr>Example Cont.</vt:lpstr>
      <vt:lpstr>Example Cont.</vt:lpstr>
      <vt:lpstr>Passing Arguments to Threads</vt:lpstr>
      <vt:lpstr>Arguments Passing Example</vt:lpstr>
      <vt:lpstr>Arguments Passing Example Cont.</vt:lpstr>
      <vt:lpstr>Arguments Passing Example Cont.</vt:lpstr>
      <vt:lpstr>Arguments Passing Example Cont.</vt:lpstr>
      <vt:lpstr>Argument Passing Example Output</vt:lpstr>
      <vt:lpstr>Joining</vt:lpstr>
      <vt:lpstr>Joining</vt:lpstr>
      <vt:lpstr>Example: Pthread Joining</vt:lpstr>
      <vt:lpstr>Example: Pthread Joining</vt:lpstr>
      <vt:lpstr>Example: Pthread Joining</vt:lpstr>
      <vt:lpstr>Example: Pthread Joining</vt:lpstr>
      <vt:lpstr>Compilation</vt:lpstr>
      <vt:lpstr>Announcements</vt:lpstr>
      <vt:lpstr>Thread synchronization (1)</vt:lpstr>
      <vt:lpstr>Thread Synchronization (2)</vt:lpstr>
      <vt:lpstr>Thread synchronization (3)</vt:lpstr>
      <vt:lpstr>Mutex (1)</vt:lpstr>
      <vt:lpstr>Mutex (2)</vt:lpstr>
      <vt:lpstr>Example</vt:lpstr>
      <vt:lpstr>Example: Using Locks</vt:lpstr>
      <vt:lpstr>Using Conditional Variables</vt:lpstr>
      <vt:lpstr>Mutex variables</vt:lpstr>
      <vt:lpstr>Mutex variables</vt:lpstr>
      <vt:lpstr>Mutex variables</vt:lpstr>
      <vt:lpstr>Mutex variables</vt:lpstr>
      <vt:lpstr>PowerPoint Presentation</vt:lpstr>
      <vt:lpstr>Condition Variable (1)</vt:lpstr>
      <vt:lpstr>Condition Variable (2)</vt:lpstr>
      <vt:lpstr>Condition Variable (3)</vt:lpstr>
      <vt:lpstr>Condition variables</vt:lpstr>
      <vt:lpstr>Condition variables</vt:lpstr>
      <vt:lpstr>Condition variables</vt:lpstr>
      <vt:lpstr>Condition variables</vt:lpstr>
      <vt:lpstr>Condition variables</vt:lpstr>
      <vt:lpstr>PowerPoint Presentation</vt:lpstr>
      <vt:lpstr>Condition variables</vt:lpstr>
      <vt:lpstr>Condition variables</vt:lpstr>
      <vt:lpstr>MM(1)</vt:lpstr>
      <vt:lpstr>MM(3)</vt:lpstr>
      <vt:lpstr>MM(4)</vt:lpstr>
      <vt:lpstr>K-means (1) </vt:lpstr>
      <vt:lpstr>K-means (9)   </vt:lpstr>
      <vt:lpstr>K-means (2) </vt:lpstr>
      <vt:lpstr>K-means (3) </vt:lpstr>
      <vt:lpstr>K-means (4) </vt:lpstr>
      <vt:lpstr>K-means (5) </vt:lpstr>
      <vt:lpstr>K-means (6) </vt:lpstr>
      <vt:lpstr>K-means (7) </vt:lpstr>
      <vt:lpstr>K-means (8)   </vt:lpstr>
      <vt:lpstr>End of Discussion #3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sanny</dc:creator>
  <cp:lastModifiedBy>Yuan Meng</cp:lastModifiedBy>
  <cp:revision>962</cp:revision>
  <dcterms:created xsi:type="dcterms:W3CDTF">2013-10-15T21:52:53Z</dcterms:created>
  <dcterms:modified xsi:type="dcterms:W3CDTF">2020-09-04T08:08:28Z</dcterms:modified>
</cp:coreProperties>
</file>