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81" r:id="rId7"/>
    <p:sldId id="280" r:id="rId8"/>
    <p:sldId id="283" r:id="rId9"/>
    <p:sldId id="282" r:id="rId10"/>
    <p:sldId id="279" r:id="rId11"/>
    <p:sldId id="278" r:id="rId12"/>
    <p:sldId id="262"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72" r:id="rId27"/>
    <p:sldId id="273" r:id="rId28"/>
    <p:sldId id="275" r:id="rId29"/>
    <p:sldId id="276" r:id="rId30"/>
  </p:sldIdLst>
  <p:sldSz cx="11557000" cy="650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39"/>
        <p:guide pos="291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0"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rot="20940000">
            <a:off x="2044700" y="355600"/>
            <a:ext cx="4900447" cy="4900447"/>
          </a:xfrm>
          <a:prstGeom prst="pentagon">
            <a:avLst/>
          </a:prstGeom>
          <a:ln w="25400">
            <a:solidFill>
              <a:srgbClr val="CC2626"/>
            </a:solidFill>
            <a:prstDash val="solid"/>
          </a:ln>
        </p:spPr>
      </p:pic>
      <p:sp>
        <p:nvSpPr>
          <p:cNvPr id="3" name="Freeform 2"/>
          <p:cNvSpPr/>
          <p:nvPr/>
        </p:nvSpPr>
        <p:spPr>
          <a:xfrm rot="540000">
            <a:off x="4127500" y="317500"/>
            <a:ext cx="5456943" cy="4781267"/>
          </a:xfrm>
          <a:custGeom>
            <a:avLst/>
            <a:gdLst/>
            <a:ahLst/>
            <a:cxnLst/>
            <a:rect l="l" t="t" r="r" b="b"/>
            <a:pathLst>
              <a:path w="5456943" h="4781267">
                <a:moveTo>
                  <a:pt x="4411393" y="4781267"/>
                </a:moveTo>
                <a:lnTo>
                  <a:pt x="1038820" y="4778080"/>
                </a:lnTo>
                <a:lnTo>
                  <a:pt x="0" y="1823089"/>
                </a:lnTo>
                <a:lnTo>
                  <a:pt x="2730472" y="0"/>
                </a:lnTo>
                <a:lnTo>
                  <a:pt x="5456943" y="1828289"/>
                </a:lnTo>
                <a:lnTo>
                  <a:pt x="4411393" y="4781267"/>
                </a:lnTo>
                <a:close/>
              </a:path>
            </a:pathLst>
          </a:custGeom>
          <a:solidFill>
            <a:srgbClr val="CC2626"/>
          </a:solidFill>
        </p:spPr>
        <p:txBody>
          <a:bodyPr lIns="127000" rIns="127000" rtlCol="0" anchor="ctr"/>
          <a:lstStyle/>
          <a:p>
            <a:pPr algn="l"/>
            <a:endParaRPr lang="en-US" sz="1100"/>
          </a:p>
        </p:txBody>
      </p:sp>
      <p:sp>
        <p:nvSpPr>
          <p:cNvPr id="4" name="Freeform 3"/>
          <p:cNvSpPr/>
          <p:nvPr/>
        </p:nvSpPr>
        <p:spPr>
          <a:xfrm rot="1920000">
            <a:off x="9804400" y="-1066800"/>
            <a:ext cx="2241008" cy="2128958"/>
          </a:xfrm>
          <a:custGeom>
            <a:avLst/>
            <a:gdLst/>
            <a:ahLst/>
            <a:cxnLst/>
            <a:rect l="l" t="t" r="r" b="b"/>
            <a:pathLst>
              <a:path w="2241008" h="2128958">
                <a:moveTo>
                  <a:pt x="1811631" y="2128958"/>
                </a:moveTo>
                <a:lnTo>
                  <a:pt x="426613" y="2127539"/>
                </a:lnTo>
                <a:lnTo>
                  <a:pt x="0" y="811768"/>
                </a:lnTo>
                <a:lnTo>
                  <a:pt x="1121326" y="0"/>
                </a:lnTo>
                <a:lnTo>
                  <a:pt x="2241008" y="814084"/>
                </a:lnTo>
                <a:lnTo>
                  <a:pt x="1811631" y="2128958"/>
                </a:lnTo>
                <a:close/>
              </a:path>
            </a:pathLst>
          </a:custGeom>
          <a:solidFill>
            <a:srgbClr val="FFFFFF">
              <a:alpha val="0"/>
            </a:srgbClr>
          </a:solidFill>
          <a:ln w="12700">
            <a:solidFill>
              <a:srgbClr val="BDBDBD"/>
            </a:solidFill>
            <a:prstDash val="solid"/>
            <a:miter/>
          </a:ln>
        </p:spPr>
        <p:txBody>
          <a:bodyPr lIns="127000" rIns="127000" rtlCol="0" anchor="ctr"/>
          <a:lstStyle/>
          <a:p>
            <a:pPr algn="l"/>
            <a:endParaRPr lang="en-US" sz="1100"/>
          </a:p>
        </p:txBody>
      </p:sp>
      <p:sp>
        <p:nvSpPr>
          <p:cNvPr id="5" name="Freeform 4"/>
          <p:cNvSpPr/>
          <p:nvPr/>
        </p:nvSpPr>
        <p:spPr>
          <a:xfrm rot="1980000">
            <a:off x="-215900" y="4991100"/>
            <a:ext cx="1604065" cy="2270815"/>
          </a:xfrm>
          <a:custGeom>
            <a:avLst/>
            <a:gdLst/>
            <a:ahLst/>
            <a:cxnLst/>
            <a:rect l="l" t="t" r="r" b="b"/>
            <a:pathLst>
              <a:path w="1604065" h="2270815">
                <a:moveTo>
                  <a:pt x="0" y="0"/>
                </a:moveTo>
                <a:lnTo>
                  <a:pt x="1604065" y="0"/>
                </a:lnTo>
                <a:lnTo>
                  <a:pt x="1604065" y="2270815"/>
                </a:lnTo>
                <a:lnTo>
                  <a:pt x="0" y="2270815"/>
                </a:lnTo>
                <a:close/>
              </a:path>
            </a:pathLst>
          </a:custGeom>
          <a:solidFill>
            <a:srgbClr val="FFFFFF">
              <a:alpha val="0"/>
            </a:srgbClr>
          </a:solidFill>
          <a:ln w="12700">
            <a:solidFill>
              <a:srgbClr val="BDBDBD"/>
            </a:solidFill>
            <a:prstDash val="solid"/>
            <a:miter/>
          </a:ln>
        </p:spPr>
        <p:txBody>
          <a:bodyPr lIns="127000" rIns="127000" rtlCol="0" anchor="ctr"/>
          <a:lstStyle/>
          <a:p>
            <a:pPr algn="l"/>
            <a:endParaRPr lang="en-US" sz="1100"/>
          </a:p>
        </p:txBody>
      </p:sp>
      <p:sp>
        <p:nvSpPr>
          <p:cNvPr id="6" name="Freeform 5"/>
          <p:cNvSpPr/>
          <p:nvPr/>
        </p:nvSpPr>
        <p:spPr>
          <a:xfrm>
            <a:off x="9180027" y="5154234"/>
            <a:ext cx="527881" cy="553066"/>
          </a:xfrm>
          <a:custGeom>
            <a:avLst/>
            <a:gdLst/>
            <a:ahLst/>
            <a:cxnLst/>
            <a:rect l="l" t="t" r="r" b="b"/>
            <a:pathLst>
              <a:path w="527881" h="553066">
                <a:moveTo>
                  <a:pt x="422" y="276533"/>
                </a:moveTo>
                <a:cubicBezTo>
                  <a:pt x="0" y="182106"/>
                  <a:pt x="50133" y="94671"/>
                  <a:pt x="131840" y="47336"/>
                </a:cubicBezTo>
                <a:cubicBezTo>
                  <a:pt x="213546" y="0"/>
                  <a:pt x="314334" y="0"/>
                  <a:pt x="396041" y="47336"/>
                </a:cubicBezTo>
                <a:cubicBezTo>
                  <a:pt x="477747" y="94671"/>
                  <a:pt x="527881" y="182106"/>
                  <a:pt x="527458" y="276533"/>
                </a:cubicBezTo>
                <a:cubicBezTo>
                  <a:pt x="527881" y="370960"/>
                  <a:pt x="477747" y="458395"/>
                  <a:pt x="396041" y="505731"/>
                </a:cubicBezTo>
                <a:cubicBezTo>
                  <a:pt x="314334" y="553066"/>
                  <a:pt x="213546" y="553066"/>
                  <a:pt x="131840" y="505731"/>
                </a:cubicBezTo>
                <a:cubicBezTo>
                  <a:pt x="50133" y="458395"/>
                  <a:pt x="0" y="370960"/>
                  <a:pt x="422" y="276533"/>
                </a:cubicBezTo>
                <a:close/>
              </a:path>
            </a:pathLst>
          </a:custGeom>
          <a:solidFill>
            <a:srgbClr val="FFFFFF">
              <a:alpha val="0"/>
            </a:srgbClr>
          </a:solidFill>
          <a:ln w="19050">
            <a:solidFill>
              <a:srgbClr val="BDBDBD"/>
            </a:solidFill>
            <a:prstDash val="solid"/>
            <a:miter/>
          </a:ln>
        </p:spPr>
        <p:txBody>
          <a:bodyPr lIns="127000" rIns="127000" rtlCol="0" anchor="ctr"/>
          <a:lstStyle/>
          <a:p>
            <a:pPr algn="l"/>
            <a:endParaRPr lang="en-US" sz="1100"/>
          </a:p>
        </p:txBody>
      </p:sp>
      <p:sp>
        <p:nvSpPr>
          <p:cNvPr id="7" name="Freeform 6"/>
          <p:cNvSpPr/>
          <p:nvPr/>
        </p:nvSpPr>
        <p:spPr>
          <a:xfrm>
            <a:off x="9255599" y="5243845"/>
            <a:ext cx="359981" cy="377156"/>
          </a:xfrm>
          <a:custGeom>
            <a:avLst/>
            <a:gdLst/>
            <a:ahLst/>
            <a:cxnLst/>
            <a:rect l="l" t="t" r="r" b="b"/>
            <a:pathLst>
              <a:path w="359981" h="377156">
                <a:moveTo>
                  <a:pt x="288" y="188577"/>
                </a:moveTo>
                <a:cubicBezTo>
                  <a:pt x="0" y="124185"/>
                  <a:pt x="34188" y="64559"/>
                  <a:pt x="89906" y="32280"/>
                </a:cubicBezTo>
                <a:cubicBezTo>
                  <a:pt x="145625" y="0"/>
                  <a:pt x="214356" y="0"/>
                  <a:pt x="270074" y="32280"/>
                </a:cubicBezTo>
                <a:cubicBezTo>
                  <a:pt x="325793" y="64559"/>
                  <a:pt x="359981" y="124185"/>
                  <a:pt x="359693" y="188577"/>
                </a:cubicBezTo>
                <a:cubicBezTo>
                  <a:pt x="359981" y="252970"/>
                  <a:pt x="325793" y="312596"/>
                  <a:pt x="270074" y="344875"/>
                </a:cubicBezTo>
                <a:cubicBezTo>
                  <a:pt x="214356" y="377155"/>
                  <a:pt x="145625" y="377155"/>
                  <a:pt x="89906" y="344875"/>
                </a:cubicBezTo>
                <a:cubicBezTo>
                  <a:pt x="34188" y="312596"/>
                  <a:pt x="0" y="252970"/>
                  <a:pt x="288" y="188577"/>
                </a:cubicBezTo>
                <a:close/>
              </a:path>
            </a:pathLst>
          </a:custGeom>
          <a:solidFill>
            <a:srgbClr val="FFFFFF">
              <a:alpha val="0"/>
            </a:srgbClr>
          </a:solidFill>
          <a:ln w="19050">
            <a:solidFill>
              <a:srgbClr val="BDBDBD"/>
            </a:solidFill>
            <a:prstDash val="solid"/>
            <a:miter/>
          </a:ln>
        </p:spPr>
        <p:txBody>
          <a:bodyPr lIns="127000" rIns="127000" rtlCol="0" anchor="ctr"/>
          <a:lstStyle/>
          <a:p>
            <a:pPr algn="l"/>
            <a:endParaRPr lang="en-US" sz="1100"/>
          </a:p>
        </p:txBody>
      </p:sp>
      <p:sp>
        <p:nvSpPr>
          <p:cNvPr id="9" name="TextBox 8"/>
          <p:cNvSpPr txBox="1"/>
          <p:nvPr/>
        </p:nvSpPr>
        <p:spPr>
          <a:xfrm>
            <a:off x="4727575" y="1718310"/>
            <a:ext cx="4257675" cy="2166620"/>
          </a:xfrm>
          <a:prstGeom prst="rect">
            <a:avLst/>
          </a:prstGeom>
        </p:spPr>
        <p:txBody>
          <a:bodyPr lIns="31750" tIns="12700" rIns="31750" bIns="12700" rtlCol="0" anchor="t">
            <a:spAutoFit/>
          </a:bodyPr>
          <a:lstStyle/>
          <a:p>
            <a:pPr algn="r" latinLnBrk="1">
              <a:lnSpc>
                <a:spcPct val="116000"/>
              </a:lnSpc>
            </a:pPr>
            <a:r>
              <a:rPr lang="zh-CN" altLang="en-US" sz="3600">
                <a:solidFill>
                  <a:schemeClr val="bg1"/>
                </a:solidFill>
              </a:rPr>
              <a:t>异构</a:t>
            </a:r>
            <a:r>
              <a:rPr lang="en-US" altLang="zh-CN" sz="3600">
                <a:solidFill>
                  <a:schemeClr val="bg1"/>
                </a:solidFill>
              </a:rPr>
              <a:t>CPU/GPU</a:t>
            </a:r>
            <a:r>
              <a:rPr lang="zh-CN" altLang="en-US" sz="3600">
                <a:solidFill>
                  <a:schemeClr val="bg1"/>
                </a:solidFill>
              </a:rPr>
              <a:t>架构上的</a:t>
            </a:r>
            <a:r>
              <a:rPr lang="en-US" altLang="zh-CN" sz="3600">
                <a:solidFill>
                  <a:schemeClr val="bg1"/>
                </a:solidFill>
              </a:rPr>
              <a:t>CNN</a:t>
            </a:r>
            <a:r>
              <a:rPr lang="zh-CN" altLang="en-US" sz="3600">
                <a:solidFill>
                  <a:schemeClr val="bg1"/>
                </a:solidFill>
              </a:rPr>
              <a:t>分布式学习</a:t>
            </a:r>
            <a:endParaRPr lang="zh-CN" altLang="en-US" sz="3600">
              <a:solidFill>
                <a:schemeClr val="bg1"/>
              </a:solidFill>
            </a:endParaRPr>
          </a:p>
          <a:p>
            <a:pPr algn="r" latinLnBrk="1">
              <a:lnSpc>
                <a:spcPct val="116000"/>
              </a:lnSpc>
            </a:pPr>
            <a:endParaRPr lang="zh-CN" altLang="en-US" sz="2400">
              <a:solidFill>
                <a:schemeClr val="bg1"/>
              </a:solidFill>
            </a:endParaRPr>
          </a:p>
          <a:p>
            <a:pPr algn="r" latinLnBrk="1">
              <a:lnSpc>
                <a:spcPct val="116000"/>
              </a:lnSpc>
            </a:pPr>
            <a:r>
              <a:rPr lang="zh-CN" altLang="en-US" sz="2400">
                <a:solidFill>
                  <a:schemeClr val="bg1"/>
                </a:solidFill>
              </a:rPr>
              <a:t>主讲：朱紫钰</a:t>
            </a:r>
            <a:endParaRPr lang="zh-CN" altLang="en-US" sz="2400">
              <a:solidFill>
                <a:schemeClr val="bg1"/>
              </a:solidFil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1"/>
          <p:cNvSpPr/>
          <p:nvPr/>
        </p:nvSpPr>
        <p:spPr>
          <a:xfrm>
            <a:off x="2099945" y="3854450"/>
            <a:ext cx="2129790" cy="698500"/>
          </a:xfrm>
          <a:custGeom>
            <a:avLst/>
            <a:gdLst/>
            <a:ahLst/>
            <a:cxnLst/>
            <a:rect l="l" t="t" r="r" b="b"/>
            <a:pathLst>
              <a:path w="2667000" h="251239">
                <a:moveTo>
                  <a:pt x="0" y="0"/>
                </a:moveTo>
                <a:lnTo>
                  <a:pt x="2667000" y="251239"/>
                </a:lnTo>
              </a:path>
            </a:pathLst>
          </a:custGeom>
          <a:solidFill>
            <a:srgbClr val="BDBDBD"/>
          </a:solidFill>
          <a:ln w="6350">
            <a:solidFill>
              <a:srgbClr val="BDBDBD"/>
            </a:solidFill>
            <a:prstDash val="solid"/>
            <a:headEnd type="none" w="med" len="med"/>
            <a:tailEnd type="none" w="med" len="med"/>
          </a:ln>
        </p:spPr>
      </p:sp>
      <p:sp>
        <p:nvSpPr>
          <p:cNvPr id="3" name="Freeform 2"/>
          <p:cNvSpPr/>
          <p:nvPr/>
        </p:nvSpPr>
        <p:spPr>
          <a:xfrm>
            <a:off x="2251710" y="1221105"/>
            <a:ext cx="1304511" cy="1217543"/>
          </a:xfrm>
          <a:custGeom>
            <a:avLst/>
            <a:gdLst/>
            <a:ahLst/>
            <a:cxnLst/>
            <a:rect l="l" t="t" r="r" b="b"/>
            <a:pathLst>
              <a:path w="1304511" h="1217543">
                <a:moveTo>
                  <a:pt x="0" y="1217543"/>
                </a:moveTo>
                <a:lnTo>
                  <a:pt x="1304511" y="0"/>
                </a:lnTo>
              </a:path>
            </a:pathLst>
          </a:custGeom>
          <a:solidFill>
            <a:srgbClr val="BDBDBD"/>
          </a:solidFill>
          <a:ln w="6350">
            <a:solidFill>
              <a:srgbClr val="BDBDBD"/>
            </a:solidFill>
            <a:prstDash val="solid"/>
            <a:headEnd type="none" w="med" len="med"/>
            <a:tailEnd type="none" w="med" len="med"/>
          </a:ln>
        </p:spPr>
      </p:sp>
      <p:sp>
        <p:nvSpPr>
          <p:cNvPr id="4" name="Freeform 3"/>
          <p:cNvSpPr/>
          <p:nvPr/>
        </p:nvSpPr>
        <p:spPr>
          <a:xfrm>
            <a:off x="2447925" y="3012440"/>
            <a:ext cx="1781810" cy="93345"/>
          </a:xfrm>
          <a:custGeom>
            <a:avLst/>
            <a:gdLst/>
            <a:ahLst/>
            <a:cxnLst/>
            <a:rect l="l" t="t" r="r" b="b"/>
            <a:pathLst>
              <a:path w="1555750" h="454163">
                <a:moveTo>
                  <a:pt x="0" y="454163"/>
                </a:moveTo>
                <a:lnTo>
                  <a:pt x="1555750" y="0"/>
                </a:lnTo>
              </a:path>
            </a:pathLst>
          </a:custGeom>
          <a:solidFill>
            <a:srgbClr val="BDBDBD"/>
          </a:solidFill>
          <a:ln w="6350">
            <a:solidFill>
              <a:srgbClr val="BDBDBD"/>
            </a:solidFill>
            <a:prstDash val="solid"/>
            <a:headEnd type="none" w="med" len="med"/>
            <a:tailEnd type="none" w="med" len="med"/>
          </a:ln>
        </p:spPr>
      </p:sp>
      <p:sp>
        <p:nvSpPr>
          <p:cNvPr id="5" name="Freeform 4"/>
          <p:cNvSpPr/>
          <p:nvPr/>
        </p:nvSpPr>
        <p:spPr>
          <a:xfrm rot="10800000">
            <a:off x="652780" y="2190750"/>
            <a:ext cx="1543845" cy="1466652"/>
          </a:xfrm>
          <a:custGeom>
            <a:avLst/>
            <a:gdLst/>
            <a:ahLst/>
            <a:cxnLst/>
            <a:rect l="l" t="t" r="r" b="b"/>
            <a:pathLst>
              <a:path w="1543845" h="1466652">
                <a:moveTo>
                  <a:pt x="1248044" y="1466652"/>
                </a:moveTo>
                <a:lnTo>
                  <a:pt x="293897" y="1465675"/>
                </a:lnTo>
                <a:lnTo>
                  <a:pt x="0" y="559232"/>
                </a:lnTo>
                <a:lnTo>
                  <a:pt x="772488" y="0"/>
                </a:lnTo>
                <a:lnTo>
                  <a:pt x="1543845" y="560827"/>
                </a:lnTo>
                <a:lnTo>
                  <a:pt x="1248044" y="1466652"/>
                </a:lnTo>
                <a:close/>
              </a:path>
            </a:pathLst>
          </a:custGeom>
          <a:solidFill>
            <a:srgbClr val="333F50"/>
          </a:solidFill>
        </p:spPr>
        <p:txBody>
          <a:bodyPr lIns="127000" rIns="127000" rtlCol="0" anchor="ctr"/>
          <a:lstStyle/>
          <a:p>
            <a:pPr algn="l"/>
            <a:endParaRPr lang="en-US" sz="1100"/>
          </a:p>
        </p:txBody>
      </p:sp>
      <p:sp>
        <p:nvSpPr>
          <p:cNvPr id="7" name="TextBox 6"/>
          <p:cNvSpPr txBox="1"/>
          <p:nvPr/>
        </p:nvSpPr>
        <p:spPr>
          <a:xfrm>
            <a:off x="179070" y="355600"/>
            <a:ext cx="4500245" cy="524510"/>
          </a:xfrm>
          <a:prstGeom prst="rect">
            <a:avLst/>
          </a:prstGeom>
        </p:spPr>
        <p:txBody>
          <a:bodyPr wrap="square" lIns="31750" tIns="12700" rIns="31750" bIns="12700" rtlCol="0" anchor="t">
            <a:spAutoFit/>
          </a:bodyPr>
          <a:lstStyle/>
          <a:p>
            <a:pPr algn="l" latinLnBrk="1">
              <a:lnSpc>
                <a:spcPct val="116000"/>
              </a:lnSpc>
            </a:pPr>
            <a:r>
              <a:rPr lang="en-US" sz="2800" b="1" spc="200">
                <a:solidFill>
                  <a:schemeClr val="tx1"/>
                </a:solidFill>
                <a:latin typeface="微软雅黑" panose="020B0503020204020204" charset="-122"/>
                <a:ea typeface="微软雅黑" panose="020B0503020204020204" charset="-122"/>
              </a:rPr>
              <a:t>2</a:t>
            </a:r>
            <a:r>
              <a:rPr lang="en-US" sz="1600" b="1" spc="200">
                <a:solidFill>
                  <a:schemeClr val="tx1"/>
                </a:solidFill>
                <a:latin typeface="微软雅黑" panose="020B0503020204020204" charset="-122"/>
                <a:ea typeface="微软雅黑" panose="020B0503020204020204" charset="-122"/>
              </a:rPr>
              <a:t> </a:t>
            </a:r>
            <a:r>
              <a:rPr lang="zh-CN" altLang="en-US" sz="2800" b="1" spc="200">
                <a:solidFill>
                  <a:schemeClr val="tx1"/>
                </a:solidFill>
                <a:latin typeface="微软雅黑" panose="020B0503020204020204" charset="-122"/>
                <a:ea typeface="微软雅黑" panose="020B0503020204020204" charset="-122"/>
              </a:rPr>
              <a:t>研究</a:t>
            </a:r>
            <a:r>
              <a:rPr lang="zh-CN" altLang="en-US" sz="2800" b="1" spc="200">
                <a:solidFill>
                  <a:schemeClr val="tx1"/>
                </a:solidFill>
                <a:latin typeface="微软雅黑" panose="020B0503020204020204" charset="-122"/>
                <a:ea typeface="微软雅黑" panose="020B0503020204020204" charset="-122"/>
              </a:rPr>
              <a:t>现状</a:t>
            </a:r>
            <a:endParaRPr lang="zh-CN" altLang="en-US" sz="2800" b="1" spc="200">
              <a:solidFill>
                <a:schemeClr val="tx1"/>
              </a:solidFill>
              <a:latin typeface="微软雅黑" panose="020B0503020204020204" charset="-122"/>
              <a:ea typeface="微软雅黑" panose="020B0503020204020204" charset="-122"/>
            </a:endParaRPr>
          </a:p>
        </p:txBody>
      </p:sp>
      <p:sp>
        <p:nvSpPr>
          <p:cNvPr id="9" name="Freeform 8"/>
          <p:cNvSpPr/>
          <p:nvPr/>
        </p:nvSpPr>
        <p:spPr>
          <a:xfrm rot="960000">
            <a:off x="1473181" y="4140143"/>
            <a:ext cx="304507" cy="414454"/>
          </a:xfrm>
          <a:custGeom>
            <a:avLst/>
            <a:gdLst/>
            <a:ahLst/>
            <a:cxnLst/>
            <a:rect l="l" t="t" r="r" b="b"/>
            <a:pathLst>
              <a:path w="304507" h="414454">
                <a:moveTo>
                  <a:pt x="152207" y="57"/>
                </a:moveTo>
                <a:cubicBezTo>
                  <a:pt x="111851" y="1"/>
                  <a:pt x="73130" y="15997"/>
                  <a:pt x="44582" y="44519"/>
                </a:cubicBezTo>
                <a:cubicBezTo>
                  <a:pt x="16033" y="73042"/>
                  <a:pt x="0" y="111748"/>
                  <a:pt x="19" y="152103"/>
                </a:cubicBezTo>
                <a:lnTo>
                  <a:pt x="19" y="152103"/>
                </a:lnTo>
                <a:cubicBezTo>
                  <a:pt x="343" y="177112"/>
                  <a:pt x="7027" y="201628"/>
                  <a:pt x="19441" y="223341"/>
                </a:cubicBezTo>
                <a:lnTo>
                  <a:pt x="71257" y="326832"/>
                </a:lnTo>
                <a:lnTo>
                  <a:pt x="74518" y="394809"/>
                </a:lnTo>
                <a:cubicBezTo>
                  <a:pt x="74295" y="400026"/>
                  <a:pt x="76269" y="405096"/>
                  <a:pt x="79961" y="408788"/>
                </a:cubicBezTo>
                <a:cubicBezTo>
                  <a:pt x="83653" y="412480"/>
                  <a:pt x="88724" y="414455"/>
                  <a:pt x="93940" y="414232"/>
                </a:cubicBezTo>
                <a:lnTo>
                  <a:pt x="213734" y="414232"/>
                </a:lnTo>
                <a:cubicBezTo>
                  <a:pt x="224082" y="413368"/>
                  <a:pt x="232292" y="405157"/>
                  <a:pt x="233156" y="394809"/>
                </a:cubicBezTo>
                <a:lnTo>
                  <a:pt x="233156" y="323925"/>
                </a:lnTo>
                <a:lnTo>
                  <a:pt x="284972" y="223341"/>
                </a:lnTo>
                <a:cubicBezTo>
                  <a:pt x="297329" y="201733"/>
                  <a:pt x="304011" y="177346"/>
                  <a:pt x="304394" y="152457"/>
                </a:cubicBezTo>
                <a:cubicBezTo>
                  <a:pt x="304508" y="112041"/>
                  <a:pt x="288517" y="73243"/>
                  <a:pt x="259958" y="44644"/>
                </a:cubicBezTo>
                <a:cubicBezTo>
                  <a:pt x="231398" y="16045"/>
                  <a:pt x="192624" y="0"/>
                  <a:pt x="152207" y="57"/>
                </a:cubicBezTo>
                <a:close/>
                <a:moveTo>
                  <a:pt x="216995" y="398070"/>
                </a:moveTo>
                <a:lnTo>
                  <a:pt x="87490" y="398070"/>
                </a:lnTo>
                <a:lnTo>
                  <a:pt x="87490" y="365676"/>
                </a:lnTo>
                <a:lnTo>
                  <a:pt x="216995" y="365676"/>
                </a:lnTo>
                <a:lnTo>
                  <a:pt x="216995" y="398070"/>
                </a:lnTo>
                <a:close/>
                <a:moveTo>
                  <a:pt x="216995" y="349515"/>
                </a:moveTo>
                <a:lnTo>
                  <a:pt x="87490" y="349515"/>
                </a:lnTo>
                <a:lnTo>
                  <a:pt x="87490" y="317121"/>
                </a:lnTo>
                <a:lnTo>
                  <a:pt x="216995" y="317121"/>
                </a:lnTo>
                <a:lnTo>
                  <a:pt x="216995" y="349515"/>
                </a:lnTo>
                <a:close/>
                <a:moveTo>
                  <a:pt x="284972" y="184355"/>
                </a:moveTo>
                <a:cubicBezTo>
                  <a:pt x="282665" y="195822"/>
                  <a:pt x="278294" y="206774"/>
                  <a:pt x="272071" y="216678"/>
                </a:cubicBezTo>
                <a:lnTo>
                  <a:pt x="226847" y="304220"/>
                </a:lnTo>
                <a:lnTo>
                  <a:pt x="77991" y="304220"/>
                </a:lnTo>
                <a:lnTo>
                  <a:pt x="32413" y="216820"/>
                </a:lnTo>
                <a:cubicBezTo>
                  <a:pt x="26151" y="206877"/>
                  <a:pt x="21755" y="195876"/>
                  <a:pt x="19441" y="184355"/>
                </a:cubicBezTo>
                <a:cubicBezTo>
                  <a:pt x="16746" y="173780"/>
                  <a:pt x="15647" y="162861"/>
                  <a:pt x="16181" y="151961"/>
                </a:cubicBezTo>
                <a:cubicBezTo>
                  <a:pt x="15993" y="133184"/>
                  <a:pt x="19286" y="114534"/>
                  <a:pt x="25892" y="96955"/>
                </a:cubicBezTo>
                <a:cubicBezTo>
                  <a:pt x="32614" y="81116"/>
                  <a:pt x="42559" y="66849"/>
                  <a:pt x="55096" y="55063"/>
                </a:cubicBezTo>
                <a:cubicBezTo>
                  <a:pt x="68079" y="42401"/>
                  <a:pt x="83485" y="32492"/>
                  <a:pt x="100391" y="25930"/>
                </a:cubicBezTo>
                <a:cubicBezTo>
                  <a:pt x="133044" y="9769"/>
                  <a:pt x="171369" y="9769"/>
                  <a:pt x="204023" y="25930"/>
                </a:cubicBezTo>
                <a:cubicBezTo>
                  <a:pt x="220954" y="32484"/>
                  <a:pt x="236385" y="42393"/>
                  <a:pt x="249389" y="55063"/>
                </a:cubicBezTo>
                <a:cubicBezTo>
                  <a:pt x="261943" y="66874"/>
                  <a:pt x="271869" y="81196"/>
                  <a:pt x="278522" y="97097"/>
                </a:cubicBezTo>
                <a:cubicBezTo>
                  <a:pt x="285128" y="114675"/>
                  <a:pt x="288420" y="133325"/>
                  <a:pt x="288233" y="152103"/>
                </a:cubicBezTo>
                <a:cubicBezTo>
                  <a:pt x="288752" y="162956"/>
                  <a:pt x="287653" y="173826"/>
                  <a:pt x="284972" y="184355"/>
                </a:cubicBezTo>
                <a:close/>
              </a:path>
            </a:pathLst>
          </a:custGeom>
          <a:solidFill>
            <a:srgbClr val="FFFFFF"/>
          </a:solidFill>
        </p:spPr>
        <p:txBody>
          <a:bodyPr lIns="127000" rIns="127000" rtlCol="0" anchor="ctr"/>
          <a:lstStyle/>
          <a:p>
            <a:pPr algn="l"/>
            <a:endParaRPr lang="en-US" sz="1100"/>
          </a:p>
        </p:txBody>
      </p:sp>
      <p:pic>
        <p:nvPicPr>
          <p:cNvPr id="11" name="Picture 10"/>
          <p:cNvPicPr>
            <a:picLocks noChangeAspect="1"/>
          </p:cNvPicPr>
          <p:nvPr/>
        </p:nvPicPr>
        <p:blipFill>
          <a:blip r:embed="rId1"/>
          <a:stretch>
            <a:fillRect/>
          </a:stretch>
        </p:blipFill>
        <p:spPr>
          <a:xfrm>
            <a:off x="8318500" y="0"/>
            <a:ext cx="3346029" cy="6515952"/>
          </a:xfrm>
          <a:prstGeom prst="rect">
            <a:avLst/>
          </a:prstGeom>
        </p:spPr>
      </p:pic>
      <p:sp>
        <p:nvSpPr>
          <p:cNvPr id="12" name="Freeform 11"/>
          <p:cNvSpPr/>
          <p:nvPr/>
        </p:nvSpPr>
        <p:spPr>
          <a:xfrm>
            <a:off x="8318627" y="-5842"/>
            <a:ext cx="3362739" cy="6512892"/>
          </a:xfrm>
          <a:custGeom>
            <a:avLst/>
            <a:gdLst/>
            <a:ahLst/>
            <a:cxnLst/>
            <a:rect l="l" t="t" r="r" b="b"/>
            <a:pathLst>
              <a:path w="3362739" h="6512892">
                <a:moveTo>
                  <a:pt x="0" y="0"/>
                </a:moveTo>
                <a:lnTo>
                  <a:pt x="3362739" y="0"/>
                </a:lnTo>
                <a:lnTo>
                  <a:pt x="3362739" y="6512892"/>
                </a:lnTo>
                <a:lnTo>
                  <a:pt x="0" y="6512892"/>
                </a:lnTo>
                <a:close/>
              </a:path>
            </a:pathLst>
          </a:custGeom>
          <a:solidFill>
            <a:srgbClr val="CC2626">
              <a:alpha val="56078"/>
            </a:srgbClr>
          </a:solidFill>
        </p:spPr>
        <p:txBody>
          <a:bodyPr lIns="127000" rIns="127000" rtlCol="0" anchor="ctr"/>
          <a:lstStyle/>
          <a:p>
            <a:pPr algn="l"/>
            <a:endParaRPr lang="en-US" sz="1100"/>
          </a:p>
        </p:txBody>
      </p:sp>
      <p:sp>
        <p:nvSpPr>
          <p:cNvPr id="13" name="Freeform 12"/>
          <p:cNvSpPr/>
          <p:nvPr/>
        </p:nvSpPr>
        <p:spPr>
          <a:xfrm>
            <a:off x="3776345" y="880110"/>
            <a:ext cx="1062619" cy="1009488"/>
          </a:xfrm>
          <a:custGeom>
            <a:avLst/>
            <a:gdLst/>
            <a:ahLst/>
            <a:cxnLst/>
            <a:rect l="l" t="t" r="r" b="b"/>
            <a:pathLst>
              <a:path w="1062619" h="1009488">
                <a:moveTo>
                  <a:pt x="859021" y="1009488"/>
                </a:moveTo>
                <a:lnTo>
                  <a:pt x="202287" y="1008815"/>
                </a:lnTo>
                <a:lnTo>
                  <a:pt x="0" y="384916"/>
                </a:lnTo>
                <a:lnTo>
                  <a:pt x="531699" y="0"/>
                </a:lnTo>
                <a:lnTo>
                  <a:pt x="1062619" y="386014"/>
                </a:lnTo>
                <a:lnTo>
                  <a:pt x="859021" y="1009488"/>
                </a:lnTo>
                <a:close/>
              </a:path>
            </a:pathLst>
          </a:custGeom>
          <a:solidFill>
            <a:srgbClr val="CC2626"/>
          </a:solidFill>
        </p:spPr>
        <p:txBody>
          <a:bodyPr lIns="127000" rIns="127000" rtlCol="0" anchor="ctr"/>
          <a:lstStyle/>
          <a:p>
            <a:pPr algn="l"/>
            <a:endParaRPr lang="en-US" sz="1100"/>
          </a:p>
        </p:txBody>
      </p:sp>
      <p:sp>
        <p:nvSpPr>
          <p:cNvPr id="14" name="TextBox 13"/>
          <p:cNvSpPr txBox="1"/>
          <p:nvPr/>
        </p:nvSpPr>
        <p:spPr>
          <a:xfrm>
            <a:off x="3848100" y="1247775"/>
            <a:ext cx="918845" cy="274320"/>
          </a:xfrm>
          <a:prstGeom prst="rect">
            <a:avLst/>
          </a:prstGeom>
        </p:spPr>
        <p:txBody>
          <a:bodyPr lIns="31750" tIns="12700" rIns="31750" bIns="12700" rtlCol="0" anchor="t">
            <a:spAutoFit/>
          </a:bodyPr>
          <a:lstStyle/>
          <a:p>
            <a:pPr algn="l" latinLnBrk="1">
              <a:lnSpc>
                <a:spcPct val="116000"/>
              </a:lnSpc>
            </a:pPr>
            <a:r>
              <a:rPr lang="en-US" sz="1400" b="1" spc="100">
                <a:solidFill>
                  <a:schemeClr val="bg1"/>
                </a:solidFill>
                <a:latin typeface="微软雅黑" panose="020B0503020204020204" charset="-122"/>
                <a:ea typeface="微软雅黑" panose="020B0503020204020204" charset="-122"/>
              </a:rPr>
              <a:t>caffe</a:t>
            </a:r>
            <a:endParaRPr lang="en-US" sz="1400" b="1" spc="100">
              <a:solidFill>
                <a:schemeClr val="bg1"/>
              </a:solidFill>
              <a:latin typeface="微软雅黑" panose="020B0503020204020204" charset="-122"/>
              <a:ea typeface="微软雅黑" panose="020B0503020204020204" charset="-122"/>
            </a:endParaRPr>
          </a:p>
        </p:txBody>
      </p:sp>
      <p:sp>
        <p:nvSpPr>
          <p:cNvPr id="15" name="Freeform 14"/>
          <p:cNvSpPr/>
          <p:nvPr/>
        </p:nvSpPr>
        <p:spPr>
          <a:xfrm>
            <a:off x="4445000" y="2438400"/>
            <a:ext cx="1316355" cy="990600"/>
          </a:xfrm>
          <a:custGeom>
            <a:avLst/>
            <a:gdLst/>
            <a:ahLst/>
            <a:cxnLst/>
            <a:rect l="l" t="t" r="r" b="b"/>
            <a:pathLst>
              <a:path w="1062619" h="1009488">
                <a:moveTo>
                  <a:pt x="859021" y="1009488"/>
                </a:moveTo>
                <a:lnTo>
                  <a:pt x="202287" y="1008815"/>
                </a:lnTo>
                <a:lnTo>
                  <a:pt x="0" y="384916"/>
                </a:lnTo>
                <a:lnTo>
                  <a:pt x="531699" y="0"/>
                </a:lnTo>
                <a:lnTo>
                  <a:pt x="1062619" y="386014"/>
                </a:lnTo>
                <a:lnTo>
                  <a:pt x="859021" y="1009488"/>
                </a:lnTo>
                <a:close/>
              </a:path>
            </a:pathLst>
          </a:custGeom>
          <a:solidFill>
            <a:srgbClr val="CC2626"/>
          </a:solidFill>
        </p:spPr>
        <p:txBody>
          <a:bodyPr lIns="127000" rIns="127000" rtlCol="0" anchor="ctr"/>
          <a:lstStyle/>
          <a:p>
            <a:pPr algn="l"/>
            <a:endParaRPr lang="en-US" sz="1100"/>
          </a:p>
        </p:txBody>
      </p:sp>
      <p:sp>
        <p:nvSpPr>
          <p:cNvPr id="16" name="TextBox 15"/>
          <p:cNvSpPr txBox="1"/>
          <p:nvPr/>
        </p:nvSpPr>
        <p:spPr>
          <a:xfrm>
            <a:off x="4516120" y="2831465"/>
            <a:ext cx="1245235" cy="274320"/>
          </a:xfrm>
          <a:prstGeom prst="rect">
            <a:avLst/>
          </a:prstGeom>
        </p:spPr>
        <p:txBody>
          <a:bodyPr wrap="square" lIns="31750" tIns="12700" rIns="31750" bIns="12700" rtlCol="0" anchor="t">
            <a:spAutoFit/>
          </a:bodyPr>
          <a:lstStyle/>
          <a:p>
            <a:pPr algn="l" latinLnBrk="1">
              <a:lnSpc>
                <a:spcPct val="116000"/>
              </a:lnSpc>
            </a:pPr>
            <a:r>
              <a:rPr lang="en-US" sz="1400" b="1" spc="100">
                <a:solidFill>
                  <a:schemeClr val="bg1"/>
                </a:solidFill>
                <a:latin typeface="微软雅黑" panose="020B0503020204020204" charset="-122"/>
                <a:ea typeface="微软雅黑" panose="020B0503020204020204" charset="-122"/>
              </a:rPr>
              <a:t>TensorFlow</a:t>
            </a:r>
            <a:endParaRPr lang="en-US" sz="1400" b="1" spc="100">
              <a:solidFill>
                <a:schemeClr val="bg1"/>
              </a:solidFill>
              <a:latin typeface="微软雅黑" panose="020B0503020204020204" charset="-122"/>
              <a:ea typeface="微软雅黑" panose="020B0503020204020204" charset="-122"/>
            </a:endParaRPr>
          </a:p>
        </p:txBody>
      </p:sp>
      <p:sp>
        <p:nvSpPr>
          <p:cNvPr id="17" name="Freeform 16"/>
          <p:cNvSpPr/>
          <p:nvPr/>
        </p:nvSpPr>
        <p:spPr>
          <a:xfrm>
            <a:off x="4373245" y="4105910"/>
            <a:ext cx="1062619" cy="1009488"/>
          </a:xfrm>
          <a:custGeom>
            <a:avLst/>
            <a:gdLst/>
            <a:ahLst/>
            <a:cxnLst/>
            <a:rect l="l" t="t" r="r" b="b"/>
            <a:pathLst>
              <a:path w="1062619" h="1009488">
                <a:moveTo>
                  <a:pt x="859021" y="1009488"/>
                </a:moveTo>
                <a:lnTo>
                  <a:pt x="202287" y="1008815"/>
                </a:lnTo>
                <a:lnTo>
                  <a:pt x="0" y="384916"/>
                </a:lnTo>
                <a:lnTo>
                  <a:pt x="531699" y="0"/>
                </a:lnTo>
                <a:lnTo>
                  <a:pt x="1062619" y="386014"/>
                </a:lnTo>
                <a:lnTo>
                  <a:pt x="859021" y="1009488"/>
                </a:lnTo>
                <a:close/>
              </a:path>
            </a:pathLst>
          </a:custGeom>
          <a:solidFill>
            <a:srgbClr val="CC2626"/>
          </a:solidFill>
        </p:spPr>
        <p:txBody>
          <a:bodyPr lIns="127000" rIns="127000" rtlCol="0" anchor="ctr"/>
          <a:lstStyle/>
          <a:p>
            <a:pPr algn="l"/>
            <a:endParaRPr lang="en-US" sz="1100"/>
          </a:p>
        </p:txBody>
      </p:sp>
      <p:sp>
        <p:nvSpPr>
          <p:cNvPr id="18" name="TextBox 17"/>
          <p:cNvSpPr txBox="1"/>
          <p:nvPr/>
        </p:nvSpPr>
        <p:spPr>
          <a:xfrm>
            <a:off x="4516755" y="4588510"/>
            <a:ext cx="918845" cy="274320"/>
          </a:xfrm>
          <a:prstGeom prst="rect">
            <a:avLst/>
          </a:prstGeom>
        </p:spPr>
        <p:txBody>
          <a:bodyPr lIns="31750" tIns="12700" rIns="31750" bIns="12700" rtlCol="0" anchor="t">
            <a:spAutoFit/>
          </a:bodyPr>
          <a:lstStyle/>
          <a:p>
            <a:pPr algn="l" latinLnBrk="1">
              <a:lnSpc>
                <a:spcPct val="116000"/>
              </a:lnSpc>
            </a:pPr>
            <a:r>
              <a:rPr lang="en-US" sz="1400" b="1" spc="100">
                <a:solidFill>
                  <a:schemeClr val="bg1"/>
                </a:solidFill>
                <a:latin typeface="微软雅黑" panose="020B0503020204020204" charset="-122"/>
                <a:ea typeface="微软雅黑" panose="020B0503020204020204" charset="-122"/>
              </a:rPr>
              <a:t>CNTK</a:t>
            </a:r>
            <a:endParaRPr lang="en-US" sz="1400" b="1" spc="100">
              <a:solidFill>
                <a:schemeClr val="bg1"/>
              </a:solidFill>
              <a:latin typeface="微软雅黑" panose="020B0503020204020204" charset="-122"/>
              <a:ea typeface="微软雅黑" panose="020B0503020204020204" charset="-122"/>
            </a:endParaRPr>
          </a:p>
        </p:txBody>
      </p:sp>
      <p:sp>
        <p:nvSpPr>
          <p:cNvPr id="19" name="TextBox 18"/>
          <p:cNvSpPr txBox="1"/>
          <p:nvPr/>
        </p:nvSpPr>
        <p:spPr>
          <a:xfrm>
            <a:off x="5034280" y="973455"/>
            <a:ext cx="2377122" cy="274320"/>
          </a:xfrm>
          <a:prstGeom prst="rect">
            <a:avLst/>
          </a:prstGeom>
        </p:spPr>
        <p:txBody>
          <a:bodyPr lIns="31750" tIns="12700" rIns="31750" bIns="12700" rtlCol="0" anchor="t">
            <a:spAutoFit/>
          </a:bodyPr>
          <a:lstStyle/>
          <a:p>
            <a:pPr algn="l" latinLnBrk="1">
              <a:lnSpc>
                <a:spcPct val="116000"/>
              </a:lnSpc>
            </a:pPr>
            <a:r>
              <a:rPr lang="zh-CN" altLang="en-US" sz="1400" spc="150">
                <a:solidFill>
                  <a:srgbClr val="212121"/>
                </a:solidFill>
                <a:latin typeface="微软雅黑" panose="020B0503020204020204" charset="-122"/>
                <a:ea typeface="微软雅黑" panose="020B0503020204020204" charset="-122"/>
              </a:rPr>
              <a:t>层不够灵活</a:t>
            </a:r>
            <a:endParaRPr lang="zh-CN" altLang="en-US" sz="1400" spc="150">
              <a:solidFill>
                <a:srgbClr val="212121"/>
              </a:solidFill>
              <a:latin typeface="微软雅黑" panose="020B0503020204020204" charset="-122"/>
              <a:ea typeface="微软雅黑" panose="020B0503020204020204" charset="-122"/>
            </a:endParaRPr>
          </a:p>
        </p:txBody>
      </p:sp>
      <p:sp>
        <p:nvSpPr>
          <p:cNvPr id="20" name="TextBox 19"/>
          <p:cNvSpPr txBox="1"/>
          <p:nvPr/>
        </p:nvSpPr>
        <p:spPr>
          <a:xfrm>
            <a:off x="5941695" y="2585085"/>
            <a:ext cx="2377122" cy="523875"/>
          </a:xfrm>
          <a:prstGeom prst="rect">
            <a:avLst/>
          </a:prstGeom>
        </p:spPr>
        <p:txBody>
          <a:bodyPr lIns="31750" tIns="12700" rIns="31750" bIns="12700" rtlCol="0" anchor="t">
            <a:spAutoFit/>
          </a:bodyPr>
          <a:lstStyle/>
          <a:p>
            <a:pPr algn="l" latinLnBrk="1">
              <a:lnSpc>
                <a:spcPct val="116000"/>
              </a:lnSpc>
            </a:pPr>
            <a:r>
              <a:rPr lang="zh-CN" altLang="en-US" sz="1400" spc="150">
                <a:solidFill>
                  <a:srgbClr val="212121"/>
                </a:solidFill>
                <a:latin typeface="微软雅黑" panose="020B0503020204020204" charset="-122"/>
                <a:ea typeface="微软雅黑" panose="020B0503020204020204" charset="-122"/>
              </a:rPr>
              <a:t>速度慢，图片需要预先被编译成对应矩阵</a:t>
            </a:r>
            <a:endParaRPr lang="zh-CN" altLang="en-US" sz="1400" spc="150">
              <a:solidFill>
                <a:srgbClr val="212121"/>
              </a:solidFill>
              <a:latin typeface="微软雅黑" panose="020B0503020204020204" charset="-122"/>
              <a:ea typeface="微软雅黑" panose="020B0503020204020204" charset="-122"/>
            </a:endParaRPr>
          </a:p>
        </p:txBody>
      </p:sp>
      <p:sp>
        <p:nvSpPr>
          <p:cNvPr id="21" name="TextBox 20"/>
          <p:cNvSpPr txBox="1"/>
          <p:nvPr/>
        </p:nvSpPr>
        <p:spPr>
          <a:xfrm>
            <a:off x="5688330" y="4350385"/>
            <a:ext cx="2377122" cy="274320"/>
          </a:xfrm>
          <a:prstGeom prst="rect">
            <a:avLst/>
          </a:prstGeom>
        </p:spPr>
        <p:txBody>
          <a:bodyPr lIns="31750" tIns="12700" rIns="31750" bIns="12700" rtlCol="0" anchor="t">
            <a:spAutoFit/>
          </a:bodyPr>
          <a:lstStyle/>
          <a:p>
            <a:pPr algn="l" latinLnBrk="1">
              <a:lnSpc>
                <a:spcPct val="116000"/>
              </a:lnSpc>
            </a:pPr>
            <a:r>
              <a:rPr lang="zh-CN" altLang="en-US" sz="1400" spc="150">
                <a:solidFill>
                  <a:srgbClr val="212121"/>
                </a:solidFill>
                <a:latin typeface="微软雅黑" panose="020B0503020204020204" charset="-122"/>
                <a:ea typeface="微软雅黑" panose="020B0503020204020204" charset="-122"/>
              </a:rPr>
              <a:t>无高级语言接口</a:t>
            </a:r>
            <a:endParaRPr lang="zh-CN" altLang="en-US" sz="1400" spc="150">
              <a:solidFill>
                <a:srgbClr val="212121"/>
              </a:solidFill>
              <a:latin typeface="微软雅黑" panose="020B0503020204020204" charset="-122"/>
              <a:ea typeface="微软雅黑" panose="020B0503020204020204" charset="-122"/>
            </a:endParaRPr>
          </a:p>
        </p:txBody>
      </p:sp>
      <p:sp>
        <p:nvSpPr>
          <p:cNvPr id="22" name="TextBox 21"/>
          <p:cNvSpPr txBox="1"/>
          <p:nvPr/>
        </p:nvSpPr>
        <p:spPr>
          <a:xfrm>
            <a:off x="973455" y="2438400"/>
            <a:ext cx="918845" cy="667385"/>
          </a:xfrm>
          <a:prstGeom prst="rect">
            <a:avLst/>
          </a:prstGeom>
        </p:spPr>
        <p:txBody>
          <a:bodyPr lIns="31750" tIns="12700" rIns="31750" bIns="12700" rtlCol="0" anchor="t">
            <a:spAutoFit/>
          </a:bodyPr>
          <a:lstStyle/>
          <a:p>
            <a:pPr algn="ctr" latinLnBrk="1">
              <a:lnSpc>
                <a:spcPct val="116000"/>
              </a:lnSpc>
            </a:pPr>
            <a:r>
              <a:rPr lang="zh-CN" altLang="en-US">
                <a:solidFill>
                  <a:schemeClr val="bg1"/>
                </a:solidFill>
                <a:latin typeface="微软雅黑" panose="020B0503020204020204" charset="-122"/>
                <a:ea typeface="微软雅黑" panose="020B0503020204020204" charset="-122"/>
              </a:rPr>
              <a:t>分布式框架</a:t>
            </a:r>
            <a:endParaRPr lang="zh-CN" altLang="en-US">
              <a:solidFill>
                <a:schemeClr val="bg1"/>
              </a:solidFill>
              <a:latin typeface="微软雅黑" panose="020B0503020204020204" charset="-122"/>
              <a:ea typeface="微软雅黑" panose="020B0503020204020204" charset="-122"/>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2626"/>
        </a:solidFill>
        <a:effectLst/>
      </p:bgPr>
    </p:bg>
    <p:spTree>
      <p:nvGrpSpPr>
        <p:cNvPr id="1" name=""/>
        <p:cNvGrpSpPr/>
        <p:nvPr/>
      </p:nvGrpSpPr>
      <p:grpSpPr>
        <a:xfrm>
          <a:off x="0" y="0"/>
          <a:ext cx="0" cy="0"/>
          <a:chOff x="0" y="0"/>
          <a:chExt cx="0" cy="0"/>
        </a:xfrm>
      </p:grpSpPr>
      <p:sp>
        <p:nvSpPr>
          <p:cNvPr id="2" name="Freeform 1"/>
          <p:cNvSpPr/>
          <p:nvPr/>
        </p:nvSpPr>
        <p:spPr>
          <a:xfrm rot="19920000">
            <a:off x="1282700" y="977900"/>
            <a:ext cx="745443" cy="828270"/>
          </a:xfrm>
          <a:custGeom>
            <a:avLst/>
            <a:gdLst/>
            <a:ahLst/>
            <a:cxnLst/>
            <a:rect l="l" t="t" r="r" b="b"/>
            <a:pathLst>
              <a:path w="745443" h="828270">
                <a:moveTo>
                  <a:pt x="745443" y="621203"/>
                </a:moveTo>
                <a:lnTo>
                  <a:pt x="372722" y="828270"/>
                </a:lnTo>
                <a:lnTo>
                  <a:pt x="0" y="621203"/>
                </a:lnTo>
                <a:lnTo>
                  <a:pt x="0" y="207068"/>
                </a:lnTo>
                <a:lnTo>
                  <a:pt x="372722" y="0"/>
                </a:lnTo>
                <a:lnTo>
                  <a:pt x="745443" y="207068"/>
                </a:lnTo>
                <a:lnTo>
                  <a:pt x="745443" y="621203"/>
                </a:lnTo>
                <a:close/>
              </a:path>
            </a:pathLst>
          </a:custGeom>
          <a:solidFill>
            <a:srgbClr val="FFFFFF">
              <a:alpha val="0"/>
            </a:srgbClr>
          </a:solidFill>
          <a:ln w="6350">
            <a:solidFill>
              <a:srgbClr val="FF8A65"/>
            </a:solidFill>
            <a:prstDash val="solid"/>
            <a:miter/>
          </a:ln>
        </p:spPr>
        <p:txBody>
          <a:bodyPr lIns="127000" rIns="127000" rtlCol="0" anchor="ctr"/>
          <a:lstStyle/>
          <a:p>
            <a:pPr algn="l"/>
            <a:endParaRPr lang="en-US" sz="1100"/>
          </a:p>
        </p:txBody>
      </p:sp>
      <p:sp>
        <p:nvSpPr>
          <p:cNvPr id="3" name="Freeform 2"/>
          <p:cNvSpPr/>
          <p:nvPr/>
        </p:nvSpPr>
        <p:spPr>
          <a:xfrm>
            <a:off x="0" y="1282700"/>
            <a:ext cx="11547920" cy="3742469"/>
          </a:xfrm>
          <a:custGeom>
            <a:avLst/>
            <a:gdLst/>
            <a:ahLst/>
            <a:cxnLst/>
            <a:rect l="l" t="t" r="r" b="b"/>
            <a:pathLst>
              <a:path w="11547920" h="3742469">
                <a:moveTo>
                  <a:pt x="10609211" y="3742469"/>
                </a:moveTo>
                <a:lnTo>
                  <a:pt x="938709" y="3742469"/>
                </a:lnTo>
                <a:lnTo>
                  <a:pt x="0" y="1871234"/>
                </a:lnTo>
                <a:lnTo>
                  <a:pt x="938709" y="0"/>
                </a:lnTo>
                <a:lnTo>
                  <a:pt x="2365297" y="0"/>
                </a:lnTo>
                <a:lnTo>
                  <a:pt x="2671340" y="610051"/>
                </a:lnTo>
                <a:lnTo>
                  <a:pt x="3830167" y="610051"/>
                </a:lnTo>
                <a:lnTo>
                  <a:pt x="4136201" y="0"/>
                </a:lnTo>
                <a:lnTo>
                  <a:pt x="10609211" y="0"/>
                </a:lnTo>
                <a:lnTo>
                  <a:pt x="11547920" y="1871234"/>
                </a:lnTo>
                <a:lnTo>
                  <a:pt x="10609211" y="3742469"/>
                </a:lnTo>
                <a:close/>
              </a:path>
            </a:pathLst>
          </a:custGeom>
          <a:solidFill>
            <a:srgbClr val="212121">
              <a:alpha val="16078"/>
            </a:srgbClr>
          </a:solidFill>
        </p:spPr>
        <p:txBody>
          <a:bodyPr lIns="127000" rIns="127000" rtlCol="0" anchor="ctr"/>
          <a:lstStyle/>
          <a:p>
            <a:pPr algn="l"/>
            <a:endParaRPr lang="en-US" sz="1100"/>
          </a:p>
        </p:txBody>
      </p:sp>
      <p:sp>
        <p:nvSpPr>
          <p:cNvPr id="4" name="Freeform 3"/>
          <p:cNvSpPr/>
          <p:nvPr/>
        </p:nvSpPr>
        <p:spPr>
          <a:xfrm rot="19920000">
            <a:off x="10668000" y="5867400"/>
            <a:ext cx="855037" cy="950041"/>
          </a:xfrm>
          <a:custGeom>
            <a:avLst/>
            <a:gdLst/>
            <a:ahLst/>
            <a:cxnLst/>
            <a:rect l="l" t="t" r="r" b="b"/>
            <a:pathLst>
              <a:path w="855037" h="950041">
                <a:moveTo>
                  <a:pt x="855037" y="712531"/>
                </a:moveTo>
                <a:lnTo>
                  <a:pt x="427519" y="950041"/>
                </a:lnTo>
                <a:lnTo>
                  <a:pt x="0" y="712531"/>
                </a:lnTo>
                <a:lnTo>
                  <a:pt x="0" y="237510"/>
                </a:lnTo>
                <a:lnTo>
                  <a:pt x="427519" y="0"/>
                </a:lnTo>
                <a:lnTo>
                  <a:pt x="855037" y="237510"/>
                </a:lnTo>
                <a:lnTo>
                  <a:pt x="855037" y="712531"/>
                </a:lnTo>
                <a:close/>
              </a:path>
            </a:pathLst>
          </a:custGeom>
          <a:solidFill>
            <a:srgbClr val="FFFFFF">
              <a:alpha val="0"/>
            </a:srgbClr>
          </a:solidFill>
          <a:ln w="6350">
            <a:solidFill>
              <a:srgbClr val="FF8A65"/>
            </a:solidFill>
            <a:prstDash val="solid"/>
            <a:miter/>
          </a:ln>
        </p:spPr>
        <p:txBody>
          <a:bodyPr lIns="127000" rIns="127000" rtlCol="0" anchor="ctr"/>
          <a:lstStyle/>
          <a:p>
            <a:pPr algn="l"/>
            <a:endParaRPr lang="en-US" sz="1100"/>
          </a:p>
        </p:txBody>
      </p:sp>
      <p:sp>
        <p:nvSpPr>
          <p:cNvPr id="5" name="Freeform 4"/>
          <p:cNvSpPr/>
          <p:nvPr/>
        </p:nvSpPr>
        <p:spPr>
          <a:xfrm rot="20160000">
            <a:off x="1867789" y="2647061"/>
            <a:ext cx="1046824" cy="1163138"/>
          </a:xfrm>
          <a:custGeom>
            <a:avLst/>
            <a:gdLst/>
            <a:ahLst/>
            <a:cxnLst/>
            <a:rect l="l" t="t" r="r" b="b"/>
            <a:pathLst>
              <a:path w="1046824" h="1163138">
                <a:moveTo>
                  <a:pt x="1046824" y="872353"/>
                </a:moveTo>
                <a:lnTo>
                  <a:pt x="523412" y="1163138"/>
                </a:lnTo>
                <a:lnTo>
                  <a:pt x="0" y="872353"/>
                </a:lnTo>
                <a:lnTo>
                  <a:pt x="0" y="290784"/>
                </a:lnTo>
                <a:lnTo>
                  <a:pt x="523412" y="0"/>
                </a:lnTo>
                <a:lnTo>
                  <a:pt x="1046824" y="290784"/>
                </a:lnTo>
                <a:lnTo>
                  <a:pt x="1046824" y="872353"/>
                </a:lnTo>
                <a:close/>
              </a:path>
            </a:pathLst>
          </a:custGeom>
          <a:solidFill>
            <a:srgbClr val="FFFFFF">
              <a:alpha val="0"/>
            </a:srgbClr>
          </a:solidFill>
          <a:ln w="6350">
            <a:solidFill>
              <a:srgbClr val="FF8A65"/>
            </a:solidFill>
            <a:prstDash val="solid"/>
            <a:miter/>
          </a:ln>
        </p:spPr>
        <p:txBody>
          <a:bodyPr lIns="127000" rIns="127000" rtlCol="0" anchor="ctr"/>
          <a:lstStyle/>
          <a:p>
            <a:pPr algn="l"/>
            <a:endParaRPr lang="en-US" sz="1100"/>
          </a:p>
        </p:txBody>
      </p:sp>
      <p:sp>
        <p:nvSpPr>
          <p:cNvPr id="6" name="Freeform 5"/>
          <p:cNvSpPr/>
          <p:nvPr/>
        </p:nvSpPr>
        <p:spPr>
          <a:xfrm rot="19740000">
            <a:off x="1925193" y="2675636"/>
            <a:ext cx="963578" cy="1070642"/>
          </a:xfrm>
          <a:custGeom>
            <a:avLst/>
            <a:gdLst/>
            <a:ahLst/>
            <a:cxnLst/>
            <a:rect l="l" t="t" r="r" b="b"/>
            <a:pathLst>
              <a:path w="963578" h="1070642">
                <a:moveTo>
                  <a:pt x="963578" y="802981"/>
                </a:moveTo>
                <a:lnTo>
                  <a:pt x="481789" y="1070642"/>
                </a:lnTo>
                <a:lnTo>
                  <a:pt x="0" y="802981"/>
                </a:lnTo>
                <a:lnTo>
                  <a:pt x="0" y="267660"/>
                </a:lnTo>
                <a:lnTo>
                  <a:pt x="481789" y="0"/>
                </a:lnTo>
                <a:lnTo>
                  <a:pt x="963578" y="267660"/>
                </a:lnTo>
                <a:lnTo>
                  <a:pt x="963578" y="802981"/>
                </a:lnTo>
                <a:close/>
              </a:path>
            </a:pathLst>
          </a:custGeom>
          <a:solidFill>
            <a:srgbClr val="FFFFFF"/>
          </a:solidFill>
        </p:spPr>
        <p:txBody>
          <a:bodyPr lIns="127000" rIns="127000" rtlCol="0" anchor="ctr"/>
          <a:lstStyle/>
          <a:p>
            <a:pPr algn="l"/>
            <a:endParaRPr lang="en-US" sz="1100"/>
          </a:p>
        </p:txBody>
      </p:sp>
      <p:sp>
        <p:nvSpPr>
          <p:cNvPr id="7" name="TextBox 6"/>
          <p:cNvSpPr txBox="1"/>
          <p:nvPr/>
        </p:nvSpPr>
        <p:spPr>
          <a:xfrm>
            <a:off x="1409700" y="2799461"/>
            <a:ext cx="1970976" cy="809625"/>
          </a:xfrm>
          <a:prstGeom prst="rect">
            <a:avLst/>
          </a:prstGeom>
        </p:spPr>
        <p:txBody>
          <a:bodyPr lIns="31750" tIns="12700" rIns="31750" bIns="12700" rtlCol="0" anchor="t">
            <a:spAutoFit/>
          </a:bodyPr>
          <a:lstStyle/>
          <a:p>
            <a:pPr algn="ctr" latinLnBrk="1">
              <a:lnSpc>
                <a:spcPct val="116000"/>
              </a:lnSpc>
            </a:pPr>
            <a:r>
              <a:rPr lang="en-US" sz="4400" b="1">
                <a:solidFill>
                  <a:srgbClr val="CC2626"/>
                </a:solidFill>
                <a:latin typeface="微软雅黑" panose="020B0503020204020204" charset="-122"/>
                <a:ea typeface="微软雅黑" panose="020B0503020204020204" charset="-122"/>
              </a:rPr>
              <a:t>3</a:t>
            </a:r>
            <a:endParaRPr lang="en-US" sz="1100"/>
          </a:p>
        </p:txBody>
      </p:sp>
      <p:sp>
        <p:nvSpPr>
          <p:cNvPr id="8" name="TextBox 7"/>
          <p:cNvSpPr txBox="1"/>
          <p:nvPr/>
        </p:nvSpPr>
        <p:spPr>
          <a:xfrm>
            <a:off x="6261100" y="2324100"/>
            <a:ext cx="2529840" cy="1952625"/>
          </a:xfrm>
          <a:prstGeom prst="rect">
            <a:avLst/>
          </a:prstGeom>
        </p:spPr>
        <p:txBody>
          <a:bodyPr wrap="square" lIns="31750" tIns="12700" rIns="31750" bIns="12700" rtlCol="0" anchor="t">
            <a:spAutoFit/>
          </a:bodyPr>
          <a:lstStyle/>
          <a:p>
            <a:pPr algn="ctr" latinLnBrk="1">
              <a:lnSpc>
                <a:spcPct val="116000"/>
              </a:lnSpc>
            </a:pPr>
            <a:r>
              <a:rPr lang="en-US" sz="5400" b="1" spc="200">
                <a:solidFill>
                  <a:srgbClr val="FFFFFF"/>
                </a:solidFill>
                <a:latin typeface="微软雅黑" panose="020B0503020204020204" charset="-122"/>
                <a:ea typeface="微软雅黑" panose="020B0503020204020204" charset="-122"/>
              </a:rPr>
              <a:t>方案&amp;</a:t>
            </a:r>
            <a:r>
              <a:rPr lang="zh-CN" altLang="en-US" sz="5400" b="1" spc="200">
                <a:solidFill>
                  <a:srgbClr val="FFFFFF"/>
                </a:solidFill>
                <a:latin typeface="微软雅黑" panose="020B0503020204020204" charset="-122"/>
                <a:ea typeface="微软雅黑" panose="020B0503020204020204" charset="-122"/>
              </a:rPr>
              <a:t>结果</a:t>
            </a:r>
            <a:endParaRPr lang="zh-CN" altLang="en-US" sz="5400" b="1" spc="200">
              <a:solidFill>
                <a:srgbClr val="FFFFFF"/>
              </a:solidFill>
              <a:latin typeface="微软雅黑" panose="020B0503020204020204" charset="-122"/>
              <a:ea typeface="微软雅黑" panose="020B0503020204020204" charset="-122"/>
            </a:endParaRPr>
          </a:p>
        </p:txBody>
      </p:sp>
      <p:sp>
        <p:nvSpPr>
          <p:cNvPr id="9" name="Freeform 8"/>
          <p:cNvSpPr/>
          <p:nvPr/>
        </p:nvSpPr>
        <p:spPr>
          <a:xfrm rot="19740000">
            <a:off x="5245100" y="2933700"/>
            <a:ext cx="561485" cy="623872"/>
          </a:xfrm>
          <a:custGeom>
            <a:avLst/>
            <a:gdLst/>
            <a:ahLst/>
            <a:cxnLst/>
            <a:rect l="l" t="t" r="r" b="b"/>
            <a:pathLst>
              <a:path w="561485" h="623872">
                <a:moveTo>
                  <a:pt x="561485" y="467904"/>
                </a:moveTo>
                <a:lnTo>
                  <a:pt x="280743" y="623872"/>
                </a:lnTo>
                <a:lnTo>
                  <a:pt x="0" y="467904"/>
                </a:lnTo>
                <a:lnTo>
                  <a:pt x="0" y="155968"/>
                </a:lnTo>
                <a:lnTo>
                  <a:pt x="280743" y="0"/>
                </a:lnTo>
                <a:lnTo>
                  <a:pt x="561485" y="155968"/>
                </a:lnTo>
                <a:lnTo>
                  <a:pt x="561485" y="467904"/>
                </a:lnTo>
                <a:close/>
              </a:path>
            </a:pathLst>
          </a:custGeom>
          <a:solidFill>
            <a:srgbClr val="FFFFFF">
              <a:alpha val="0"/>
            </a:srgbClr>
          </a:solidFill>
          <a:ln w="6350">
            <a:solidFill>
              <a:srgbClr val="FF8A65"/>
            </a:solidFill>
            <a:prstDash val="solid"/>
            <a:miter/>
          </a:ln>
        </p:spPr>
        <p:txBody>
          <a:bodyPr lIns="127000" rIns="127000" rtlCol="0" anchor="ctr"/>
          <a:lstStyle/>
          <a:p>
            <a:pPr algn="l"/>
            <a:endParaRPr lang="en-US" sz="1100"/>
          </a:p>
        </p:txBody>
      </p:sp>
      <p:sp>
        <p:nvSpPr>
          <p:cNvPr id="10" name="Freeform 9"/>
          <p:cNvSpPr/>
          <p:nvPr/>
        </p:nvSpPr>
        <p:spPr>
          <a:xfrm rot="19740000">
            <a:off x="9245600" y="2933700"/>
            <a:ext cx="561485" cy="623872"/>
          </a:xfrm>
          <a:custGeom>
            <a:avLst/>
            <a:gdLst/>
            <a:ahLst/>
            <a:cxnLst/>
            <a:rect l="l" t="t" r="r" b="b"/>
            <a:pathLst>
              <a:path w="561485" h="623872">
                <a:moveTo>
                  <a:pt x="561485" y="467904"/>
                </a:moveTo>
                <a:lnTo>
                  <a:pt x="280743" y="623872"/>
                </a:lnTo>
                <a:lnTo>
                  <a:pt x="0" y="467904"/>
                </a:lnTo>
                <a:lnTo>
                  <a:pt x="0" y="155968"/>
                </a:lnTo>
                <a:lnTo>
                  <a:pt x="280743" y="0"/>
                </a:lnTo>
                <a:lnTo>
                  <a:pt x="561485" y="155968"/>
                </a:lnTo>
                <a:lnTo>
                  <a:pt x="561485" y="467904"/>
                </a:lnTo>
                <a:close/>
              </a:path>
            </a:pathLst>
          </a:custGeom>
          <a:solidFill>
            <a:srgbClr val="FFFFFF">
              <a:alpha val="0"/>
            </a:srgbClr>
          </a:solidFill>
          <a:ln w="6350">
            <a:solidFill>
              <a:srgbClr val="FF8A65"/>
            </a:solidFill>
            <a:prstDash val="solid"/>
            <a:miter/>
          </a:ln>
        </p:spPr>
        <p:txBody>
          <a:bodyPr lIns="127000" rIns="127000" rtlCol="0" anchor="ctr"/>
          <a:lstStyle/>
          <a:p>
            <a:pPr algn="l"/>
            <a:endParaRPr lang="en-US" sz="1100"/>
          </a:p>
        </p:txBody>
      </p:sp>
      <p:sp>
        <p:nvSpPr>
          <p:cNvPr id="11" name="Freeform 10"/>
          <p:cNvSpPr/>
          <p:nvPr/>
        </p:nvSpPr>
        <p:spPr>
          <a:xfrm rot="10800000">
            <a:off x="9475216" y="3190875"/>
            <a:ext cx="138074" cy="138074"/>
          </a:xfrm>
          <a:custGeom>
            <a:avLst/>
            <a:gdLst/>
            <a:ahLst/>
            <a:cxnLst/>
            <a:rect l="l" t="t" r="r" b="b"/>
            <a:pathLst>
              <a:path w="138074" h="138074">
                <a:moveTo>
                  <a:pt x="0" y="138074"/>
                </a:moveTo>
                <a:lnTo>
                  <a:pt x="138074" y="138074"/>
                </a:lnTo>
                <a:lnTo>
                  <a:pt x="69037" y="0"/>
                </a:lnTo>
                <a:close/>
              </a:path>
            </a:pathLst>
          </a:custGeom>
          <a:solidFill>
            <a:srgbClr val="FFFFFF">
              <a:alpha val="85098"/>
            </a:srgbClr>
          </a:solidFill>
        </p:spPr>
        <p:txBody>
          <a:bodyPr lIns="127000" rIns="127000" rtlCol="0" anchor="ctr"/>
          <a:lstStyle/>
          <a:p>
            <a:pPr algn="l"/>
            <a:endParaRPr lang="en-US" sz="1100"/>
          </a:p>
        </p:txBody>
      </p:sp>
      <p:sp>
        <p:nvSpPr>
          <p:cNvPr id="12" name="Freeform 11"/>
          <p:cNvSpPr/>
          <p:nvPr/>
        </p:nvSpPr>
        <p:spPr>
          <a:xfrm rot="10800000">
            <a:off x="9475216" y="3341116"/>
            <a:ext cx="138074" cy="138074"/>
          </a:xfrm>
          <a:custGeom>
            <a:avLst/>
            <a:gdLst/>
            <a:ahLst/>
            <a:cxnLst/>
            <a:rect l="l" t="t" r="r" b="b"/>
            <a:pathLst>
              <a:path w="138074" h="138074">
                <a:moveTo>
                  <a:pt x="0" y="138074"/>
                </a:moveTo>
                <a:lnTo>
                  <a:pt x="138074" y="138074"/>
                </a:lnTo>
                <a:lnTo>
                  <a:pt x="69037" y="0"/>
                </a:lnTo>
                <a:close/>
              </a:path>
            </a:pathLst>
          </a:custGeom>
          <a:solidFill>
            <a:srgbClr val="FFFFFF">
              <a:alpha val="85098"/>
            </a:srgbClr>
          </a:solidFill>
        </p:spPr>
        <p:txBody>
          <a:bodyPr lIns="127000" rIns="127000" rtlCol="0" anchor="ctr"/>
          <a:lstStyle/>
          <a:p>
            <a:pPr algn="l"/>
            <a:endParaRPr lang="en-US" sz="1100"/>
          </a:p>
        </p:txBody>
      </p:sp>
      <p:sp>
        <p:nvSpPr>
          <p:cNvPr id="13" name="TextBox 12"/>
          <p:cNvSpPr txBox="1"/>
          <p:nvPr/>
        </p:nvSpPr>
        <p:spPr>
          <a:xfrm>
            <a:off x="5245100" y="3073400"/>
            <a:ext cx="587692" cy="304800"/>
          </a:xfrm>
          <a:prstGeom prst="rect">
            <a:avLst/>
          </a:prstGeom>
        </p:spPr>
        <p:txBody>
          <a:bodyPr lIns="31750" tIns="12700" rIns="31750" bIns="12700" rtlCol="0" anchor="t">
            <a:spAutoFit/>
          </a:bodyPr>
          <a:lstStyle/>
          <a:p>
            <a:pPr algn="ctr" latinLnBrk="1">
              <a:lnSpc>
                <a:spcPct val="116000"/>
              </a:lnSpc>
            </a:pPr>
            <a:r>
              <a:rPr lang="en-US" sz="1600" b="1" spc="150">
                <a:solidFill>
                  <a:srgbClr val="FFFFFF"/>
                </a:solidFill>
                <a:latin typeface="微软雅黑" panose="020B0503020204020204" charset="-122"/>
                <a:ea typeface="微软雅黑" panose="020B0503020204020204" charset="-122"/>
              </a:rPr>
              <a:t>实验</a:t>
            </a:r>
            <a:endParaRPr lang="en-US" sz="1100"/>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7" name="TextBox 6"/>
          <p:cNvSpPr txBox="1"/>
          <p:nvPr/>
        </p:nvSpPr>
        <p:spPr>
          <a:xfrm>
            <a:off x="201930" y="283210"/>
            <a:ext cx="2193480" cy="524510"/>
          </a:xfrm>
          <a:prstGeom prst="rect">
            <a:avLst/>
          </a:prstGeom>
        </p:spPr>
        <p:txBody>
          <a:bodyPr lIns="31750" tIns="12700" rIns="31750" bIns="12700" rtlCol="0" anchor="t">
            <a:spAutoFit/>
          </a:bodyPr>
          <a:lstStyle/>
          <a:p>
            <a:pPr algn="l" latinLnBrk="1">
              <a:lnSpc>
                <a:spcPct val="116000"/>
              </a:lnSpc>
            </a:pPr>
            <a:r>
              <a:rPr lang="en-US" sz="2800" b="1">
                <a:latin typeface="微软雅黑" panose="020B0503020204020204" charset="-122"/>
                <a:ea typeface="微软雅黑" panose="020B0503020204020204" charset="-122"/>
                <a:cs typeface="微软雅黑" panose="020B0503020204020204" charset="-122"/>
              </a:rPr>
              <a:t>3 </a:t>
            </a:r>
            <a:r>
              <a:rPr lang="zh-CN" altLang="en-US" sz="2800" b="1">
                <a:latin typeface="微软雅黑" panose="020B0503020204020204" charset="-122"/>
                <a:ea typeface="微软雅黑" panose="020B0503020204020204" charset="-122"/>
                <a:cs typeface="微软雅黑" panose="020B0503020204020204" charset="-122"/>
              </a:rPr>
              <a:t>研究方案</a:t>
            </a:r>
            <a:endParaRPr lang="zh-CN" altLang="en-US" sz="2800" b="1">
              <a:latin typeface="微软雅黑" panose="020B0503020204020204" charset="-122"/>
              <a:ea typeface="微软雅黑" panose="020B0503020204020204" charset="-122"/>
              <a:cs typeface="微软雅黑" panose="020B0503020204020204" charset="-122"/>
            </a:endParaRPr>
          </a:p>
        </p:txBody>
      </p:sp>
      <p:sp>
        <p:nvSpPr>
          <p:cNvPr id="8" name="TextBox 7"/>
          <p:cNvSpPr txBox="1"/>
          <p:nvPr/>
        </p:nvSpPr>
        <p:spPr>
          <a:xfrm>
            <a:off x="201930" y="1063625"/>
            <a:ext cx="7863840" cy="5682615"/>
          </a:xfrm>
          <a:prstGeom prst="rect">
            <a:avLst/>
          </a:prstGeom>
        </p:spPr>
        <p:txBody>
          <a:bodyPr wrap="square" lIns="31750" tIns="12700" rIns="31750" bIns="12700" rtlCol="0" anchor="t">
            <a:spAutoFit/>
          </a:bodyPr>
          <a:lstStyle/>
          <a:p>
            <a:pPr algn="l" latinLnBrk="1">
              <a:lnSpc>
                <a:spcPct val="116000"/>
              </a:lnSpc>
            </a:pPr>
            <a:r>
              <a:rPr lang="zh-CN" altLang="en-US" spc="150">
                <a:solidFill>
                  <a:srgbClr val="FF0000"/>
                </a:solidFill>
                <a:latin typeface="微软雅黑" panose="020B0503020204020204" charset="-122"/>
                <a:ea typeface="微软雅黑" panose="020B0503020204020204" charset="-122"/>
                <a:cs typeface="微软雅黑" panose="020B0503020204020204" charset="-122"/>
              </a:rPr>
              <a:t>论文研究总方案</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：使用真正异构的</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CPU</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和</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GPU</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并行计算结构进行模型并行，将卷积的网络工作负载分布在多台机器上。</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zh-CN" altLang="en-US" spc="150">
                <a:solidFill>
                  <a:srgbClr val="212121"/>
                </a:solidFill>
                <a:latin typeface="微软雅黑" panose="020B0503020204020204" charset="-122"/>
                <a:ea typeface="微软雅黑" panose="020B0503020204020204" charset="-122"/>
                <a:cs typeface="微软雅黑" panose="020B0503020204020204" charset="-122"/>
              </a:rPr>
              <a:t>已知，并行包含数据并行和模型并行两部分。</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zh-CN" altLang="en-US" spc="150">
                <a:solidFill>
                  <a:srgbClr val="FF0000"/>
                </a:solidFill>
                <a:latin typeface="微软雅黑" panose="020B0503020204020204" charset="-122"/>
                <a:ea typeface="微软雅黑" panose="020B0503020204020204" charset="-122"/>
                <a:cs typeface="微软雅黑" panose="020B0503020204020204" charset="-122"/>
              </a:rPr>
              <a:t>数据并行</a:t>
            </a:r>
            <a:r>
              <a:rPr lang="en-US" altLang="zh-CN" spc="150">
                <a:solidFill>
                  <a:srgbClr val="FF0000"/>
                </a:solidFill>
                <a:latin typeface="微软雅黑" panose="020B0503020204020204" charset="-122"/>
                <a:ea typeface="微软雅黑" panose="020B0503020204020204" charset="-122"/>
                <a:cs typeface="微软雅黑" panose="020B0503020204020204" charset="-122"/>
              </a:rPr>
              <a:t>:</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把图片分割成不同的像素部分，同时记下相对位置以便将来组合成原有相对位置图像，使用</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CPU</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群或者</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GPU</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群或者</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CPU&amp;GPU</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群。在数据并行中，每个节点都计算不同的梯度，需要由</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master</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结点对他们进行平均。</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zh-CN" altLang="en-US" spc="150">
                <a:solidFill>
                  <a:srgbClr val="FF0000"/>
                </a:solidFill>
                <a:latin typeface="微软雅黑" panose="020B0503020204020204" charset="-122"/>
                <a:ea typeface="微软雅黑" panose="020B0503020204020204" charset="-122"/>
                <a:cs typeface="微软雅黑" panose="020B0503020204020204" charset="-122"/>
              </a:rPr>
              <a:t>模型并行</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指的是将一个卷积层划分到多个节点上，根据不同的卷积核大小，分配不同能力的机器结点，相当于进行负载平衡，使其执行不同的卷积任务。</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1100"/>
          </a:p>
          <a:p>
            <a:pPr latinLnBrk="1">
              <a:lnSpc>
                <a:spcPct val="116000"/>
              </a:lnSpc>
            </a:pPr>
            <a:endParaRPr lang="en-US" sz="2400" b="1" spc="150">
              <a:solidFill>
                <a:srgbClr val="212121"/>
              </a:solidFill>
              <a:latin typeface="微软雅黑" panose="020B0503020204020204" charset="-122"/>
              <a:ea typeface="微软雅黑" panose="020B0503020204020204" charset="-122"/>
            </a:endParaRPr>
          </a:p>
        </p:txBody>
      </p:sp>
      <p:sp>
        <p:nvSpPr>
          <p:cNvPr id="10" name="Freeform 9"/>
          <p:cNvSpPr/>
          <p:nvPr/>
        </p:nvSpPr>
        <p:spPr>
          <a:xfrm rot="960000">
            <a:off x="1522471" y="4189376"/>
            <a:ext cx="110998" cy="110951"/>
          </a:xfrm>
          <a:custGeom>
            <a:avLst/>
            <a:gdLst/>
            <a:ahLst/>
            <a:cxnLst/>
            <a:rect l="l" t="t" r="r" b="b"/>
            <a:pathLst>
              <a:path w="110998" h="110951">
                <a:moveTo>
                  <a:pt x="104760" y="443"/>
                </a:moveTo>
                <a:cubicBezTo>
                  <a:pt x="76996" y="0"/>
                  <a:pt x="50235" y="10809"/>
                  <a:pt x="30567" y="30410"/>
                </a:cubicBezTo>
                <a:cubicBezTo>
                  <a:pt x="10900" y="50011"/>
                  <a:pt x="0" y="76735"/>
                  <a:pt x="348" y="104500"/>
                </a:cubicBezTo>
                <a:cubicBezTo>
                  <a:pt x="650" y="107957"/>
                  <a:pt x="3410" y="110686"/>
                  <a:pt x="6869" y="110951"/>
                </a:cubicBezTo>
                <a:cubicBezTo>
                  <a:pt x="13319" y="110951"/>
                  <a:pt x="16580" y="107690"/>
                  <a:pt x="16580" y="104500"/>
                </a:cubicBezTo>
                <a:cubicBezTo>
                  <a:pt x="16580" y="78486"/>
                  <a:pt x="23101" y="55732"/>
                  <a:pt x="42665" y="39500"/>
                </a:cubicBezTo>
                <a:cubicBezTo>
                  <a:pt x="59108" y="23086"/>
                  <a:pt x="81316" y="13750"/>
                  <a:pt x="104547" y="13485"/>
                </a:cubicBezTo>
                <a:cubicBezTo>
                  <a:pt x="107979" y="13188"/>
                  <a:pt x="110700" y="10467"/>
                  <a:pt x="110997" y="7035"/>
                </a:cubicBezTo>
                <a:cubicBezTo>
                  <a:pt x="110782" y="3620"/>
                  <a:pt x="108158" y="847"/>
                  <a:pt x="104760" y="443"/>
                </a:cubicBezTo>
                <a:close/>
              </a:path>
            </a:pathLst>
          </a:custGeom>
          <a:solidFill>
            <a:srgbClr val="FFFFFF"/>
          </a:solidFill>
        </p:spPr>
        <p:txBody>
          <a:bodyPr lIns="127000" rIns="127000" rtlCol="0" anchor="ctr"/>
          <a:lstStyle/>
          <a:p>
            <a:pPr algn="l"/>
            <a:endParaRPr lang="en-US" sz="1100"/>
          </a:p>
        </p:txBody>
      </p:sp>
      <p:pic>
        <p:nvPicPr>
          <p:cNvPr id="11" name="Picture 10"/>
          <p:cNvPicPr>
            <a:picLocks noChangeAspect="1"/>
          </p:cNvPicPr>
          <p:nvPr/>
        </p:nvPicPr>
        <p:blipFill>
          <a:blip r:embed="rId1"/>
          <a:stretch>
            <a:fillRect/>
          </a:stretch>
        </p:blipFill>
        <p:spPr>
          <a:xfrm>
            <a:off x="8318500" y="0"/>
            <a:ext cx="3346029" cy="6515952"/>
          </a:xfrm>
          <a:prstGeom prst="rect">
            <a:avLst/>
          </a:prstGeom>
        </p:spPr>
      </p:pic>
      <p:sp>
        <p:nvSpPr>
          <p:cNvPr id="12" name="Freeform 11"/>
          <p:cNvSpPr/>
          <p:nvPr/>
        </p:nvSpPr>
        <p:spPr>
          <a:xfrm>
            <a:off x="8318627" y="-5842"/>
            <a:ext cx="3362739" cy="6512892"/>
          </a:xfrm>
          <a:custGeom>
            <a:avLst/>
            <a:gdLst/>
            <a:ahLst/>
            <a:cxnLst/>
            <a:rect l="l" t="t" r="r" b="b"/>
            <a:pathLst>
              <a:path w="3362739" h="6512892">
                <a:moveTo>
                  <a:pt x="0" y="0"/>
                </a:moveTo>
                <a:lnTo>
                  <a:pt x="3362739" y="0"/>
                </a:lnTo>
                <a:lnTo>
                  <a:pt x="3362739" y="6512892"/>
                </a:lnTo>
                <a:lnTo>
                  <a:pt x="0" y="6512892"/>
                </a:lnTo>
                <a:close/>
              </a:path>
            </a:pathLst>
          </a:custGeom>
          <a:solidFill>
            <a:srgbClr val="CC2626">
              <a:alpha val="56078"/>
            </a:srgbClr>
          </a:solidFill>
        </p:spPr>
        <p:txBody>
          <a:bodyPr lIns="127000" rIns="127000" rtlCol="0" anchor="ctr"/>
          <a:lstStyle/>
          <a:p>
            <a:pPr algn="l"/>
            <a:endParaRPr lang="en-US" sz="1100"/>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7" name="TextBox 6"/>
          <p:cNvSpPr txBox="1"/>
          <p:nvPr/>
        </p:nvSpPr>
        <p:spPr>
          <a:xfrm>
            <a:off x="201930" y="283210"/>
            <a:ext cx="2193480" cy="524510"/>
          </a:xfrm>
          <a:prstGeom prst="rect">
            <a:avLst/>
          </a:prstGeom>
        </p:spPr>
        <p:txBody>
          <a:bodyPr lIns="31750" tIns="12700" rIns="31750" bIns="12700" rtlCol="0" anchor="t">
            <a:spAutoFit/>
          </a:bodyPr>
          <a:lstStyle/>
          <a:p>
            <a:pPr algn="l" latinLnBrk="1">
              <a:lnSpc>
                <a:spcPct val="116000"/>
              </a:lnSpc>
            </a:pPr>
            <a:r>
              <a:rPr lang="en-US" sz="2800" b="1">
                <a:latin typeface="微软雅黑" panose="020B0503020204020204" charset="-122"/>
                <a:ea typeface="微软雅黑" panose="020B0503020204020204" charset="-122"/>
                <a:cs typeface="微软雅黑" panose="020B0503020204020204" charset="-122"/>
              </a:rPr>
              <a:t>3 </a:t>
            </a:r>
            <a:r>
              <a:rPr lang="zh-CN" altLang="en-US" sz="2800" b="1">
                <a:latin typeface="微软雅黑" panose="020B0503020204020204" charset="-122"/>
                <a:ea typeface="微软雅黑" panose="020B0503020204020204" charset="-122"/>
                <a:cs typeface="微软雅黑" panose="020B0503020204020204" charset="-122"/>
              </a:rPr>
              <a:t>研究方案</a:t>
            </a:r>
            <a:endParaRPr lang="zh-CN" altLang="en-US" sz="2800" b="1">
              <a:latin typeface="微软雅黑" panose="020B0503020204020204" charset="-122"/>
              <a:ea typeface="微软雅黑" panose="020B0503020204020204" charset="-122"/>
              <a:cs typeface="微软雅黑" panose="020B0503020204020204" charset="-122"/>
            </a:endParaRPr>
          </a:p>
        </p:txBody>
      </p:sp>
      <p:sp>
        <p:nvSpPr>
          <p:cNvPr id="8" name="TextBox 7"/>
          <p:cNvSpPr txBox="1"/>
          <p:nvPr/>
        </p:nvSpPr>
        <p:spPr>
          <a:xfrm>
            <a:off x="201930" y="1063625"/>
            <a:ext cx="7863840" cy="4397375"/>
          </a:xfrm>
          <a:prstGeom prst="rect">
            <a:avLst/>
          </a:prstGeom>
        </p:spPr>
        <p:txBody>
          <a:bodyPr wrap="square" lIns="31750" tIns="12700" rIns="31750" bIns="12700" rtlCol="0" anchor="t">
            <a:spAutoFit/>
          </a:bodyPr>
          <a:lstStyle/>
          <a:p>
            <a:pPr algn="l" latinLnBrk="1">
              <a:lnSpc>
                <a:spcPct val="116000"/>
              </a:lnSpc>
            </a:pPr>
            <a:r>
              <a:rPr lang="en-US" altLang="zh-CN" spc="150">
                <a:solidFill>
                  <a:srgbClr val="FF0000"/>
                </a:solidFill>
                <a:latin typeface="微软雅黑" panose="020B0503020204020204" charset="-122"/>
                <a:ea typeface="微软雅黑" panose="020B0503020204020204" charset="-122"/>
                <a:cs typeface="微软雅黑" panose="020B0503020204020204" charset="-122"/>
              </a:rPr>
              <a:t>step1</a:t>
            </a:r>
            <a:r>
              <a:rPr lang="zh-CN" altLang="en-US" spc="150">
                <a:solidFill>
                  <a:srgbClr val="FF0000"/>
                </a:solidFill>
                <a:latin typeface="微软雅黑" panose="020B0503020204020204" charset="-122"/>
                <a:ea typeface="微软雅黑" panose="020B0503020204020204" charset="-122"/>
                <a:cs typeface="微软雅黑" panose="020B0503020204020204" charset="-122"/>
              </a:rPr>
              <a:t>预处理</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：获取</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CPU</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GPU</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等设备之间的性能比。</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zh-CN" altLang="en-US" spc="150">
                <a:solidFill>
                  <a:srgbClr val="212121"/>
                </a:solidFill>
                <a:latin typeface="微软雅黑" panose="020B0503020204020204" charset="-122"/>
                <a:ea typeface="微软雅黑" panose="020B0503020204020204" charset="-122"/>
                <a:cs typeface="微软雅黑" panose="020B0503020204020204" charset="-122"/>
              </a:rPr>
              <a:t>通过使得每一个设备都运行</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N</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层卷积，其中图像大小和主设备提供的内核大小都在尝试模拟卷积层的一部分，卷积值是使用随机值产生的。各个模拟完成后，计算时间会报告给</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master</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节点，以查找设备之间的性能比。</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altLang="zh-CN" spc="150">
                <a:solidFill>
                  <a:srgbClr val="212121"/>
                </a:solidFill>
                <a:latin typeface="微软雅黑" panose="020B0503020204020204" charset="-122"/>
                <a:ea typeface="微软雅黑" panose="020B0503020204020204" charset="-122"/>
                <a:cs typeface="微软雅黑" panose="020B0503020204020204" charset="-122"/>
              </a:rPr>
              <a:t>master</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判断设备性能的依据公式：</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1100"/>
          </a:p>
          <a:p>
            <a:pPr latinLnBrk="1">
              <a:lnSpc>
                <a:spcPct val="116000"/>
              </a:lnSpc>
            </a:pPr>
            <a:endParaRPr lang="en-US" sz="2400" b="1" spc="150">
              <a:solidFill>
                <a:srgbClr val="212121"/>
              </a:solidFill>
              <a:latin typeface="微软雅黑" panose="020B0503020204020204" charset="-122"/>
              <a:ea typeface="微软雅黑" panose="020B0503020204020204" charset="-122"/>
            </a:endParaRPr>
          </a:p>
        </p:txBody>
      </p:sp>
      <p:sp>
        <p:nvSpPr>
          <p:cNvPr id="10" name="Freeform 9"/>
          <p:cNvSpPr/>
          <p:nvPr/>
        </p:nvSpPr>
        <p:spPr>
          <a:xfrm rot="960000">
            <a:off x="1522471" y="4189376"/>
            <a:ext cx="110998" cy="110951"/>
          </a:xfrm>
          <a:custGeom>
            <a:avLst/>
            <a:gdLst/>
            <a:ahLst/>
            <a:cxnLst/>
            <a:rect l="l" t="t" r="r" b="b"/>
            <a:pathLst>
              <a:path w="110998" h="110951">
                <a:moveTo>
                  <a:pt x="104760" y="443"/>
                </a:moveTo>
                <a:cubicBezTo>
                  <a:pt x="76996" y="0"/>
                  <a:pt x="50235" y="10809"/>
                  <a:pt x="30567" y="30410"/>
                </a:cubicBezTo>
                <a:cubicBezTo>
                  <a:pt x="10900" y="50011"/>
                  <a:pt x="0" y="76735"/>
                  <a:pt x="348" y="104500"/>
                </a:cubicBezTo>
                <a:cubicBezTo>
                  <a:pt x="650" y="107957"/>
                  <a:pt x="3410" y="110686"/>
                  <a:pt x="6869" y="110951"/>
                </a:cubicBezTo>
                <a:cubicBezTo>
                  <a:pt x="13319" y="110951"/>
                  <a:pt x="16580" y="107690"/>
                  <a:pt x="16580" y="104500"/>
                </a:cubicBezTo>
                <a:cubicBezTo>
                  <a:pt x="16580" y="78486"/>
                  <a:pt x="23101" y="55732"/>
                  <a:pt x="42665" y="39500"/>
                </a:cubicBezTo>
                <a:cubicBezTo>
                  <a:pt x="59108" y="23086"/>
                  <a:pt x="81316" y="13750"/>
                  <a:pt x="104547" y="13485"/>
                </a:cubicBezTo>
                <a:cubicBezTo>
                  <a:pt x="107979" y="13188"/>
                  <a:pt x="110700" y="10467"/>
                  <a:pt x="110997" y="7035"/>
                </a:cubicBezTo>
                <a:cubicBezTo>
                  <a:pt x="110782" y="3620"/>
                  <a:pt x="108158" y="847"/>
                  <a:pt x="104760" y="443"/>
                </a:cubicBezTo>
                <a:close/>
              </a:path>
            </a:pathLst>
          </a:custGeom>
          <a:solidFill>
            <a:srgbClr val="FFFFFF"/>
          </a:solidFill>
        </p:spPr>
        <p:txBody>
          <a:bodyPr lIns="127000" rIns="127000" rtlCol="0" anchor="ctr"/>
          <a:lstStyle/>
          <a:p>
            <a:pPr algn="l"/>
            <a:endParaRPr lang="en-US" sz="1100"/>
          </a:p>
        </p:txBody>
      </p:sp>
      <p:pic>
        <p:nvPicPr>
          <p:cNvPr id="11" name="Picture 10"/>
          <p:cNvPicPr>
            <a:picLocks noChangeAspect="1"/>
          </p:cNvPicPr>
          <p:nvPr/>
        </p:nvPicPr>
        <p:blipFill>
          <a:blip r:embed="rId1"/>
          <a:stretch>
            <a:fillRect/>
          </a:stretch>
        </p:blipFill>
        <p:spPr>
          <a:xfrm>
            <a:off x="8318500" y="0"/>
            <a:ext cx="3346029" cy="6515952"/>
          </a:xfrm>
          <a:prstGeom prst="rect">
            <a:avLst/>
          </a:prstGeom>
        </p:spPr>
      </p:pic>
      <p:sp>
        <p:nvSpPr>
          <p:cNvPr id="12" name="Freeform 11"/>
          <p:cNvSpPr/>
          <p:nvPr/>
        </p:nvSpPr>
        <p:spPr>
          <a:xfrm>
            <a:off x="8318627" y="-5842"/>
            <a:ext cx="3362739" cy="6512892"/>
          </a:xfrm>
          <a:custGeom>
            <a:avLst/>
            <a:gdLst/>
            <a:ahLst/>
            <a:cxnLst/>
            <a:rect l="l" t="t" r="r" b="b"/>
            <a:pathLst>
              <a:path w="3362739" h="6512892">
                <a:moveTo>
                  <a:pt x="0" y="0"/>
                </a:moveTo>
                <a:lnTo>
                  <a:pt x="3362739" y="0"/>
                </a:lnTo>
                <a:lnTo>
                  <a:pt x="3362739" y="6512892"/>
                </a:lnTo>
                <a:lnTo>
                  <a:pt x="0" y="6512892"/>
                </a:lnTo>
                <a:close/>
              </a:path>
            </a:pathLst>
          </a:custGeom>
          <a:solidFill>
            <a:srgbClr val="CC2626">
              <a:alpha val="56078"/>
            </a:srgbClr>
          </a:solidFill>
        </p:spPr>
        <p:txBody>
          <a:bodyPr lIns="127000" rIns="127000" rtlCol="0" anchor="ctr"/>
          <a:lstStyle/>
          <a:p>
            <a:pPr algn="l"/>
            <a:endParaRPr lang="en-US" sz="1100"/>
          </a:p>
        </p:txBody>
      </p:sp>
      <p:pic>
        <p:nvPicPr>
          <p:cNvPr id="2" name="图片 1"/>
          <p:cNvPicPr>
            <a:picLocks noChangeAspect="1"/>
          </p:cNvPicPr>
          <p:nvPr/>
        </p:nvPicPr>
        <p:blipFill>
          <a:blip r:embed="rId2"/>
          <a:stretch>
            <a:fillRect/>
          </a:stretch>
        </p:blipFill>
        <p:spPr>
          <a:xfrm>
            <a:off x="3031490" y="4166235"/>
            <a:ext cx="2205355" cy="1294765"/>
          </a:xfrm>
          <a:prstGeom prst="rect">
            <a:avLst/>
          </a:prstGeom>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7" name="TextBox 6"/>
          <p:cNvSpPr txBox="1"/>
          <p:nvPr/>
        </p:nvSpPr>
        <p:spPr>
          <a:xfrm>
            <a:off x="201930" y="283210"/>
            <a:ext cx="2193480" cy="524510"/>
          </a:xfrm>
          <a:prstGeom prst="rect">
            <a:avLst/>
          </a:prstGeom>
        </p:spPr>
        <p:txBody>
          <a:bodyPr lIns="31750" tIns="12700" rIns="31750" bIns="12700" rtlCol="0" anchor="t">
            <a:spAutoFit/>
          </a:bodyPr>
          <a:lstStyle/>
          <a:p>
            <a:pPr algn="l" latinLnBrk="1">
              <a:lnSpc>
                <a:spcPct val="116000"/>
              </a:lnSpc>
            </a:pPr>
            <a:r>
              <a:rPr lang="en-US" sz="2800" b="1">
                <a:latin typeface="微软雅黑" panose="020B0503020204020204" charset="-122"/>
                <a:ea typeface="微软雅黑" panose="020B0503020204020204" charset="-122"/>
                <a:cs typeface="微软雅黑" panose="020B0503020204020204" charset="-122"/>
              </a:rPr>
              <a:t>3 </a:t>
            </a:r>
            <a:r>
              <a:rPr lang="zh-CN" altLang="en-US" sz="2800" b="1">
                <a:latin typeface="微软雅黑" panose="020B0503020204020204" charset="-122"/>
                <a:ea typeface="微软雅黑" panose="020B0503020204020204" charset="-122"/>
                <a:cs typeface="微软雅黑" panose="020B0503020204020204" charset="-122"/>
              </a:rPr>
              <a:t>研究方案</a:t>
            </a:r>
            <a:endParaRPr lang="zh-CN" altLang="en-US" sz="2800" b="1">
              <a:latin typeface="微软雅黑" panose="020B0503020204020204" charset="-122"/>
              <a:ea typeface="微软雅黑" panose="020B0503020204020204" charset="-122"/>
              <a:cs typeface="微软雅黑" panose="020B0503020204020204" charset="-122"/>
            </a:endParaRPr>
          </a:p>
        </p:txBody>
      </p:sp>
      <p:sp>
        <p:nvSpPr>
          <p:cNvPr id="8" name="TextBox 7"/>
          <p:cNvSpPr txBox="1"/>
          <p:nvPr/>
        </p:nvSpPr>
        <p:spPr>
          <a:xfrm>
            <a:off x="201930" y="1063625"/>
            <a:ext cx="7863840" cy="4718685"/>
          </a:xfrm>
          <a:prstGeom prst="rect">
            <a:avLst/>
          </a:prstGeom>
        </p:spPr>
        <p:txBody>
          <a:bodyPr wrap="square" lIns="31750" tIns="12700" rIns="31750" bIns="12700" rtlCol="0" anchor="t">
            <a:spAutoFit/>
          </a:bodyPr>
          <a:lstStyle/>
          <a:p>
            <a:pPr algn="l" latinLnBrk="1">
              <a:lnSpc>
                <a:spcPct val="116000"/>
              </a:lnSpc>
            </a:pPr>
            <a:r>
              <a:rPr lang="zh-CN" altLang="en-US" spc="150">
                <a:solidFill>
                  <a:srgbClr val="FF0000"/>
                </a:solidFill>
                <a:latin typeface="微软雅黑" panose="020B0503020204020204" charset="-122"/>
                <a:ea typeface="微软雅黑" panose="020B0503020204020204" charset="-122"/>
                <a:cs typeface="微软雅黑" panose="020B0503020204020204" charset="-122"/>
              </a:rPr>
              <a:t>工作量分配</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master</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负责收集</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slave</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机器计算的卷积图像结果，卷积核大小以及数量，不同的节点接收不同的内核数量。</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master</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结点负责所有</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slave</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结点的卷积调度，</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slave</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结点只负责卷积计算。考虑到方案的主题是进行分布式卷积计算，因此在所有</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slave</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结点进行卷积计算完成后，由</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master</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结点完成其余的运算步骤。</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1100"/>
          </a:p>
          <a:p>
            <a:pPr latinLnBrk="1">
              <a:lnSpc>
                <a:spcPct val="116000"/>
              </a:lnSpc>
            </a:pPr>
            <a:endParaRPr lang="en-US" sz="2400" b="1" spc="150">
              <a:solidFill>
                <a:srgbClr val="212121"/>
              </a:solidFill>
              <a:latin typeface="微软雅黑" panose="020B0503020204020204" charset="-122"/>
              <a:ea typeface="微软雅黑" panose="020B0503020204020204" charset="-122"/>
            </a:endParaRPr>
          </a:p>
        </p:txBody>
      </p:sp>
      <p:sp>
        <p:nvSpPr>
          <p:cNvPr id="10" name="Freeform 9"/>
          <p:cNvSpPr/>
          <p:nvPr/>
        </p:nvSpPr>
        <p:spPr>
          <a:xfrm rot="960000">
            <a:off x="1522471" y="4189376"/>
            <a:ext cx="110998" cy="110951"/>
          </a:xfrm>
          <a:custGeom>
            <a:avLst/>
            <a:gdLst/>
            <a:ahLst/>
            <a:cxnLst/>
            <a:rect l="l" t="t" r="r" b="b"/>
            <a:pathLst>
              <a:path w="110998" h="110951">
                <a:moveTo>
                  <a:pt x="104760" y="443"/>
                </a:moveTo>
                <a:cubicBezTo>
                  <a:pt x="76996" y="0"/>
                  <a:pt x="50235" y="10809"/>
                  <a:pt x="30567" y="30410"/>
                </a:cubicBezTo>
                <a:cubicBezTo>
                  <a:pt x="10900" y="50011"/>
                  <a:pt x="0" y="76735"/>
                  <a:pt x="348" y="104500"/>
                </a:cubicBezTo>
                <a:cubicBezTo>
                  <a:pt x="650" y="107957"/>
                  <a:pt x="3410" y="110686"/>
                  <a:pt x="6869" y="110951"/>
                </a:cubicBezTo>
                <a:cubicBezTo>
                  <a:pt x="13319" y="110951"/>
                  <a:pt x="16580" y="107690"/>
                  <a:pt x="16580" y="104500"/>
                </a:cubicBezTo>
                <a:cubicBezTo>
                  <a:pt x="16580" y="78486"/>
                  <a:pt x="23101" y="55732"/>
                  <a:pt x="42665" y="39500"/>
                </a:cubicBezTo>
                <a:cubicBezTo>
                  <a:pt x="59108" y="23086"/>
                  <a:pt x="81316" y="13750"/>
                  <a:pt x="104547" y="13485"/>
                </a:cubicBezTo>
                <a:cubicBezTo>
                  <a:pt x="107979" y="13188"/>
                  <a:pt x="110700" y="10467"/>
                  <a:pt x="110997" y="7035"/>
                </a:cubicBezTo>
                <a:cubicBezTo>
                  <a:pt x="110782" y="3620"/>
                  <a:pt x="108158" y="847"/>
                  <a:pt x="104760" y="443"/>
                </a:cubicBezTo>
                <a:close/>
              </a:path>
            </a:pathLst>
          </a:custGeom>
          <a:solidFill>
            <a:srgbClr val="FFFFFF"/>
          </a:solidFill>
        </p:spPr>
        <p:txBody>
          <a:bodyPr lIns="127000" rIns="127000" rtlCol="0" anchor="ctr"/>
          <a:lstStyle/>
          <a:p>
            <a:pPr algn="l"/>
            <a:endParaRPr lang="en-US" sz="1100"/>
          </a:p>
        </p:txBody>
      </p:sp>
      <p:pic>
        <p:nvPicPr>
          <p:cNvPr id="11" name="Picture 10"/>
          <p:cNvPicPr>
            <a:picLocks noChangeAspect="1"/>
          </p:cNvPicPr>
          <p:nvPr/>
        </p:nvPicPr>
        <p:blipFill>
          <a:blip r:embed="rId1"/>
          <a:stretch>
            <a:fillRect/>
          </a:stretch>
        </p:blipFill>
        <p:spPr>
          <a:xfrm>
            <a:off x="8318500" y="0"/>
            <a:ext cx="3346029" cy="6515952"/>
          </a:xfrm>
          <a:prstGeom prst="rect">
            <a:avLst/>
          </a:prstGeom>
        </p:spPr>
      </p:pic>
      <p:sp>
        <p:nvSpPr>
          <p:cNvPr id="12" name="Freeform 11"/>
          <p:cNvSpPr/>
          <p:nvPr/>
        </p:nvSpPr>
        <p:spPr>
          <a:xfrm>
            <a:off x="8318627" y="-5842"/>
            <a:ext cx="3362739" cy="6512892"/>
          </a:xfrm>
          <a:custGeom>
            <a:avLst/>
            <a:gdLst/>
            <a:ahLst/>
            <a:cxnLst/>
            <a:rect l="l" t="t" r="r" b="b"/>
            <a:pathLst>
              <a:path w="3362739" h="6512892">
                <a:moveTo>
                  <a:pt x="0" y="0"/>
                </a:moveTo>
                <a:lnTo>
                  <a:pt x="3362739" y="0"/>
                </a:lnTo>
                <a:lnTo>
                  <a:pt x="3362739" y="6512892"/>
                </a:lnTo>
                <a:lnTo>
                  <a:pt x="0" y="6512892"/>
                </a:lnTo>
                <a:close/>
              </a:path>
            </a:pathLst>
          </a:custGeom>
          <a:solidFill>
            <a:srgbClr val="CC2626">
              <a:alpha val="56078"/>
            </a:srgbClr>
          </a:solidFill>
        </p:spPr>
        <p:txBody>
          <a:bodyPr lIns="127000" rIns="127000" rtlCol="0" anchor="ctr"/>
          <a:lstStyle/>
          <a:p>
            <a:pPr algn="l"/>
            <a:endParaRPr lang="en-US" sz="1100"/>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7" name="TextBox 6"/>
          <p:cNvSpPr txBox="1"/>
          <p:nvPr/>
        </p:nvSpPr>
        <p:spPr>
          <a:xfrm>
            <a:off x="201930" y="283210"/>
            <a:ext cx="2193480" cy="524510"/>
          </a:xfrm>
          <a:prstGeom prst="rect">
            <a:avLst/>
          </a:prstGeom>
        </p:spPr>
        <p:txBody>
          <a:bodyPr lIns="31750" tIns="12700" rIns="31750" bIns="12700" rtlCol="0" anchor="t">
            <a:spAutoFit/>
          </a:bodyPr>
          <a:lstStyle/>
          <a:p>
            <a:pPr algn="l" latinLnBrk="1">
              <a:lnSpc>
                <a:spcPct val="116000"/>
              </a:lnSpc>
            </a:pPr>
            <a:r>
              <a:rPr lang="en-US" sz="2800" b="1">
                <a:latin typeface="微软雅黑" panose="020B0503020204020204" charset="-122"/>
                <a:ea typeface="微软雅黑" panose="020B0503020204020204" charset="-122"/>
                <a:cs typeface="微软雅黑" panose="020B0503020204020204" charset="-122"/>
              </a:rPr>
              <a:t>3 </a:t>
            </a:r>
            <a:r>
              <a:rPr lang="zh-CN" altLang="en-US" sz="2800" b="1">
                <a:latin typeface="微软雅黑" panose="020B0503020204020204" charset="-122"/>
                <a:ea typeface="微软雅黑" panose="020B0503020204020204" charset="-122"/>
                <a:cs typeface="微软雅黑" panose="020B0503020204020204" charset="-122"/>
              </a:rPr>
              <a:t>研究方案</a:t>
            </a:r>
            <a:endParaRPr lang="zh-CN" altLang="en-US" sz="2800" b="1">
              <a:latin typeface="微软雅黑" panose="020B0503020204020204" charset="-122"/>
              <a:ea typeface="微软雅黑" panose="020B0503020204020204" charset="-122"/>
              <a:cs typeface="微软雅黑" panose="020B0503020204020204" charset="-122"/>
            </a:endParaRPr>
          </a:p>
        </p:txBody>
      </p:sp>
      <p:sp>
        <p:nvSpPr>
          <p:cNvPr id="8" name="TextBox 7"/>
          <p:cNvSpPr txBox="1"/>
          <p:nvPr/>
        </p:nvSpPr>
        <p:spPr>
          <a:xfrm>
            <a:off x="201930" y="1063625"/>
            <a:ext cx="7863840" cy="4397375"/>
          </a:xfrm>
          <a:prstGeom prst="rect">
            <a:avLst/>
          </a:prstGeom>
        </p:spPr>
        <p:txBody>
          <a:bodyPr wrap="square" lIns="31750" tIns="12700" rIns="31750" bIns="12700" rtlCol="0" anchor="t">
            <a:spAutoFit/>
          </a:bodyPr>
          <a:lstStyle/>
          <a:p>
            <a:pPr algn="l" latinLnBrk="1">
              <a:lnSpc>
                <a:spcPct val="116000"/>
              </a:lnSpc>
            </a:pPr>
            <a:r>
              <a:rPr lang="zh-CN" altLang="en-US" spc="150">
                <a:solidFill>
                  <a:srgbClr val="212121"/>
                </a:solidFill>
                <a:latin typeface="微软雅黑" panose="020B0503020204020204" charset="-122"/>
                <a:ea typeface="微软雅黑" panose="020B0503020204020204" charset="-122"/>
                <a:cs typeface="微软雅黑" panose="020B0503020204020204" charset="-122"/>
              </a:rPr>
              <a:t>实验：</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CPU</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集群实验，</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GPU</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集群实验，混合集群实验。</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zh-CN" altLang="en-US" spc="150">
                <a:solidFill>
                  <a:srgbClr val="212121"/>
                </a:solidFill>
                <a:latin typeface="微软雅黑" panose="020B0503020204020204" charset="-122"/>
                <a:ea typeface="微软雅黑" panose="020B0503020204020204" charset="-122"/>
                <a:cs typeface="微软雅黑" panose="020B0503020204020204" charset="-122"/>
              </a:rPr>
              <a:t>实验硬件条件：</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1100"/>
          </a:p>
          <a:p>
            <a:pPr latinLnBrk="1">
              <a:lnSpc>
                <a:spcPct val="116000"/>
              </a:lnSpc>
            </a:pPr>
            <a:endParaRPr lang="en-US" sz="2400" b="1" spc="150">
              <a:solidFill>
                <a:srgbClr val="212121"/>
              </a:solidFill>
              <a:latin typeface="微软雅黑" panose="020B0503020204020204" charset="-122"/>
              <a:ea typeface="微软雅黑" panose="020B0503020204020204" charset="-122"/>
            </a:endParaRPr>
          </a:p>
        </p:txBody>
      </p:sp>
      <p:sp>
        <p:nvSpPr>
          <p:cNvPr id="10" name="Freeform 9"/>
          <p:cNvSpPr/>
          <p:nvPr/>
        </p:nvSpPr>
        <p:spPr>
          <a:xfrm rot="960000">
            <a:off x="1522471" y="4189376"/>
            <a:ext cx="110998" cy="110951"/>
          </a:xfrm>
          <a:custGeom>
            <a:avLst/>
            <a:gdLst/>
            <a:ahLst/>
            <a:cxnLst/>
            <a:rect l="l" t="t" r="r" b="b"/>
            <a:pathLst>
              <a:path w="110998" h="110951">
                <a:moveTo>
                  <a:pt x="104760" y="443"/>
                </a:moveTo>
                <a:cubicBezTo>
                  <a:pt x="76996" y="0"/>
                  <a:pt x="50235" y="10809"/>
                  <a:pt x="30567" y="30410"/>
                </a:cubicBezTo>
                <a:cubicBezTo>
                  <a:pt x="10900" y="50011"/>
                  <a:pt x="0" y="76735"/>
                  <a:pt x="348" y="104500"/>
                </a:cubicBezTo>
                <a:cubicBezTo>
                  <a:pt x="650" y="107957"/>
                  <a:pt x="3410" y="110686"/>
                  <a:pt x="6869" y="110951"/>
                </a:cubicBezTo>
                <a:cubicBezTo>
                  <a:pt x="13319" y="110951"/>
                  <a:pt x="16580" y="107690"/>
                  <a:pt x="16580" y="104500"/>
                </a:cubicBezTo>
                <a:cubicBezTo>
                  <a:pt x="16580" y="78486"/>
                  <a:pt x="23101" y="55732"/>
                  <a:pt x="42665" y="39500"/>
                </a:cubicBezTo>
                <a:cubicBezTo>
                  <a:pt x="59108" y="23086"/>
                  <a:pt x="81316" y="13750"/>
                  <a:pt x="104547" y="13485"/>
                </a:cubicBezTo>
                <a:cubicBezTo>
                  <a:pt x="107979" y="13188"/>
                  <a:pt x="110700" y="10467"/>
                  <a:pt x="110997" y="7035"/>
                </a:cubicBezTo>
                <a:cubicBezTo>
                  <a:pt x="110782" y="3620"/>
                  <a:pt x="108158" y="847"/>
                  <a:pt x="104760" y="443"/>
                </a:cubicBezTo>
                <a:close/>
              </a:path>
            </a:pathLst>
          </a:custGeom>
          <a:solidFill>
            <a:srgbClr val="FFFFFF"/>
          </a:solidFill>
        </p:spPr>
        <p:txBody>
          <a:bodyPr lIns="127000" rIns="127000" rtlCol="0" anchor="ctr"/>
          <a:lstStyle/>
          <a:p>
            <a:pPr algn="l"/>
            <a:endParaRPr lang="en-US" sz="1100"/>
          </a:p>
        </p:txBody>
      </p:sp>
      <p:pic>
        <p:nvPicPr>
          <p:cNvPr id="11" name="Picture 10"/>
          <p:cNvPicPr>
            <a:picLocks noChangeAspect="1"/>
          </p:cNvPicPr>
          <p:nvPr/>
        </p:nvPicPr>
        <p:blipFill>
          <a:blip r:embed="rId1"/>
          <a:stretch>
            <a:fillRect/>
          </a:stretch>
        </p:blipFill>
        <p:spPr>
          <a:xfrm>
            <a:off x="8318500" y="0"/>
            <a:ext cx="3346029" cy="6515952"/>
          </a:xfrm>
          <a:prstGeom prst="rect">
            <a:avLst/>
          </a:prstGeom>
        </p:spPr>
      </p:pic>
      <p:sp>
        <p:nvSpPr>
          <p:cNvPr id="12" name="Freeform 11"/>
          <p:cNvSpPr/>
          <p:nvPr/>
        </p:nvSpPr>
        <p:spPr>
          <a:xfrm>
            <a:off x="8318627" y="-5842"/>
            <a:ext cx="3362739" cy="6512892"/>
          </a:xfrm>
          <a:custGeom>
            <a:avLst/>
            <a:gdLst/>
            <a:ahLst/>
            <a:cxnLst/>
            <a:rect l="l" t="t" r="r" b="b"/>
            <a:pathLst>
              <a:path w="3362739" h="6512892">
                <a:moveTo>
                  <a:pt x="0" y="0"/>
                </a:moveTo>
                <a:lnTo>
                  <a:pt x="3362739" y="0"/>
                </a:lnTo>
                <a:lnTo>
                  <a:pt x="3362739" y="6512892"/>
                </a:lnTo>
                <a:lnTo>
                  <a:pt x="0" y="6512892"/>
                </a:lnTo>
                <a:close/>
              </a:path>
            </a:pathLst>
          </a:custGeom>
          <a:solidFill>
            <a:srgbClr val="CC2626">
              <a:alpha val="56078"/>
            </a:srgbClr>
          </a:solidFill>
        </p:spPr>
        <p:txBody>
          <a:bodyPr lIns="127000" rIns="127000" rtlCol="0" anchor="ctr"/>
          <a:lstStyle/>
          <a:p>
            <a:pPr algn="l"/>
            <a:endParaRPr lang="en-US" sz="1100"/>
          </a:p>
        </p:txBody>
      </p:sp>
      <p:pic>
        <p:nvPicPr>
          <p:cNvPr id="2" name="图片 1"/>
          <p:cNvPicPr>
            <a:picLocks noChangeAspect="1"/>
          </p:cNvPicPr>
          <p:nvPr/>
        </p:nvPicPr>
        <p:blipFill>
          <a:blip r:embed="rId2"/>
          <a:stretch>
            <a:fillRect/>
          </a:stretch>
        </p:blipFill>
        <p:spPr>
          <a:xfrm>
            <a:off x="474980" y="1802765"/>
            <a:ext cx="6891655" cy="2000250"/>
          </a:xfrm>
          <a:prstGeom prst="rect">
            <a:avLst/>
          </a:prstGeom>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7" name="TextBox 6"/>
          <p:cNvSpPr txBox="1"/>
          <p:nvPr/>
        </p:nvSpPr>
        <p:spPr>
          <a:xfrm>
            <a:off x="201930" y="283210"/>
            <a:ext cx="2193480" cy="524510"/>
          </a:xfrm>
          <a:prstGeom prst="rect">
            <a:avLst/>
          </a:prstGeom>
        </p:spPr>
        <p:txBody>
          <a:bodyPr lIns="31750" tIns="12700" rIns="31750" bIns="12700" rtlCol="0" anchor="t">
            <a:spAutoFit/>
          </a:bodyPr>
          <a:lstStyle/>
          <a:p>
            <a:pPr algn="l" latinLnBrk="1">
              <a:lnSpc>
                <a:spcPct val="116000"/>
              </a:lnSpc>
            </a:pPr>
            <a:r>
              <a:rPr lang="en-US" sz="2800" b="1">
                <a:latin typeface="微软雅黑" panose="020B0503020204020204" charset="-122"/>
                <a:ea typeface="微软雅黑" panose="020B0503020204020204" charset="-122"/>
                <a:cs typeface="微软雅黑" panose="020B0503020204020204" charset="-122"/>
              </a:rPr>
              <a:t>3 </a:t>
            </a:r>
            <a:r>
              <a:rPr lang="zh-CN" altLang="en-US" sz="2800" b="1">
                <a:latin typeface="微软雅黑" panose="020B0503020204020204" charset="-122"/>
                <a:ea typeface="微软雅黑" panose="020B0503020204020204" charset="-122"/>
                <a:cs typeface="微软雅黑" panose="020B0503020204020204" charset="-122"/>
              </a:rPr>
              <a:t>研究方案</a:t>
            </a:r>
            <a:endParaRPr lang="zh-CN" altLang="en-US" sz="2800" b="1">
              <a:latin typeface="微软雅黑" panose="020B0503020204020204" charset="-122"/>
              <a:ea typeface="微软雅黑" panose="020B0503020204020204" charset="-122"/>
              <a:cs typeface="微软雅黑" panose="020B0503020204020204" charset="-122"/>
            </a:endParaRPr>
          </a:p>
        </p:txBody>
      </p:sp>
      <p:sp>
        <p:nvSpPr>
          <p:cNvPr id="8" name="TextBox 7"/>
          <p:cNvSpPr txBox="1"/>
          <p:nvPr/>
        </p:nvSpPr>
        <p:spPr>
          <a:xfrm>
            <a:off x="201930" y="1063625"/>
            <a:ext cx="7863840" cy="5039995"/>
          </a:xfrm>
          <a:prstGeom prst="rect">
            <a:avLst/>
          </a:prstGeom>
        </p:spPr>
        <p:txBody>
          <a:bodyPr wrap="square" lIns="31750" tIns="12700" rIns="31750" bIns="12700" rtlCol="0" anchor="t">
            <a:spAutoFit/>
          </a:bodyPr>
          <a:lstStyle/>
          <a:p>
            <a:pPr algn="l" latinLnBrk="1">
              <a:lnSpc>
                <a:spcPct val="116000"/>
              </a:lnSpc>
            </a:pPr>
            <a:r>
              <a:rPr lang="zh-CN" altLang="en-US" spc="150">
                <a:solidFill>
                  <a:srgbClr val="FF0000"/>
                </a:solidFill>
                <a:latin typeface="微软雅黑" panose="020B0503020204020204" charset="-122"/>
                <a:ea typeface="微软雅黑" panose="020B0503020204020204" charset="-122"/>
                <a:cs typeface="微软雅黑" panose="020B0503020204020204" charset="-122"/>
              </a:rPr>
              <a:t>实验</a:t>
            </a:r>
            <a:r>
              <a:rPr lang="en-US" spc="150">
                <a:solidFill>
                  <a:srgbClr val="FF0000"/>
                </a:solidFill>
                <a:latin typeface="微软雅黑" panose="020B0503020204020204" charset="-122"/>
                <a:ea typeface="微软雅黑" panose="020B0503020204020204" charset="-122"/>
                <a:cs typeface="微软雅黑" panose="020B0503020204020204" charset="-122"/>
              </a:rPr>
              <a:t>1</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CPU</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加速集群实验：对集群进行两层卷积运算，查看加速比。</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altLang="zh-CN" spc="150">
                <a:solidFill>
                  <a:srgbClr val="212121"/>
                </a:solidFill>
                <a:latin typeface="微软雅黑" panose="020B0503020204020204" charset="-122"/>
                <a:ea typeface="微软雅黑" panose="020B0503020204020204" charset="-122"/>
                <a:cs typeface="微软雅黑" panose="020B0503020204020204" charset="-122"/>
              </a:rPr>
              <a:t>master:P1</a:t>
            </a:r>
            <a:endParaRPr lang="en-US" altLang="zh-CN"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altLang="zh-CN" spc="150">
                <a:solidFill>
                  <a:srgbClr val="212121"/>
                </a:solidFill>
                <a:latin typeface="微软雅黑" panose="020B0503020204020204" charset="-122"/>
                <a:ea typeface="微软雅黑" panose="020B0503020204020204" charset="-122"/>
                <a:cs typeface="微软雅黑" panose="020B0503020204020204" charset="-122"/>
              </a:rPr>
              <a:t>slave01:PC2</a:t>
            </a:r>
            <a:endParaRPr lang="en-US" altLang="zh-CN"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altLang="zh-CN" spc="150">
                <a:solidFill>
                  <a:srgbClr val="212121"/>
                </a:solidFill>
                <a:latin typeface="微软雅黑" panose="020B0503020204020204" charset="-122"/>
                <a:ea typeface="微软雅黑" panose="020B0503020204020204" charset="-122"/>
                <a:cs typeface="微软雅黑" panose="020B0503020204020204" charset="-122"/>
              </a:rPr>
              <a:t>slave02:PC3</a:t>
            </a:r>
            <a:endParaRPr lang="en-US" altLang="zh-CN"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altLang="zh-CN" spc="150">
                <a:solidFill>
                  <a:srgbClr val="212121"/>
                </a:solidFill>
                <a:latin typeface="微软雅黑" panose="020B0503020204020204" charset="-122"/>
                <a:ea typeface="微软雅黑" panose="020B0503020204020204" charset="-122"/>
                <a:cs typeface="微软雅黑" panose="020B0503020204020204" charset="-122"/>
              </a:rPr>
              <a:t>slave03:PC3</a:t>
            </a:r>
            <a:endParaRPr lang="en-US" altLang="zh-CN"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altLang="zh-CN"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zh-CN" altLang="en-US" spc="150">
                <a:solidFill>
                  <a:srgbClr val="212121"/>
                </a:solidFill>
                <a:latin typeface="微软雅黑" panose="020B0503020204020204" charset="-122"/>
                <a:ea typeface="微软雅黑" panose="020B0503020204020204" charset="-122"/>
                <a:cs typeface="微软雅黑" panose="020B0503020204020204" charset="-122"/>
              </a:rPr>
              <a:t>依次考虑增加</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CPU</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集群个数，图片数量，卷积核数目对加速比的影响。</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1100"/>
          </a:p>
          <a:p>
            <a:pPr latinLnBrk="1">
              <a:lnSpc>
                <a:spcPct val="116000"/>
              </a:lnSpc>
            </a:pPr>
            <a:endParaRPr lang="en-US" sz="2400" b="1" spc="150">
              <a:solidFill>
                <a:srgbClr val="212121"/>
              </a:solidFill>
              <a:latin typeface="微软雅黑" panose="020B0503020204020204" charset="-122"/>
              <a:ea typeface="微软雅黑" panose="020B0503020204020204" charset="-122"/>
            </a:endParaRPr>
          </a:p>
        </p:txBody>
      </p:sp>
      <p:sp>
        <p:nvSpPr>
          <p:cNvPr id="10" name="Freeform 9"/>
          <p:cNvSpPr/>
          <p:nvPr/>
        </p:nvSpPr>
        <p:spPr>
          <a:xfrm rot="960000">
            <a:off x="1522471" y="4189376"/>
            <a:ext cx="110998" cy="110951"/>
          </a:xfrm>
          <a:custGeom>
            <a:avLst/>
            <a:gdLst/>
            <a:ahLst/>
            <a:cxnLst/>
            <a:rect l="l" t="t" r="r" b="b"/>
            <a:pathLst>
              <a:path w="110998" h="110951">
                <a:moveTo>
                  <a:pt x="104760" y="443"/>
                </a:moveTo>
                <a:cubicBezTo>
                  <a:pt x="76996" y="0"/>
                  <a:pt x="50235" y="10809"/>
                  <a:pt x="30567" y="30410"/>
                </a:cubicBezTo>
                <a:cubicBezTo>
                  <a:pt x="10900" y="50011"/>
                  <a:pt x="0" y="76735"/>
                  <a:pt x="348" y="104500"/>
                </a:cubicBezTo>
                <a:cubicBezTo>
                  <a:pt x="650" y="107957"/>
                  <a:pt x="3410" y="110686"/>
                  <a:pt x="6869" y="110951"/>
                </a:cubicBezTo>
                <a:cubicBezTo>
                  <a:pt x="13319" y="110951"/>
                  <a:pt x="16580" y="107690"/>
                  <a:pt x="16580" y="104500"/>
                </a:cubicBezTo>
                <a:cubicBezTo>
                  <a:pt x="16580" y="78486"/>
                  <a:pt x="23101" y="55732"/>
                  <a:pt x="42665" y="39500"/>
                </a:cubicBezTo>
                <a:cubicBezTo>
                  <a:pt x="59108" y="23086"/>
                  <a:pt x="81316" y="13750"/>
                  <a:pt x="104547" y="13485"/>
                </a:cubicBezTo>
                <a:cubicBezTo>
                  <a:pt x="107979" y="13188"/>
                  <a:pt x="110700" y="10467"/>
                  <a:pt x="110997" y="7035"/>
                </a:cubicBezTo>
                <a:cubicBezTo>
                  <a:pt x="110782" y="3620"/>
                  <a:pt x="108158" y="847"/>
                  <a:pt x="104760" y="443"/>
                </a:cubicBezTo>
                <a:close/>
              </a:path>
            </a:pathLst>
          </a:custGeom>
          <a:solidFill>
            <a:srgbClr val="FFFFFF"/>
          </a:solidFill>
        </p:spPr>
        <p:txBody>
          <a:bodyPr lIns="127000" rIns="127000" rtlCol="0" anchor="ctr"/>
          <a:lstStyle/>
          <a:p>
            <a:pPr algn="l"/>
            <a:endParaRPr lang="en-US" sz="1100"/>
          </a:p>
        </p:txBody>
      </p:sp>
      <p:pic>
        <p:nvPicPr>
          <p:cNvPr id="11" name="Picture 10"/>
          <p:cNvPicPr>
            <a:picLocks noChangeAspect="1"/>
          </p:cNvPicPr>
          <p:nvPr/>
        </p:nvPicPr>
        <p:blipFill>
          <a:blip r:embed="rId1"/>
          <a:stretch>
            <a:fillRect/>
          </a:stretch>
        </p:blipFill>
        <p:spPr>
          <a:xfrm>
            <a:off x="8318500" y="0"/>
            <a:ext cx="3346029" cy="6515952"/>
          </a:xfrm>
          <a:prstGeom prst="rect">
            <a:avLst/>
          </a:prstGeom>
        </p:spPr>
      </p:pic>
      <p:sp>
        <p:nvSpPr>
          <p:cNvPr id="12" name="Freeform 11"/>
          <p:cNvSpPr/>
          <p:nvPr/>
        </p:nvSpPr>
        <p:spPr>
          <a:xfrm>
            <a:off x="8318627" y="-5842"/>
            <a:ext cx="3362739" cy="6512892"/>
          </a:xfrm>
          <a:custGeom>
            <a:avLst/>
            <a:gdLst/>
            <a:ahLst/>
            <a:cxnLst/>
            <a:rect l="l" t="t" r="r" b="b"/>
            <a:pathLst>
              <a:path w="3362739" h="6512892">
                <a:moveTo>
                  <a:pt x="0" y="0"/>
                </a:moveTo>
                <a:lnTo>
                  <a:pt x="3362739" y="0"/>
                </a:lnTo>
                <a:lnTo>
                  <a:pt x="3362739" y="6512892"/>
                </a:lnTo>
                <a:lnTo>
                  <a:pt x="0" y="6512892"/>
                </a:lnTo>
                <a:close/>
              </a:path>
            </a:pathLst>
          </a:custGeom>
          <a:solidFill>
            <a:srgbClr val="CC2626">
              <a:alpha val="56078"/>
            </a:srgbClr>
          </a:solidFill>
        </p:spPr>
        <p:txBody>
          <a:bodyPr lIns="127000" rIns="127000" rtlCol="0" anchor="ctr"/>
          <a:lstStyle/>
          <a:p>
            <a:pPr algn="l"/>
            <a:endParaRPr lang="en-US" sz="1100"/>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7" name="TextBox 6"/>
          <p:cNvSpPr txBox="1"/>
          <p:nvPr/>
        </p:nvSpPr>
        <p:spPr>
          <a:xfrm>
            <a:off x="201930" y="283210"/>
            <a:ext cx="2193480" cy="524510"/>
          </a:xfrm>
          <a:prstGeom prst="rect">
            <a:avLst/>
          </a:prstGeom>
        </p:spPr>
        <p:txBody>
          <a:bodyPr lIns="31750" tIns="12700" rIns="31750" bIns="12700" rtlCol="0" anchor="t">
            <a:spAutoFit/>
          </a:bodyPr>
          <a:lstStyle/>
          <a:p>
            <a:pPr algn="l" latinLnBrk="1">
              <a:lnSpc>
                <a:spcPct val="116000"/>
              </a:lnSpc>
            </a:pPr>
            <a:r>
              <a:rPr lang="en-US" sz="2800" b="1">
                <a:latin typeface="微软雅黑" panose="020B0503020204020204" charset="-122"/>
                <a:ea typeface="微软雅黑" panose="020B0503020204020204" charset="-122"/>
                <a:cs typeface="微软雅黑" panose="020B0503020204020204" charset="-122"/>
              </a:rPr>
              <a:t>3 </a:t>
            </a:r>
            <a:r>
              <a:rPr lang="zh-CN" altLang="en-US" sz="2800" b="1">
                <a:latin typeface="微软雅黑" panose="020B0503020204020204" charset="-122"/>
                <a:ea typeface="微软雅黑" panose="020B0503020204020204" charset="-122"/>
                <a:cs typeface="微软雅黑" panose="020B0503020204020204" charset="-122"/>
              </a:rPr>
              <a:t>研究方案</a:t>
            </a:r>
            <a:endParaRPr lang="zh-CN" altLang="en-US" sz="2800" b="1">
              <a:latin typeface="微软雅黑" panose="020B0503020204020204" charset="-122"/>
              <a:ea typeface="微软雅黑" panose="020B0503020204020204" charset="-122"/>
              <a:cs typeface="微软雅黑" panose="020B0503020204020204" charset="-122"/>
            </a:endParaRPr>
          </a:p>
        </p:txBody>
      </p:sp>
      <p:sp>
        <p:nvSpPr>
          <p:cNvPr id="8" name="TextBox 7"/>
          <p:cNvSpPr txBox="1"/>
          <p:nvPr/>
        </p:nvSpPr>
        <p:spPr>
          <a:xfrm>
            <a:off x="201930" y="1063625"/>
            <a:ext cx="7863840" cy="2791460"/>
          </a:xfrm>
          <a:prstGeom prst="rect">
            <a:avLst/>
          </a:prstGeom>
        </p:spPr>
        <p:txBody>
          <a:bodyPr wrap="square" lIns="31750" tIns="12700" rIns="31750" bIns="12700" rtlCol="0" anchor="t">
            <a:spAutoFit/>
          </a:bodyPr>
          <a:lstStyle/>
          <a:p>
            <a:pPr algn="l" latinLnBrk="1">
              <a:lnSpc>
                <a:spcPct val="116000"/>
              </a:lnSpc>
            </a:pPr>
            <a:r>
              <a:rPr lang="zh-CN" altLang="en-US" spc="150">
                <a:solidFill>
                  <a:srgbClr val="212121"/>
                </a:solidFill>
                <a:latin typeface="微软雅黑" panose="020B0503020204020204" charset="-122"/>
                <a:ea typeface="微软雅黑" panose="020B0503020204020204" charset="-122"/>
                <a:cs typeface="微软雅黑" panose="020B0503020204020204" charset="-122"/>
              </a:rPr>
              <a:t>实验</a:t>
            </a:r>
            <a:r>
              <a:rPr lang="en-US" spc="150">
                <a:solidFill>
                  <a:srgbClr val="212121"/>
                </a:solidFill>
                <a:latin typeface="微软雅黑" panose="020B0503020204020204" charset="-122"/>
                <a:ea typeface="微软雅黑" panose="020B0503020204020204" charset="-122"/>
                <a:cs typeface="微软雅黑" panose="020B0503020204020204" charset="-122"/>
              </a:rPr>
              <a:t>1</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结果：</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1100"/>
          </a:p>
          <a:p>
            <a:pPr latinLnBrk="1">
              <a:lnSpc>
                <a:spcPct val="116000"/>
              </a:lnSpc>
            </a:pPr>
            <a:endParaRPr lang="en-US" sz="2400" b="1" spc="150">
              <a:solidFill>
                <a:srgbClr val="212121"/>
              </a:solidFill>
              <a:latin typeface="微软雅黑" panose="020B0503020204020204" charset="-122"/>
              <a:ea typeface="微软雅黑" panose="020B0503020204020204" charset="-122"/>
            </a:endParaRPr>
          </a:p>
        </p:txBody>
      </p:sp>
      <p:sp>
        <p:nvSpPr>
          <p:cNvPr id="10" name="Freeform 9"/>
          <p:cNvSpPr/>
          <p:nvPr/>
        </p:nvSpPr>
        <p:spPr>
          <a:xfrm rot="960000">
            <a:off x="1522471" y="4189376"/>
            <a:ext cx="110998" cy="110951"/>
          </a:xfrm>
          <a:custGeom>
            <a:avLst/>
            <a:gdLst/>
            <a:ahLst/>
            <a:cxnLst/>
            <a:rect l="l" t="t" r="r" b="b"/>
            <a:pathLst>
              <a:path w="110998" h="110951">
                <a:moveTo>
                  <a:pt x="104760" y="443"/>
                </a:moveTo>
                <a:cubicBezTo>
                  <a:pt x="76996" y="0"/>
                  <a:pt x="50235" y="10809"/>
                  <a:pt x="30567" y="30410"/>
                </a:cubicBezTo>
                <a:cubicBezTo>
                  <a:pt x="10900" y="50011"/>
                  <a:pt x="0" y="76735"/>
                  <a:pt x="348" y="104500"/>
                </a:cubicBezTo>
                <a:cubicBezTo>
                  <a:pt x="650" y="107957"/>
                  <a:pt x="3410" y="110686"/>
                  <a:pt x="6869" y="110951"/>
                </a:cubicBezTo>
                <a:cubicBezTo>
                  <a:pt x="13319" y="110951"/>
                  <a:pt x="16580" y="107690"/>
                  <a:pt x="16580" y="104500"/>
                </a:cubicBezTo>
                <a:cubicBezTo>
                  <a:pt x="16580" y="78486"/>
                  <a:pt x="23101" y="55732"/>
                  <a:pt x="42665" y="39500"/>
                </a:cubicBezTo>
                <a:cubicBezTo>
                  <a:pt x="59108" y="23086"/>
                  <a:pt x="81316" y="13750"/>
                  <a:pt x="104547" y="13485"/>
                </a:cubicBezTo>
                <a:cubicBezTo>
                  <a:pt x="107979" y="13188"/>
                  <a:pt x="110700" y="10467"/>
                  <a:pt x="110997" y="7035"/>
                </a:cubicBezTo>
                <a:cubicBezTo>
                  <a:pt x="110782" y="3620"/>
                  <a:pt x="108158" y="847"/>
                  <a:pt x="104760" y="443"/>
                </a:cubicBezTo>
                <a:close/>
              </a:path>
            </a:pathLst>
          </a:custGeom>
          <a:solidFill>
            <a:srgbClr val="FFFFFF"/>
          </a:solidFill>
        </p:spPr>
        <p:txBody>
          <a:bodyPr lIns="127000" rIns="127000" rtlCol="0" anchor="ctr"/>
          <a:lstStyle/>
          <a:p>
            <a:pPr algn="l"/>
            <a:endParaRPr lang="en-US" sz="1100"/>
          </a:p>
        </p:txBody>
      </p:sp>
      <p:pic>
        <p:nvPicPr>
          <p:cNvPr id="11" name="Picture 10"/>
          <p:cNvPicPr>
            <a:picLocks noChangeAspect="1"/>
          </p:cNvPicPr>
          <p:nvPr/>
        </p:nvPicPr>
        <p:blipFill>
          <a:blip r:embed="rId1"/>
          <a:stretch>
            <a:fillRect/>
          </a:stretch>
        </p:blipFill>
        <p:spPr>
          <a:xfrm>
            <a:off x="8318500" y="0"/>
            <a:ext cx="3346029" cy="6515952"/>
          </a:xfrm>
          <a:prstGeom prst="rect">
            <a:avLst/>
          </a:prstGeom>
        </p:spPr>
      </p:pic>
      <p:sp>
        <p:nvSpPr>
          <p:cNvPr id="12" name="Freeform 11"/>
          <p:cNvSpPr/>
          <p:nvPr/>
        </p:nvSpPr>
        <p:spPr>
          <a:xfrm>
            <a:off x="8318627" y="-5842"/>
            <a:ext cx="3362739" cy="6512892"/>
          </a:xfrm>
          <a:custGeom>
            <a:avLst/>
            <a:gdLst/>
            <a:ahLst/>
            <a:cxnLst/>
            <a:rect l="l" t="t" r="r" b="b"/>
            <a:pathLst>
              <a:path w="3362739" h="6512892">
                <a:moveTo>
                  <a:pt x="0" y="0"/>
                </a:moveTo>
                <a:lnTo>
                  <a:pt x="3362739" y="0"/>
                </a:lnTo>
                <a:lnTo>
                  <a:pt x="3362739" y="6512892"/>
                </a:lnTo>
                <a:lnTo>
                  <a:pt x="0" y="6512892"/>
                </a:lnTo>
                <a:close/>
              </a:path>
            </a:pathLst>
          </a:custGeom>
          <a:solidFill>
            <a:srgbClr val="CC2626">
              <a:alpha val="56078"/>
            </a:srgbClr>
          </a:solidFill>
        </p:spPr>
        <p:txBody>
          <a:bodyPr lIns="127000" rIns="127000" rtlCol="0" anchor="ctr"/>
          <a:lstStyle/>
          <a:p>
            <a:pPr algn="l"/>
            <a:endParaRPr lang="en-US" sz="1100"/>
          </a:p>
        </p:txBody>
      </p:sp>
      <p:pic>
        <p:nvPicPr>
          <p:cNvPr id="4" name="图片 3"/>
          <p:cNvPicPr>
            <a:picLocks noChangeAspect="1"/>
          </p:cNvPicPr>
          <p:nvPr/>
        </p:nvPicPr>
        <p:blipFill>
          <a:blip r:embed="rId2"/>
          <a:stretch>
            <a:fillRect/>
          </a:stretch>
        </p:blipFill>
        <p:spPr>
          <a:xfrm rot="5400000">
            <a:off x="1852930" y="262890"/>
            <a:ext cx="4762500" cy="7074535"/>
          </a:xfrm>
          <a:prstGeom prst="rect">
            <a:avLst/>
          </a:prstGeom>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7" name="TextBox 6"/>
          <p:cNvSpPr txBox="1"/>
          <p:nvPr/>
        </p:nvSpPr>
        <p:spPr>
          <a:xfrm>
            <a:off x="201930" y="283210"/>
            <a:ext cx="2193480" cy="524510"/>
          </a:xfrm>
          <a:prstGeom prst="rect">
            <a:avLst/>
          </a:prstGeom>
        </p:spPr>
        <p:txBody>
          <a:bodyPr lIns="31750" tIns="12700" rIns="31750" bIns="12700" rtlCol="0" anchor="t">
            <a:spAutoFit/>
          </a:bodyPr>
          <a:lstStyle/>
          <a:p>
            <a:pPr algn="l" latinLnBrk="1">
              <a:lnSpc>
                <a:spcPct val="116000"/>
              </a:lnSpc>
            </a:pPr>
            <a:r>
              <a:rPr lang="en-US" sz="2800" b="1">
                <a:latin typeface="微软雅黑" panose="020B0503020204020204" charset="-122"/>
                <a:ea typeface="微软雅黑" panose="020B0503020204020204" charset="-122"/>
                <a:cs typeface="微软雅黑" panose="020B0503020204020204" charset="-122"/>
              </a:rPr>
              <a:t>3 </a:t>
            </a:r>
            <a:r>
              <a:rPr lang="zh-CN" altLang="en-US" sz="2800" b="1">
                <a:latin typeface="微软雅黑" panose="020B0503020204020204" charset="-122"/>
                <a:ea typeface="微软雅黑" panose="020B0503020204020204" charset="-122"/>
                <a:cs typeface="微软雅黑" panose="020B0503020204020204" charset="-122"/>
              </a:rPr>
              <a:t>研究方案</a:t>
            </a:r>
            <a:endParaRPr lang="zh-CN" altLang="en-US" sz="2800" b="1">
              <a:latin typeface="微软雅黑" panose="020B0503020204020204" charset="-122"/>
              <a:ea typeface="微软雅黑" panose="020B0503020204020204" charset="-122"/>
              <a:cs typeface="微软雅黑" panose="020B0503020204020204" charset="-122"/>
            </a:endParaRPr>
          </a:p>
        </p:txBody>
      </p:sp>
      <p:sp>
        <p:nvSpPr>
          <p:cNvPr id="8" name="TextBox 7"/>
          <p:cNvSpPr txBox="1"/>
          <p:nvPr/>
        </p:nvSpPr>
        <p:spPr>
          <a:xfrm>
            <a:off x="201930" y="1063625"/>
            <a:ext cx="7863840" cy="4076065"/>
          </a:xfrm>
          <a:prstGeom prst="rect">
            <a:avLst/>
          </a:prstGeom>
        </p:spPr>
        <p:txBody>
          <a:bodyPr wrap="square" lIns="31750" tIns="12700" rIns="31750" bIns="12700" rtlCol="0" anchor="t">
            <a:spAutoFit/>
          </a:bodyPr>
          <a:lstStyle/>
          <a:p>
            <a:pPr algn="l" latinLnBrk="1">
              <a:lnSpc>
                <a:spcPct val="116000"/>
              </a:lnSpc>
            </a:pPr>
            <a:r>
              <a:rPr lang="zh-CN" altLang="en-US" spc="150">
                <a:solidFill>
                  <a:srgbClr val="FF0000"/>
                </a:solidFill>
                <a:latin typeface="微软雅黑" panose="020B0503020204020204" charset="-122"/>
                <a:ea typeface="微软雅黑" panose="020B0503020204020204" charset="-122"/>
                <a:cs typeface="微软雅黑" panose="020B0503020204020204" charset="-122"/>
              </a:rPr>
              <a:t>实验</a:t>
            </a:r>
            <a:r>
              <a:rPr lang="en-US" spc="150">
                <a:solidFill>
                  <a:srgbClr val="FF0000"/>
                </a:solidFill>
                <a:latin typeface="微软雅黑" panose="020B0503020204020204" charset="-122"/>
                <a:ea typeface="微软雅黑" panose="020B0503020204020204" charset="-122"/>
                <a:cs typeface="微软雅黑" panose="020B0503020204020204" charset="-122"/>
              </a:rPr>
              <a:t>1</a:t>
            </a:r>
            <a:r>
              <a:rPr lang="zh-CN" altLang="en-US" spc="150">
                <a:solidFill>
                  <a:srgbClr val="FF0000"/>
                </a:solidFill>
                <a:latin typeface="微软雅黑" panose="020B0503020204020204" charset="-122"/>
                <a:ea typeface="微软雅黑" panose="020B0503020204020204" charset="-122"/>
                <a:cs typeface="微软雅黑" panose="020B0503020204020204" charset="-122"/>
              </a:rPr>
              <a:t>附加的小实验</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：由于实验</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1</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加速比查看的是总的图片计算时间加速比，因此我们以</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1024</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张图片为例，</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查看</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CPU</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集群个数，卷积内核数对图片计算各个时间的影响。</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1100"/>
          </a:p>
          <a:p>
            <a:pPr latinLnBrk="1">
              <a:lnSpc>
                <a:spcPct val="116000"/>
              </a:lnSpc>
            </a:pPr>
            <a:endParaRPr lang="en-US" sz="2400" b="1" spc="150">
              <a:solidFill>
                <a:srgbClr val="212121"/>
              </a:solidFill>
              <a:latin typeface="微软雅黑" panose="020B0503020204020204" charset="-122"/>
              <a:ea typeface="微软雅黑" panose="020B0503020204020204" charset="-122"/>
            </a:endParaRPr>
          </a:p>
        </p:txBody>
      </p:sp>
      <p:sp>
        <p:nvSpPr>
          <p:cNvPr id="10" name="Freeform 9"/>
          <p:cNvSpPr/>
          <p:nvPr/>
        </p:nvSpPr>
        <p:spPr>
          <a:xfrm rot="960000">
            <a:off x="1522471" y="4189376"/>
            <a:ext cx="110998" cy="110951"/>
          </a:xfrm>
          <a:custGeom>
            <a:avLst/>
            <a:gdLst/>
            <a:ahLst/>
            <a:cxnLst/>
            <a:rect l="l" t="t" r="r" b="b"/>
            <a:pathLst>
              <a:path w="110998" h="110951">
                <a:moveTo>
                  <a:pt x="104760" y="443"/>
                </a:moveTo>
                <a:cubicBezTo>
                  <a:pt x="76996" y="0"/>
                  <a:pt x="50235" y="10809"/>
                  <a:pt x="30567" y="30410"/>
                </a:cubicBezTo>
                <a:cubicBezTo>
                  <a:pt x="10900" y="50011"/>
                  <a:pt x="0" y="76735"/>
                  <a:pt x="348" y="104500"/>
                </a:cubicBezTo>
                <a:cubicBezTo>
                  <a:pt x="650" y="107957"/>
                  <a:pt x="3410" y="110686"/>
                  <a:pt x="6869" y="110951"/>
                </a:cubicBezTo>
                <a:cubicBezTo>
                  <a:pt x="13319" y="110951"/>
                  <a:pt x="16580" y="107690"/>
                  <a:pt x="16580" y="104500"/>
                </a:cubicBezTo>
                <a:cubicBezTo>
                  <a:pt x="16580" y="78486"/>
                  <a:pt x="23101" y="55732"/>
                  <a:pt x="42665" y="39500"/>
                </a:cubicBezTo>
                <a:cubicBezTo>
                  <a:pt x="59108" y="23086"/>
                  <a:pt x="81316" y="13750"/>
                  <a:pt x="104547" y="13485"/>
                </a:cubicBezTo>
                <a:cubicBezTo>
                  <a:pt x="107979" y="13188"/>
                  <a:pt x="110700" y="10467"/>
                  <a:pt x="110997" y="7035"/>
                </a:cubicBezTo>
                <a:cubicBezTo>
                  <a:pt x="110782" y="3620"/>
                  <a:pt x="108158" y="847"/>
                  <a:pt x="104760" y="443"/>
                </a:cubicBezTo>
                <a:close/>
              </a:path>
            </a:pathLst>
          </a:custGeom>
          <a:solidFill>
            <a:srgbClr val="FFFFFF"/>
          </a:solidFill>
        </p:spPr>
        <p:txBody>
          <a:bodyPr lIns="127000" rIns="127000" rtlCol="0" anchor="ctr"/>
          <a:lstStyle/>
          <a:p>
            <a:pPr algn="l"/>
            <a:endParaRPr lang="en-US" sz="1100"/>
          </a:p>
        </p:txBody>
      </p:sp>
      <p:pic>
        <p:nvPicPr>
          <p:cNvPr id="11" name="Picture 10"/>
          <p:cNvPicPr>
            <a:picLocks noChangeAspect="1"/>
          </p:cNvPicPr>
          <p:nvPr/>
        </p:nvPicPr>
        <p:blipFill>
          <a:blip r:embed="rId1"/>
          <a:stretch>
            <a:fillRect/>
          </a:stretch>
        </p:blipFill>
        <p:spPr>
          <a:xfrm>
            <a:off x="8318500" y="0"/>
            <a:ext cx="3346029" cy="6515952"/>
          </a:xfrm>
          <a:prstGeom prst="rect">
            <a:avLst/>
          </a:prstGeom>
        </p:spPr>
      </p:pic>
      <p:sp>
        <p:nvSpPr>
          <p:cNvPr id="12" name="Freeform 11"/>
          <p:cNvSpPr/>
          <p:nvPr/>
        </p:nvSpPr>
        <p:spPr>
          <a:xfrm>
            <a:off x="8318627" y="-5842"/>
            <a:ext cx="3362739" cy="6512892"/>
          </a:xfrm>
          <a:custGeom>
            <a:avLst/>
            <a:gdLst/>
            <a:ahLst/>
            <a:cxnLst/>
            <a:rect l="l" t="t" r="r" b="b"/>
            <a:pathLst>
              <a:path w="3362739" h="6512892">
                <a:moveTo>
                  <a:pt x="0" y="0"/>
                </a:moveTo>
                <a:lnTo>
                  <a:pt x="3362739" y="0"/>
                </a:lnTo>
                <a:lnTo>
                  <a:pt x="3362739" y="6512892"/>
                </a:lnTo>
                <a:lnTo>
                  <a:pt x="0" y="6512892"/>
                </a:lnTo>
                <a:close/>
              </a:path>
            </a:pathLst>
          </a:custGeom>
          <a:solidFill>
            <a:srgbClr val="CC2626">
              <a:alpha val="56078"/>
            </a:srgbClr>
          </a:solidFill>
        </p:spPr>
        <p:txBody>
          <a:bodyPr lIns="127000" rIns="127000" rtlCol="0" anchor="ctr"/>
          <a:lstStyle/>
          <a:p>
            <a:pPr algn="l"/>
            <a:endParaRPr lang="en-US" sz="1100"/>
          </a:p>
        </p:txBody>
      </p:sp>
      <p:pic>
        <p:nvPicPr>
          <p:cNvPr id="2" name="图片 1"/>
          <p:cNvPicPr>
            <a:picLocks noChangeAspect="1"/>
          </p:cNvPicPr>
          <p:nvPr/>
        </p:nvPicPr>
        <p:blipFill>
          <a:blip r:embed="rId2"/>
          <a:stretch>
            <a:fillRect/>
          </a:stretch>
        </p:blipFill>
        <p:spPr>
          <a:xfrm rot="5400000">
            <a:off x="2012950" y="1806575"/>
            <a:ext cx="4333875" cy="5067300"/>
          </a:xfrm>
          <a:prstGeom prst="rect">
            <a:avLst/>
          </a:prstGeom>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7" name="TextBox 6"/>
          <p:cNvSpPr txBox="1"/>
          <p:nvPr/>
        </p:nvSpPr>
        <p:spPr>
          <a:xfrm>
            <a:off x="201930" y="283210"/>
            <a:ext cx="2193480" cy="524510"/>
          </a:xfrm>
          <a:prstGeom prst="rect">
            <a:avLst/>
          </a:prstGeom>
        </p:spPr>
        <p:txBody>
          <a:bodyPr lIns="31750" tIns="12700" rIns="31750" bIns="12700" rtlCol="0" anchor="t">
            <a:spAutoFit/>
          </a:bodyPr>
          <a:lstStyle/>
          <a:p>
            <a:pPr algn="l" latinLnBrk="1">
              <a:lnSpc>
                <a:spcPct val="116000"/>
              </a:lnSpc>
            </a:pPr>
            <a:r>
              <a:rPr lang="en-US" sz="2800" b="1">
                <a:latin typeface="微软雅黑" panose="020B0503020204020204" charset="-122"/>
                <a:ea typeface="微软雅黑" panose="020B0503020204020204" charset="-122"/>
                <a:cs typeface="微软雅黑" panose="020B0503020204020204" charset="-122"/>
              </a:rPr>
              <a:t>3 </a:t>
            </a:r>
            <a:r>
              <a:rPr lang="zh-CN" altLang="en-US" sz="2800" b="1">
                <a:latin typeface="微软雅黑" panose="020B0503020204020204" charset="-122"/>
                <a:ea typeface="微软雅黑" panose="020B0503020204020204" charset="-122"/>
                <a:cs typeface="微软雅黑" panose="020B0503020204020204" charset="-122"/>
              </a:rPr>
              <a:t>研究方案</a:t>
            </a:r>
            <a:endParaRPr lang="zh-CN" altLang="en-US" sz="2800" b="1">
              <a:latin typeface="微软雅黑" panose="020B0503020204020204" charset="-122"/>
              <a:ea typeface="微软雅黑" panose="020B0503020204020204" charset="-122"/>
              <a:cs typeface="微软雅黑" panose="020B0503020204020204" charset="-122"/>
            </a:endParaRPr>
          </a:p>
        </p:txBody>
      </p:sp>
      <p:sp>
        <p:nvSpPr>
          <p:cNvPr id="8" name="TextBox 7"/>
          <p:cNvSpPr txBox="1"/>
          <p:nvPr/>
        </p:nvSpPr>
        <p:spPr>
          <a:xfrm>
            <a:off x="201930" y="1063625"/>
            <a:ext cx="7863840" cy="4397375"/>
          </a:xfrm>
          <a:prstGeom prst="rect">
            <a:avLst/>
          </a:prstGeom>
        </p:spPr>
        <p:txBody>
          <a:bodyPr wrap="square" lIns="31750" tIns="12700" rIns="31750" bIns="12700" rtlCol="0" anchor="t">
            <a:spAutoFit/>
          </a:bodyPr>
          <a:lstStyle/>
          <a:p>
            <a:pPr algn="l" latinLnBrk="1">
              <a:lnSpc>
                <a:spcPct val="116000"/>
              </a:lnSpc>
            </a:pPr>
            <a:r>
              <a:rPr lang="zh-CN" altLang="en-US" spc="150">
                <a:solidFill>
                  <a:srgbClr val="FF0000"/>
                </a:solidFill>
                <a:latin typeface="微软雅黑" panose="020B0503020204020204" charset="-122"/>
                <a:ea typeface="微软雅黑" panose="020B0503020204020204" charset="-122"/>
                <a:cs typeface="微软雅黑" panose="020B0503020204020204" charset="-122"/>
              </a:rPr>
              <a:t>实验</a:t>
            </a:r>
            <a:r>
              <a:rPr lang="en-US" spc="150">
                <a:solidFill>
                  <a:srgbClr val="FF0000"/>
                </a:solidFill>
                <a:latin typeface="微软雅黑" panose="020B0503020204020204" charset="-122"/>
                <a:ea typeface="微软雅黑" panose="020B0503020204020204" charset="-122"/>
                <a:cs typeface="微软雅黑" panose="020B0503020204020204" charset="-122"/>
              </a:rPr>
              <a:t>2</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G</a:t>
            </a:r>
            <a:r>
              <a:rPr lang="en-US" altLang="zh-CN" spc="150">
                <a:solidFill>
                  <a:srgbClr val="212121"/>
                </a:solidFill>
                <a:latin typeface="微软雅黑" panose="020B0503020204020204" charset="-122"/>
                <a:ea typeface="微软雅黑" panose="020B0503020204020204" charset="-122"/>
                <a:cs typeface="微软雅黑" panose="020B0503020204020204" charset="-122"/>
                <a:sym typeface="+mn-ea"/>
              </a:rPr>
              <a:t>PU</a:t>
            </a:r>
            <a:r>
              <a:rPr lang="zh-CN" altLang="en-US" spc="150">
                <a:solidFill>
                  <a:srgbClr val="212121"/>
                </a:solidFill>
                <a:latin typeface="微软雅黑" panose="020B0503020204020204" charset="-122"/>
                <a:ea typeface="微软雅黑" panose="020B0503020204020204" charset="-122"/>
                <a:cs typeface="微软雅黑" panose="020B0503020204020204" charset="-122"/>
                <a:sym typeface="+mn-ea"/>
              </a:rPr>
              <a:t>加速集群实验：对集群进行两层卷积运算，查看加速比。</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sym typeface="+mn-ea"/>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altLang="zh-CN" spc="150">
                <a:solidFill>
                  <a:srgbClr val="212121"/>
                </a:solidFill>
                <a:latin typeface="微软雅黑" panose="020B0503020204020204" charset="-122"/>
                <a:ea typeface="微软雅黑" panose="020B0503020204020204" charset="-122"/>
                <a:cs typeface="微软雅黑" panose="020B0503020204020204" charset="-122"/>
              </a:rPr>
              <a:t>master:PC2</a:t>
            </a:r>
            <a:endParaRPr lang="en-US" altLang="zh-CN"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altLang="zh-CN" spc="150">
                <a:solidFill>
                  <a:srgbClr val="212121"/>
                </a:solidFill>
                <a:latin typeface="微软雅黑" panose="020B0503020204020204" charset="-122"/>
                <a:ea typeface="微软雅黑" panose="020B0503020204020204" charset="-122"/>
                <a:cs typeface="微软雅黑" panose="020B0503020204020204" charset="-122"/>
              </a:rPr>
              <a:t>slave01:PC3</a:t>
            </a:r>
            <a:endParaRPr lang="en-US" altLang="zh-CN"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altLang="zh-CN" spc="150">
                <a:solidFill>
                  <a:srgbClr val="212121"/>
                </a:solidFill>
                <a:latin typeface="微软雅黑" panose="020B0503020204020204" charset="-122"/>
                <a:ea typeface="微软雅黑" panose="020B0503020204020204" charset="-122"/>
                <a:cs typeface="微软雅黑" panose="020B0503020204020204" charset="-122"/>
              </a:rPr>
              <a:t>slave02:PC3</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zh-CN" altLang="en-US" spc="150">
                <a:solidFill>
                  <a:srgbClr val="212121"/>
                </a:solidFill>
                <a:latin typeface="微软雅黑" panose="020B0503020204020204" charset="-122"/>
                <a:ea typeface="微软雅黑" panose="020B0503020204020204" charset="-122"/>
                <a:cs typeface="微软雅黑" panose="020B0503020204020204" charset="-122"/>
                <a:sym typeface="+mn-ea"/>
              </a:rPr>
              <a:t>依次考虑增加</a:t>
            </a:r>
            <a:r>
              <a:rPr lang="en-US" altLang="zh-CN" spc="150">
                <a:solidFill>
                  <a:srgbClr val="212121"/>
                </a:solidFill>
                <a:latin typeface="微软雅黑" panose="020B0503020204020204" charset="-122"/>
                <a:ea typeface="微软雅黑" panose="020B0503020204020204" charset="-122"/>
                <a:cs typeface="微软雅黑" panose="020B0503020204020204" charset="-122"/>
                <a:sym typeface="+mn-ea"/>
              </a:rPr>
              <a:t>GPU</a:t>
            </a:r>
            <a:r>
              <a:rPr lang="zh-CN" altLang="en-US" spc="150">
                <a:solidFill>
                  <a:srgbClr val="212121"/>
                </a:solidFill>
                <a:latin typeface="微软雅黑" panose="020B0503020204020204" charset="-122"/>
                <a:ea typeface="微软雅黑" panose="020B0503020204020204" charset="-122"/>
                <a:cs typeface="微软雅黑" panose="020B0503020204020204" charset="-122"/>
                <a:sym typeface="+mn-ea"/>
              </a:rPr>
              <a:t>集群个数，图片数量，卷积核数目对加速比的影响</a:t>
            </a:r>
            <a:r>
              <a:rPr lang="en-US" altLang="zh-CN" spc="150">
                <a:solidFill>
                  <a:srgbClr val="212121"/>
                </a:solidFill>
                <a:latin typeface="微软雅黑" panose="020B0503020204020204" charset="-122"/>
                <a:ea typeface="微软雅黑" panose="020B0503020204020204" charset="-122"/>
                <a:cs typeface="微软雅黑" panose="020B0503020204020204" charset="-122"/>
                <a:sym typeface="+mn-ea"/>
              </a:rPr>
              <a:t>.</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1100"/>
          </a:p>
          <a:p>
            <a:pPr latinLnBrk="1">
              <a:lnSpc>
                <a:spcPct val="116000"/>
              </a:lnSpc>
            </a:pPr>
            <a:endParaRPr lang="en-US" sz="2400" b="1" spc="150">
              <a:solidFill>
                <a:srgbClr val="212121"/>
              </a:solidFill>
              <a:latin typeface="微软雅黑" panose="020B0503020204020204" charset="-122"/>
              <a:ea typeface="微软雅黑" panose="020B0503020204020204" charset="-122"/>
            </a:endParaRPr>
          </a:p>
        </p:txBody>
      </p:sp>
      <p:sp>
        <p:nvSpPr>
          <p:cNvPr id="10" name="Freeform 9"/>
          <p:cNvSpPr/>
          <p:nvPr/>
        </p:nvSpPr>
        <p:spPr>
          <a:xfrm rot="960000">
            <a:off x="1522471" y="4189376"/>
            <a:ext cx="110998" cy="110951"/>
          </a:xfrm>
          <a:custGeom>
            <a:avLst/>
            <a:gdLst/>
            <a:ahLst/>
            <a:cxnLst/>
            <a:rect l="l" t="t" r="r" b="b"/>
            <a:pathLst>
              <a:path w="110998" h="110951">
                <a:moveTo>
                  <a:pt x="104760" y="443"/>
                </a:moveTo>
                <a:cubicBezTo>
                  <a:pt x="76996" y="0"/>
                  <a:pt x="50235" y="10809"/>
                  <a:pt x="30567" y="30410"/>
                </a:cubicBezTo>
                <a:cubicBezTo>
                  <a:pt x="10900" y="50011"/>
                  <a:pt x="0" y="76735"/>
                  <a:pt x="348" y="104500"/>
                </a:cubicBezTo>
                <a:cubicBezTo>
                  <a:pt x="650" y="107957"/>
                  <a:pt x="3410" y="110686"/>
                  <a:pt x="6869" y="110951"/>
                </a:cubicBezTo>
                <a:cubicBezTo>
                  <a:pt x="13319" y="110951"/>
                  <a:pt x="16580" y="107690"/>
                  <a:pt x="16580" y="104500"/>
                </a:cubicBezTo>
                <a:cubicBezTo>
                  <a:pt x="16580" y="78486"/>
                  <a:pt x="23101" y="55732"/>
                  <a:pt x="42665" y="39500"/>
                </a:cubicBezTo>
                <a:cubicBezTo>
                  <a:pt x="59108" y="23086"/>
                  <a:pt x="81316" y="13750"/>
                  <a:pt x="104547" y="13485"/>
                </a:cubicBezTo>
                <a:cubicBezTo>
                  <a:pt x="107979" y="13188"/>
                  <a:pt x="110700" y="10467"/>
                  <a:pt x="110997" y="7035"/>
                </a:cubicBezTo>
                <a:cubicBezTo>
                  <a:pt x="110782" y="3620"/>
                  <a:pt x="108158" y="847"/>
                  <a:pt x="104760" y="443"/>
                </a:cubicBezTo>
                <a:close/>
              </a:path>
            </a:pathLst>
          </a:custGeom>
          <a:solidFill>
            <a:srgbClr val="FFFFFF"/>
          </a:solidFill>
        </p:spPr>
        <p:txBody>
          <a:bodyPr lIns="127000" rIns="127000" rtlCol="0" anchor="ctr"/>
          <a:lstStyle/>
          <a:p>
            <a:pPr algn="l"/>
            <a:endParaRPr lang="en-US" sz="1100"/>
          </a:p>
        </p:txBody>
      </p:sp>
      <p:pic>
        <p:nvPicPr>
          <p:cNvPr id="11" name="Picture 10"/>
          <p:cNvPicPr>
            <a:picLocks noChangeAspect="1"/>
          </p:cNvPicPr>
          <p:nvPr/>
        </p:nvPicPr>
        <p:blipFill>
          <a:blip r:embed="rId1"/>
          <a:stretch>
            <a:fillRect/>
          </a:stretch>
        </p:blipFill>
        <p:spPr>
          <a:xfrm>
            <a:off x="8318500" y="0"/>
            <a:ext cx="3346029" cy="6515952"/>
          </a:xfrm>
          <a:prstGeom prst="rect">
            <a:avLst/>
          </a:prstGeom>
        </p:spPr>
      </p:pic>
      <p:sp>
        <p:nvSpPr>
          <p:cNvPr id="12" name="Freeform 11"/>
          <p:cNvSpPr/>
          <p:nvPr/>
        </p:nvSpPr>
        <p:spPr>
          <a:xfrm>
            <a:off x="8318627" y="-5842"/>
            <a:ext cx="3362739" cy="6512892"/>
          </a:xfrm>
          <a:custGeom>
            <a:avLst/>
            <a:gdLst/>
            <a:ahLst/>
            <a:cxnLst/>
            <a:rect l="l" t="t" r="r" b="b"/>
            <a:pathLst>
              <a:path w="3362739" h="6512892">
                <a:moveTo>
                  <a:pt x="0" y="0"/>
                </a:moveTo>
                <a:lnTo>
                  <a:pt x="3362739" y="0"/>
                </a:lnTo>
                <a:lnTo>
                  <a:pt x="3362739" y="6512892"/>
                </a:lnTo>
                <a:lnTo>
                  <a:pt x="0" y="6512892"/>
                </a:lnTo>
                <a:close/>
              </a:path>
            </a:pathLst>
          </a:custGeom>
          <a:solidFill>
            <a:srgbClr val="CC2626">
              <a:alpha val="56078"/>
            </a:srgbClr>
          </a:solidFill>
        </p:spPr>
        <p:txBody>
          <a:bodyPr lIns="127000" rIns="127000" rtlCol="0" anchor="ctr"/>
          <a:lstStyle/>
          <a:p>
            <a:pPr algn="l"/>
            <a:endParaRPr lang="en-US" sz="1100"/>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1"/>
          <p:cNvSpPr/>
          <p:nvPr/>
        </p:nvSpPr>
        <p:spPr>
          <a:xfrm>
            <a:off x="3847496" y="2330872"/>
            <a:ext cx="755528" cy="791575"/>
          </a:xfrm>
          <a:custGeom>
            <a:avLst/>
            <a:gdLst/>
            <a:ahLst/>
            <a:cxnLst/>
            <a:rect l="l" t="t" r="r" b="b"/>
            <a:pathLst>
              <a:path w="755528" h="791575">
                <a:moveTo>
                  <a:pt x="604" y="395788"/>
                </a:moveTo>
                <a:cubicBezTo>
                  <a:pt x="0" y="260640"/>
                  <a:pt x="71753" y="135498"/>
                  <a:pt x="188695" y="67749"/>
                </a:cubicBezTo>
                <a:cubicBezTo>
                  <a:pt x="305637" y="0"/>
                  <a:pt x="449890" y="0"/>
                  <a:pt x="566832" y="67749"/>
                </a:cubicBezTo>
                <a:cubicBezTo>
                  <a:pt x="683774" y="135498"/>
                  <a:pt x="755528" y="260640"/>
                  <a:pt x="754923" y="395788"/>
                </a:cubicBezTo>
                <a:cubicBezTo>
                  <a:pt x="755528" y="530936"/>
                  <a:pt x="683774" y="656077"/>
                  <a:pt x="566832" y="723826"/>
                </a:cubicBezTo>
                <a:cubicBezTo>
                  <a:pt x="449890" y="791575"/>
                  <a:pt x="305637" y="791575"/>
                  <a:pt x="188695" y="723826"/>
                </a:cubicBezTo>
                <a:cubicBezTo>
                  <a:pt x="71753" y="656077"/>
                  <a:pt x="0" y="530936"/>
                  <a:pt x="604" y="395788"/>
                </a:cubicBezTo>
                <a:close/>
              </a:path>
            </a:pathLst>
          </a:custGeom>
          <a:solidFill>
            <a:srgbClr val="FFFFFF">
              <a:alpha val="0"/>
            </a:srgbClr>
          </a:solidFill>
          <a:ln w="19050">
            <a:solidFill>
              <a:srgbClr val="BDBDBD"/>
            </a:solidFill>
            <a:prstDash val="solid"/>
            <a:miter/>
          </a:ln>
        </p:spPr>
        <p:txBody>
          <a:bodyPr lIns="127000" rIns="127000" rtlCol="0" anchor="ctr"/>
          <a:lstStyle/>
          <a:p>
            <a:pPr algn="l"/>
            <a:endParaRPr lang="en-US" sz="1100"/>
          </a:p>
        </p:txBody>
      </p:sp>
      <p:sp>
        <p:nvSpPr>
          <p:cNvPr id="3" name="Freeform 2"/>
          <p:cNvSpPr/>
          <p:nvPr/>
        </p:nvSpPr>
        <p:spPr>
          <a:xfrm>
            <a:off x="-291846" y="5595112"/>
            <a:ext cx="12093492" cy="1093966"/>
          </a:xfrm>
          <a:custGeom>
            <a:avLst/>
            <a:gdLst/>
            <a:ahLst/>
            <a:cxnLst/>
            <a:rect l="l" t="t" r="r" b="b"/>
            <a:pathLst>
              <a:path w="12093492" h="1093966">
                <a:moveTo>
                  <a:pt x="0" y="1078982"/>
                </a:moveTo>
                <a:lnTo>
                  <a:pt x="942349" y="434590"/>
                </a:lnTo>
                <a:lnTo>
                  <a:pt x="6055469" y="0"/>
                </a:lnTo>
                <a:lnTo>
                  <a:pt x="11098788" y="434590"/>
                </a:lnTo>
                <a:lnTo>
                  <a:pt x="12093492" y="1093966"/>
                </a:lnTo>
                <a:lnTo>
                  <a:pt x="0" y="1078982"/>
                </a:lnTo>
                <a:close/>
              </a:path>
            </a:pathLst>
          </a:custGeom>
          <a:solidFill>
            <a:srgbClr val="CC2626"/>
          </a:solidFill>
        </p:spPr>
        <p:txBody>
          <a:bodyPr lIns="127000" rIns="127000" rtlCol="0" anchor="ctr"/>
          <a:lstStyle/>
          <a:p>
            <a:pPr algn="l"/>
            <a:endParaRPr lang="en-US" sz="1100"/>
          </a:p>
        </p:txBody>
      </p:sp>
      <p:sp>
        <p:nvSpPr>
          <p:cNvPr id="4" name="TextBox 3"/>
          <p:cNvSpPr txBox="1"/>
          <p:nvPr/>
        </p:nvSpPr>
        <p:spPr>
          <a:xfrm>
            <a:off x="5016500" y="4610100"/>
            <a:ext cx="1652397" cy="876300"/>
          </a:xfrm>
          <a:prstGeom prst="rect">
            <a:avLst/>
          </a:prstGeom>
        </p:spPr>
        <p:txBody>
          <a:bodyPr lIns="31750" tIns="12700" rIns="31750" bIns="12700" rtlCol="0" anchor="t">
            <a:spAutoFit/>
          </a:bodyPr>
          <a:lstStyle/>
          <a:p>
            <a:pPr algn="ctr" latinLnBrk="1">
              <a:lnSpc>
                <a:spcPct val="116000"/>
              </a:lnSpc>
            </a:pPr>
            <a:r>
              <a:rPr lang="en-US" sz="4800" b="1">
                <a:solidFill>
                  <a:srgbClr val="42464B"/>
                </a:solidFill>
                <a:latin typeface="微软雅黑" panose="020B0503020204020204" charset="-122"/>
                <a:ea typeface="微软雅黑" panose="020B0503020204020204" charset="-122"/>
              </a:rPr>
              <a:t>目录</a:t>
            </a:r>
            <a:endParaRPr lang="en-US" sz="1100"/>
          </a:p>
        </p:txBody>
      </p:sp>
      <p:sp>
        <p:nvSpPr>
          <p:cNvPr id="5" name="Freeform 4"/>
          <p:cNvSpPr/>
          <p:nvPr/>
        </p:nvSpPr>
        <p:spPr>
          <a:xfrm>
            <a:off x="1258062" y="3144012"/>
            <a:ext cx="695799" cy="661009"/>
          </a:xfrm>
          <a:custGeom>
            <a:avLst/>
            <a:gdLst/>
            <a:ahLst/>
            <a:cxnLst/>
            <a:rect l="l" t="t" r="r" b="b"/>
            <a:pathLst>
              <a:path w="695799" h="661009">
                <a:moveTo>
                  <a:pt x="562484" y="661009"/>
                </a:moveTo>
                <a:lnTo>
                  <a:pt x="132457" y="660569"/>
                </a:lnTo>
                <a:lnTo>
                  <a:pt x="0" y="252042"/>
                </a:lnTo>
                <a:lnTo>
                  <a:pt x="348155" y="0"/>
                </a:lnTo>
                <a:lnTo>
                  <a:pt x="695799" y="252761"/>
                </a:lnTo>
                <a:lnTo>
                  <a:pt x="562484" y="661009"/>
                </a:lnTo>
                <a:close/>
              </a:path>
            </a:pathLst>
          </a:custGeom>
          <a:solidFill>
            <a:srgbClr val="CC2626"/>
          </a:solidFill>
        </p:spPr>
        <p:txBody>
          <a:bodyPr lIns="127000" rIns="127000" rtlCol="0" anchor="ctr"/>
          <a:lstStyle/>
          <a:p>
            <a:pPr algn="l"/>
            <a:endParaRPr lang="en-US" sz="1100"/>
          </a:p>
        </p:txBody>
      </p:sp>
      <p:sp>
        <p:nvSpPr>
          <p:cNvPr id="6" name="Freeform 5"/>
          <p:cNvSpPr/>
          <p:nvPr/>
        </p:nvSpPr>
        <p:spPr>
          <a:xfrm rot="2700000">
            <a:off x="1211453" y="3082290"/>
            <a:ext cx="856463" cy="813639"/>
          </a:xfrm>
          <a:custGeom>
            <a:avLst/>
            <a:gdLst/>
            <a:ahLst/>
            <a:cxnLst/>
            <a:rect l="l" t="t" r="r" b="b"/>
            <a:pathLst>
              <a:path w="856463" h="813639">
                <a:moveTo>
                  <a:pt x="692364" y="813639"/>
                </a:moveTo>
                <a:lnTo>
                  <a:pt x="163042" y="813097"/>
                </a:lnTo>
                <a:lnTo>
                  <a:pt x="0" y="310239"/>
                </a:lnTo>
                <a:lnTo>
                  <a:pt x="428545" y="0"/>
                </a:lnTo>
                <a:lnTo>
                  <a:pt x="856463" y="311124"/>
                </a:lnTo>
                <a:lnTo>
                  <a:pt x="692364" y="813639"/>
                </a:lnTo>
                <a:close/>
              </a:path>
            </a:pathLst>
          </a:custGeom>
          <a:solidFill>
            <a:srgbClr val="FFFFFF">
              <a:alpha val="0"/>
            </a:srgbClr>
          </a:solidFill>
          <a:ln w="19050">
            <a:solidFill>
              <a:srgbClr val="BDBDBD"/>
            </a:solidFill>
            <a:prstDash val="solid"/>
            <a:miter/>
          </a:ln>
        </p:spPr>
        <p:txBody>
          <a:bodyPr lIns="127000" rIns="127000" rtlCol="0" anchor="ctr"/>
          <a:lstStyle/>
          <a:p>
            <a:pPr algn="l"/>
            <a:endParaRPr lang="en-US" sz="1100"/>
          </a:p>
        </p:txBody>
      </p:sp>
      <p:sp>
        <p:nvSpPr>
          <p:cNvPr id="7" name="TextBox 6"/>
          <p:cNvSpPr txBox="1"/>
          <p:nvPr/>
        </p:nvSpPr>
        <p:spPr>
          <a:xfrm>
            <a:off x="1242314" y="3204845"/>
            <a:ext cx="731266" cy="660400"/>
          </a:xfrm>
          <a:prstGeom prst="rect">
            <a:avLst/>
          </a:prstGeom>
        </p:spPr>
        <p:txBody>
          <a:bodyPr lIns="31750" tIns="12700" rIns="31750" bIns="12700" rtlCol="0" anchor="t">
            <a:spAutoFit/>
          </a:bodyPr>
          <a:lstStyle/>
          <a:p>
            <a:pPr algn="ctr" latinLnBrk="1">
              <a:lnSpc>
                <a:spcPct val="116000"/>
              </a:lnSpc>
            </a:pPr>
            <a:r>
              <a:rPr lang="en-US" sz="3600" b="1">
                <a:solidFill>
                  <a:srgbClr val="FFFFFF"/>
                </a:solidFill>
                <a:latin typeface="微软雅黑" panose="020B0503020204020204" charset="-122"/>
                <a:ea typeface="微软雅黑" panose="020B0503020204020204" charset="-122"/>
              </a:rPr>
              <a:t>1</a:t>
            </a:r>
            <a:endParaRPr lang="en-US" sz="1100"/>
          </a:p>
        </p:txBody>
      </p:sp>
      <p:sp>
        <p:nvSpPr>
          <p:cNvPr id="8" name="TextBox 7"/>
          <p:cNvSpPr txBox="1"/>
          <p:nvPr/>
        </p:nvSpPr>
        <p:spPr>
          <a:xfrm>
            <a:off x="1080770" y="4079875"/>
            <a:ext cx="1049020" cy="737870"/>
          </a:xfrm>
          <a:prstGeom prst="rect">
            <a:avLst/>
          </a:prstGeom>
        </p:spPr>
        <p:txBody>
          <a:bodyPr wrap="square" lIns="31750" tIns="12700" rIns="31750" bIns="12700" rtlCol="0" anchor="t">
            <a:spAutoFit/>
          </a:bodyPr>
          <a:lstStyle/>
          <a:p>
            <a:pPr algn="ctr" latinLnBrk="1">
              <a:lnSpc>
                <a:spcPct val="116000"/>
              </a:lnSpc>
            </a:pPr>
            <a:r>
              <a:rPr lang="zh-CN" sz="2000" b="1">
                <a:solidFill>
                  <a:srgbClr val="42464B"/>
                </a:solidFill>
                <a:latin typeface="微软雅黑" panose="020B0503020204020204" charset="-122"/>
                <a:ea typeface="微软雅黑" panose="020B0503020204020204" charset="-122"/>
              </a:rPr>
              <a:t>知识</a:t>
            </a:r>
            <a:endParaRPr lang="zh-CN" sz="2000" b="1">
              <a:solidFill>
                <a:srgbClr val="42464B"/>
              </a:solidFill>
              <a:latin typeface="微软雅黑" panose="020B0503020204020204" charset="-122"/>
              <a:ea typeface="微软雅黑" panose="020B0503020204020204" charset="-122"/>
            </a:endParaRPr>
          </a:p>
          <a:p>
            <a:pPr algn="ctr" latinLnBrk="1">
              <a:lnSpc>
                <a:spcPct val="116000"/>
              </a:lnSpc>
            </a:pPr>
            <a:r>
              <a:rPr lang="zh-CN" sz="2000" b="1">
                <a:solidFill>
                  <a:srgbClr val="42464B"/>
                </a:solidFill>
                <a:latin typeface="微软雅黑" panose="020B0503020204020204" charset="-122"/>
                <a:ea typeface="微软雅黑" panose="020B0503020204020204" charset="-122"/>
              </a:rPr>
              <a:t>准备</a:t>
            </a:r>
            <a:endParaRPr lang="zh-CN" sz="2000" b="1">
              <a:solidFill>
                <a:srgbClr val="42464B"/>
              </a:solidFill>
              <a:latin typeface="微软雅黑" panose="020B0503020204020204" charset="-122"/>
              <a:ea typeface="微软雅黑" panose="020B0503020204020204" charset="-122"/>
            </a:endParaRPr>
          </a:p>
        </p:txBody>
      </p:sp>
      <p:sp>
        <p:nvSpPr>
          <p:cNvPr id="9" name="TextBox 8"/>
          <p:cNvSpPr txBox="1"/>
          <p:nvPr/>
        </p:nvSpPr>
        <p:spPr>
          <a:xfrm>
            <a:off x="830580" y="4911725"/>
            <a:ext cx="1550162" cy="274320"/>
          </a:xfrm>
          <a:prstGeom prst="rect">
            <a:avLst/>
          </a:prstGeom>
        </p:spPr>
        <p:txBody>
          <a:bodyPr lIns="31750" tIns="12700" rIns="31750" bIns="12700" rtlCol="0" anchor="t">
            <a:spAutoFit/>
          </a:bodyPr>
          <a:lstStyle/>
          <a:p>
            <a:pPr algn="ctr" latinLnBrk="1">
              <a:lnSpc>
                <a:spcPct val="116000"/>
              </a:lnSpc>
            </a:pPr>
            <a:r>
              <a:rPr lang="zh-CN" altLang="en-US" sz="1400" b="1">
                <a:latin typeface="微软雅黑" panose="020B0503020204020204" charset="-122"/>
                <a:ea typeface="微软雅黑" panose="020B0503020204020204" charset="-122"/>
              </a:rPr>
              <a:t>神经网络准备工作</a:t>
            </a:r>
            <a:endParaRPr lang="zh-CN" altLang="en-US" sz="1400" b="1">
              <a:latin typeface="微软雅黑" panose="020B0503020204020204" charset="-122"/>
              <a:ea typeface="微软雅黑" panose="020B0503020204020204" charset="-122"/>
            </a:endParaRPr>
          </a:p>
        </p:txBody>
      </p:sp>
      <p:sp>
        <p:nvSpPr>
          <p:cNvPr id="10" name="Freeform 9"/>
          <p:cNvSpPr/>
          <p:nvPr/>
        </p:nvSpPr>
        <p:spPr>
          <a:xfrm>
            <a:off x="6832600" y="2324100"/>
            <a:ext cx="763304" cy="725139"/>
          </a:xfrm>
          <a:custGeom>
            <a:avLst/>
            <a:gdLst/>
            <a:ahLst/>
            <a:cxnLst/>
            <a:rect l="l" t="t" r="r" b="b"/>
            <a:pathLst>
              <a:path w="763304" h="725139">
                <a:moveTo>
                  <a:pt x="617055" y="725139"/>
                </a:moveTo>
                <a:lnTo>
                  <a:pt x="145308" y="724656"/>
                </a:lnTo>
                <a:lnTo>
                  <a:pt x="0" y="276494"/>
                </a:lnTo>
                <a:lnTo>
                  <a:pt x="381932" y="0"/>
                </a:lnTo>
                <a:lnTo>
                  <a:pt x="763304" y="277283"/>
                </a:lnTo>
                <a:lnTo>
                  <a:pt x="617055" y="725139"/>
                </a:lnTo>
                <a:close/>
              </a:path>
            </a:pathLst>
          </a:custGeom>
          <a:solidFill>
            <a:srgbClr val="CC2626"/>
          </a:solidFill>
        </p:spPr>
        <p:txBody>
          <a:bodyPr lIns="127000" rIns="127000" rtlCol="0" anchor="ctr"/>
          <a:lstStyle/>
          <a:p>
            <a:pPr algn="l"/>
            <a:endParaRPr lang="en-US" sz="1100"/>
          </a:p>
        </p:txBody>
      </p:sp>
      <p:sp>
        <p:nvSpPr>
          <p:cNvPr id="11" name="Freeform 10"/>
          <p:cNvSpPr/>
          <p:nvPr/>
        </p:nvSpPr>
        <p:spPr>
          <a:xfrm rot="2700000">
            <a:off x="6781800" y="2247900"/>
            <a:ext cx="939555" cy="892577"/>
          </a:xfrm>
          <a:custGeom>
            <a:avLst/>
            <a:gdLst/>
            <a:ahLst/>
            <a:cxnLst/>
            <a:rect l="l" t="t" r="r" b="b"/>
            <a:pathLst>
              <a:path w="939555" h="892577">
                <a:moveTo>
                  <a:pt x="759536" y="892577"/>
                </a:moveTo>
                <a:lnTo>
                  <a:pt x="178860" y="891982"/>
                </a:lnTo>
                <a:lnTo>
                  <a:pt x="0" y="340338"/>
                </a:lnTo>
                <a:lnTo>
                  <a:pt x="470122" y="0"/>
                </a:lnTo>
                <a:lnTo>
                  <a:pt x="939555" y="341309"/>
                </a:lnTo>
                <a:lnTo>
                  <a:pt x="759536" y="892577"/>
                </a:lnTo>
                <a:close/>
              </a:path>
            </a:pathLst>
          </a:custGeom>
          <a:solidFill>
            <a:srgbClr val="FFFFFF">
              <a:alpha val="0"/>
            </a:srgbClr>
          </a:solidFill>
          <a:ln w="19050">
            <a:solidFill>
              <a:srgbClr val="BDBDBD"/>
            </a:solidFill>
            <a:prstDash val="solid"/>
            <a:miter/>
          </a:ln>
        </p:spPr>
        <p:txBody>
          <a:bodyPr lIns="127000" rIns="127000" rtlCol="0" anchor="ctr"/>
          <a:lstStyle/>
          <a:p>
            <a:pPr algn="l"/>
            <a:endParaRPr lang="en-US" sz="1100"/>
          </a:p>
        </p:txBody>
      </p:sp>
      <p:sp>
        <p:nvSpPr>
          <p:cNvPr id="12" name="TextBox 11"/>
          <p:cNvSpPr txBox="1"/>
          <p:nvPr/>
        </p:nvSpPr>
        <p:spPr>
          <a:xfrm>
            <a:off x="6807200" y="2413000"/>
            <a:ext cx="802132" cy="660400"/>
          </a:xfrm>
          <a:prstGeom prst="rect">
            <a:avLst/>
          </a:prstGeom>
        </p:spPr>
        <p:txBody>
          <a:bodyPr lIns="31750" tIns="12700" rIns="31750" bIns="12700" rtlCol="0" anchor="t">
            <a:spAutoFit/>
          </a:bodyPr>
          <a:lstStyle/>
          <a:p>
            <a:pPr algn="ctr" latinLnBrk="1">
              <a:lnSpc>
                <a:spcPct val="116000"/>
              </a:lnSpc>
            </a:pPr>
            <a:r>
              <a:rPr lang="en-US" sz="3600" b="1">
                <a:solidFill>
                  <a:srgbClr val="FFFFFF"/>
                </a:solidFill>
                <a:latin typeface="微软雅黑" panose="020B0503020204020204" charset="-122"/>
                <a:ea typeface="微软雅黑" panose="020B0503020204020204" charset="-122"/>
              </a:rPr>
              <a:t>3</a:t>
            </a:r>
            <a:endParaRPr lang="en-US" sz="1100"/>
          </a:p>
        </p:txBody>
      </p:sp>
      <p:sp>
        <p:nvSpPr>
          <p:cNvPr id="13" name="Freeform 12"/>
          <p:cNvSpPr/>
          <p:nvPr/>
        </p:nvSpPr>
        <p:spPr>
          <a:xfrm>
            <a:off x="3834855" y="2408903"/>
            <a:ext cx="681279" cy="713784"/>
          </a:xfrm>
          <a:custGeom>
            <a:avLst/>
            <a:gdLst/>
            <a:ahLst/>
            <a:cxnLst/>
            <a:rect l="l" t="t" r="r" b="b"/>
            <a:pathLst>
              <a:path w="681279" h="713784">
                <a:moveTo>
                  <a:pt x="545" y="356892"/>
                </a:moveTo>
                <a:cubicBezTo>
                  <a:pt x="0" y="235025"/>
                  <a:pt x="64702" y="122182"/>
                  <a:pt x="170152" y="61091"/>
                </a:cubicBezTo>
                <a:cubicBezTo>
                  <a:pt x="275601" y="0"/>
                  <a:pt x="405678" y="0"/>
                  <a:pt x="511128" y="61091"/>
                </a:cubicBezTo>
                <a:cubicBezTo>
                  <a:pt x="616577" y="122182"/>
                  <a:pt x="681279" y="235025"/>
                  <a:pt x="680734" y="356892"/>
                </a:cubicBezTo>
                <a:cubicBezTo>
                  <a:pt x="681279" y="478758"/>
                  <a:pt x="616577" y="591601"/>
                  <a:pt x="511128" y="652692"/>
                </a:cubicBezTo>
                <a:cubicBezTo>
                  <a:pt x="405678" y="713784"/>
                  <a:pt x="275601" y="713784"/>
                  <a:pt x="170152" y="652692"/>
                </a:cubicBezTo>
                <a:cubicBezTo>
                  <a:pt x="64702" y="591601"/>
                  <a:pt x="0" y="478758"/>
                  <a:pt x="545" y="356892"/>
                </a:cubicBezTo>
                <a:close/>
              </a:path>
            </a:pathLst>
          </a:custGeom>
          <a:solidFill>
            <a:srgbClr val="CC2626"/>
          </a:solidFill>
        </p:spPr>
        <p:txBody>
          <a:bodyPr lIns="127000" rIns="127000" rtlCol="0" anchor="ctr"/>
          <a:lstStyle/>
          <a:p>
            <a:pPr algn="l"/>
            <a:endParaRPr lang="en-US" sz="1100"/>
          </a:p>
        </p:txBody>
      </p:sp>
      <p:sp>
        <p:nvSpPr>
          <p:cNvPr id="14" name="Freeform 13"/>
          <p:cNvSpPr/>
          <p:nvPr/>
        </p:nvSpPr>
        <p:spPr>
          <a:xfrm>
            <a:off x="9376156" y="2785237"/>
            <a:ext cx="721254" cy="685191"/>
          </a:xfrm>
          <a:custGeom>
            <a:avLst/>
            <a:gdLst/>
            <a:ahLst/>
            <a:cxnLst/>
            <a:rect l="l" t="t" r="r" b="b"/>
            <a:pathLst>
              <a:path w="721254" h="685191">
                <a:moveTo>
                  <a:pt x="583062" y="685191"/>
                </a:moveTo>
                <a:lnTo>
                  <a:pt x="137303" y="684735"/>
                </a:lnTo>
                <a:lnTo>
                  <a:pt x="0" y="261262"/>
                </a:lnTo>
                <a:lnTo>
                  <a:pt x="360892" y="0"/>
                </a:lnTo>
                <a:lnTo>
                  <a:pt x="721254" y="262008"/>
                </a:lnTo>
                <a:lnTo>
                  <a:pt x="583062" y="685191"/>
                </a:lnTo>
                <a:close/>
              </a:path>
            </a:pathLst>
          </a:custGeom>
          <a:solidFill>
            <a:srgbClr val="CC2626"/>
          </a:solidFill>
        </p:spPr>
        <p:txBody>
          <a:bodyPr lIns="127000" rIns="127000" rtlCol="0" anchor="ctr"/>
          <a:lstStyle/>
          <a:p>
            <a:pPr algn="l"/>
            <a:endParaRPr lang="en-US" sz="1100"/>
          </a:p>
        </p:txBody>
      </p:sp>
      <p:sp>
        <p:nvSpPr>
          <p:cNvPr id="15" name="Freeform 14"/>
          <p:cNvSpPr/>
          <p:nvPr/>
        </p:nvSpPr>
        <p:spPr>
          <a:xfrm rot="2700000">
            <a:off x="9328023" y="2721102"/>
            <a:ext cx="887795" cy="843406"/>
          </a:xfrm>
          <a:custGeom>
            <a:avLst/>
            <a:gdLst/>
            <a:ahLst/>
            <a:cxnLst/>
            <a:rect l="l" t="t" r="r" b="b"/>
            <a:pathLst>
              <a:path w="887795" h="843406">
                <a:moveTo>
                  <a:pt x="717694" y="843405"/>
                </a:moveTo>
                <a:lnTo>
                  <a:pt x="169007" y="842843"/>
                </a:lnTo>
                <a:lnTo>
                  <a:pt x="0" y="321589"/>
                </a:lnTo>
                <a:lnTo>
                  <a:pt x="444223" y="0"/>
                </a:lnTo>
                <a:lnTo>
                  <a:pt x="887795" y="322506"/>
                </a:lnTo>
                <a:lnTo>
                  <a:pt x="717694" y="843405"/>
                </a:lnTo>
                <a:close/>
              </a:path>
            </a:pathLst>
          </a:custGeom>
          <a:solidFill>
            <a:srgbClr val="FFFFFF">
              <a:alpha val="0"/>
            </a:srgbClr>
          </a:solidFill>
          <a:ln w="19050">
            <a:solidFill>
              <a:srgbClr val="BDBDBD"/>
            </a:solidFill>
            <a:prstDash val="solid"/>
            <a:miter/>
          </a:ln>
        </p:spPr>
        <p:txBody>
          <a:bodyPr lIns="127000" rIns="127000" rtlCol="0" anchor="ctr"/>
          <a:lstStyle/>
          <a:p>
            <a:pPr algn="l"/>
            <a:endParaRPr lang="en-US" sz="1100"/>
          </a:p>
        </p:txBody>
      </p:sp>
      <p:sp>
        <p:nvSpPr>
          <p:cNvPr id="16" name="TextBox 15"/>
          <p:cNvSpPr txBox="1"/>
          <p:nvPr/>
        </p:nvSpPr>
        <p:spPr>
          <a:xfrm>
            <a:off x="9347200" y="2850515"/>
            <a:ext cx="757872" cy="660400"/>
          </a:xfrm>
          <a:prstGeom prst="rect">
            <a:avLst/>
          </a:prstGeom>
        </p:spPr>
        <p:txBody>
          <a:bodyPr lIns="31750" tIns="12700" rIns="31750" bIns="12700" rtlCol="0" anchor="t">
            <a:spAutoFit/>
          </a:bodyPr>
          <a:lstStyle/>
          <a:p>
            <a:pPr algn="ctr" latinLnBrk="1">
              <a:lnSpc>
                <a:spcPct val="116000"/>
              </a:lnSpc>
            </a:pPr>
            <a:r>
              <a:rPr lang="en-US" sz="3600" b="1">
                <a:solidFill>
                  <a:srgbClr val="FFFFFF"/>
                </a:solidFill>
                <a:latin typeface="微软雅黑" panose="020B0503020204020204" charset="-122"/>
                <a:ea typeface="微软雅黑" panose="020B0503020204020204" charset="-122"/>
              </a:rPr>
              <a:t>4</a:t>
            </a:r>
            <a:endParaRPr lang="en-US" sz="1100"/>
          </a:p>
        </p:txBody>
      </p:sp>
      <p:sp>
        <p:nvSpPr>
          <p:cNvPr id="17" name="TextBox 16"/>
          <p:cNvSpPr txBox="1"/>
          <p:nvPr/>
        </p:nvSpPr>
        <p:spPr>
          <a:xfrm>
            <a:off x="3733800" y="2425700"/>
            <a:ext cx="897065" cy="660400"/>
          </a:xfrm>
          <a:prstGeom prst="rect">
            <a:avLst/>
          </a:prstGeom>
        </p:spPr>
        <p:txBody>
          <a:bodyPr lIns="31750" tIns="12700" rIns="31750" bIns="12700" rtlCol="0" anchor="t">
            <a:spAutoFit/>
          </a:bodyPr>
          <a:lstStyle/>
          <a:p>
            <a:pPr algn="ctr" latinLnBrk="1">
              <a:lnSpc>
                <a:spcPct val="116000"/>
              </a:lnSpc>
            </a:pPr>
            <a:r>
              <a:rPr lang="en-US" sz="3600" b="1">
                <a:solidFill>
                  <a:srgbClr val="FFFFFF"/>
                </a:solidFill>
                <a:latin typeface="微软雅黑" panose="020B0503020204020204" charset="-122"/>
                <a:ea typeface="微软雅黑" panose="020B0503020204020204" charset="-122"/>
              </a:rPr>
              <a:t>2</a:t>
            </a:r>
            <a:endParaRPr lang="en-US" sz="1100"/>
          </a:p>
        </p:txBody>
      </p:sp>
      <p:sp>
        <p:nvSpPr>
          <p:cNvPr id="18" name="TextBox 17"/>
          <p:cNvSpPr txBox="1"/>
          <p:nvPr/>
        </p:nvSpPr>
        <p:spPr>
          <a:xfrm>
            <a:off x="9296400" y="3835400"/>
            <a:ext cx="838327" cy="381000"/>
          </a:xfrm>
          <a:prstGeom prst="rect">
            <a:avLst/>
          </a:prstGeom>
        </p:spPr>
        <p:txBody>
          <a:bodyPr lIns="31750" tIns="12700" rIns="31750" bIns="12700" rtlCol="0" anchor="t">
            <a:spAutoFit/>
          </a:bodyPr>
          <a:lstStyle/>
          <a:p>
            <a:pPr algn="ctr" latinLnBrk="1">
              <a:lnSpc>
                <a:spcPct val="116000"/>
              </a:lnSpc>
            </a:pPr>
            <a:r>
              <a:rPr lang="en-US" sz="2000" b="1">
                <a:solidFill>
                  <a:srgbClr val="42464B"/>
                </a:solidFill>
                <a:latin typeface="微软雅黑" panose="020B0503020204020204" charset="-122"/>
                <a:ea typeface="微软雅黑" panose="020B0503020204020204" charset="-122"/>
              </a:rPr>
              <a:t>结论</a:t>
            </a:r>
            <a:endParaRPr lang="en-US" sz="1100"/>
          </a:p>
        </p:txBody>
      </p:sp>
      <p:sp>
        <p:nvSpPr>
          <p:cNvPr id="19" name="TextBox 18"/>
          <p:cNvSpPr txBox="1"/>
          <p:nvPr/>
        </p:nvSpPr>
        <p:spPr>
          <a:xfrm>
            <a:off x="8962390" y="4407535"/>
            <a:ext cx="1550162" cy="274320"/>
          </a:xfrm>
          <a:prstGeom prst="rect">
            <a:avLst/>
          </a:prstGeom>
        </p:spPr>
        <p:txBody>
          <a:bodyPr lIns="31750" tIns="12700" rIns="31750" bIns="12700" rtlCol="0" anchor="t">
            <a:spAutoFit/>
          </a:bodyPr>
          <a:lstStyle/>
          <a:p>
            <a:pPr algn="ctr" latinLnBrk="1">
              <a:lnSpc>
                <a:spcPct val="116000"/>
              </a:lnSpc>
            </a:pPr>
            <a:r>
              <a:rPr lang="zh-CN" altLang="en-US" sz="1400" b="1">
                <a:latin typeface="微软雅黑" panose="020B0503020204020204" charset="-122"/>
                <a:ea typeface="微软雅黑" panose="020B0503020204020204" charset="-122"/>
              </a:rPr>
              <a:t>论文小结</a:t>
            </a:r>
            <a:endParaRPr lang="zh-CN" altLang="en-US" sz="1400" b="1">
              <a:latin typeface="微软雅黑" panose="020B0503020204020204" charset="-122"/>
              <a:ea typeface="微软雅黑" panose="020B0503020204020204" charset="-122"/>
            </a:endParaRPr>
          </a:p>
        </p:txBody>
      </p:sp>
      <p:sp>
        <p:nvSpPr>
          <p:cNvPr id="20" name="TextBox 19"/>
          <p:cNvSpPr txBox="1"/>
          <p:nvPr/>
        </p:nvSpPr>
        <p:spPr>
          <a:xfrm>
            <a:off x="3124200" y="1228090"/>
            <a:ext cx="2117090" cy="381635"/>
          </a:xfrm>
          <a:prstGeom prst="rect">
            <a:avLst/>
          </a:prstGeom>
        </p:spPr>
        <p:txBody>
          <a:bodyPr wrap="square" lIns="31750" tIns="12700" rIns="31750" bIns="12700" rtlCol="0" anchor="t">
            <a:spAutoFit/>
          </a:bodyPr>
          <a:lstStyle/>
          <a:p>
            <a:pPr algn="ctr" latinLnBrk="1">
              <a:lnSpc>
                <a:spcPct val="116000"/>
              </a:lnSpc>
            </a:pPr>
            <a:r>
              <a:rPr lang="zh-CN" altLang="en-US" sz="2000" b="1">
                <a:solidFill>
                  <a:srgbClr val="42464B"/>
                </a:solidFill>
                <a:latin typeface="微软雅黑" panose="020B0503020204020204" charset="-122"/>
                <a:ea typeface="微软雅黑" panose="020B0503020204020204" charset="-122"/>
              </a:rPr>
              <a:t>现状</a:t>
            </a:r>
            <a:endParaRPr lang="zh-CN" altLang="en-US" sz="2000" b="1">
              <a:solidFill>
                <a:srgbClr val="42464B"/>
              </a:solidFill>
              <a:latin typeface="微软雅黑" panose="020B0503020204020204" charset="-122"/>
              <a:ea typeface="微软雅黑" panose="020B0503020204020204" charset="-122"/>
            </a:endParaRPr>
          </a:p>
        </p:txBody>
      </p:sp>
      <p:sp>
        <p:nvSpPr>
          <p:cNvPr id="21" name="TextBox 20"/>
          <p:cNvSpPr txBox="1"/>
          <p:nvPr/>
        </p:nvSpPr>
        <p:spPr>
          <a:xfrm>
            <a:off x="3403600" y="1765300"/>
            <a:ext cx="1697355" cy="274320"/>
          </a:xfrm>
          <a:prstGeom prst="rect">
            <a:avLst/>
          </a:prstGeom>
        </p:spPr>
        <p:txBody>
          <a:bodyPr wrap="square" lIns="31750" tIns="12700" rIns="31750" bIns="12700" rtlCol="0" anchor="t">
            <a:spAutoFit/>
          </a:bodyPr>
          <a:lstStyle/>
          <a:p>
            <a:pPr algn="ctr" latinLnBrk="1">
              <a:lnSpc>
                <a:spcPct val="116000"/>
              </a:lnSpc>
            </a:pPr>
            <a:r>
              <a:rPr lang="zh-CN" altLang="en-US" sz="1400" b="1">
                <a:latin typeface="微软雅黑" panose="020B0503020204020204" charset="-122"/>
                <a:ea typeface="微软雅黑" panose="020B0503020204020204" charset="-122"/>
              </a:rPr>
              <a:t>已有研究方法及特点</a:t>
            </a:r>
            <a:endParaRPr lang="zh-CN" altLang="en-US" sz="1400" b="1">
              <a:latin typeface="微软雅黑" panose="020B0503020204020204" charset="-122"/>
              <a:ea typeface="微软雅黑" panose="020B0503020204020204" charset="-122"/>
            </a:endParaRPr>
          </a:p>
        </p:txBody>
      </p:sp>
      <p:sp>
        <p:nvSpPr>
          <p:cNvPr id="22" name="TextBox 21"/>
          <p:cNvSpPr txBox="1"/>
          <p:nvPr/>
        </p:nvSpPr>
        <p:spPr>
          <a:xfrm>
            <a:off x="6514465" y="1228090"/>
            <a:ext cx="1823720" cy="381635"/>
          </a:xfrm>
          <a:prstGeom prst="rect">
            <a:avLst/>
          </a:prstGeom>
        </p:spPr>
        <p:txBody>
          <a:bodyPr wrap="square" lIns="31750" tIns="12700" rIns="31750" bIns="12700" rtlCol="0" anchor="t">
            <a:spAutoFit/>
          </a:bodyPr>
          <a:lstStyle/>
          <a:p>
            <a:pPr algn="ctr" latinLnBrk="1">
              <a:lnSpc>
                <a:spcPct val="116000"/>
              </a:lnSpc>
            </a:pPr>
            <a:r>
              <a:rPr lang="zh-CN" altLang="en-US" sz="2000" b="1">
                <a:solidFill>
                  <a:srgbClr val="42464B"/>
                </a:solidFill>
                <a:latin typeface="微软雅黑" panose="020B0503020204020204" charset="-122"/>
                <a:ea typeface="微软雅黑" panose="020B0503020204020204" charset="-122"/>
              </a:rPr>
              <a:t>论文研究</a:t>
            </a:r>
            <a:r>
              <a:rPr lang="en-US" sz="2000" b="1">
                <a:solidFill>
                  <a:srgbClr val="42464B"/>
                </a:solidFill>
                <a:latin typeface="微软雅黑" panose="020B0503020204020204" charset="-122"/>
                <a:ea typeface="微软雅黑" panose="020B0503020204020204" charset="-122"/>
              </a:rPr>
              <a:t>方案</a:t>
            </a:r>
            <a:endParaRPr lang="en-US" sz="1100"/>
          </a:p>
        </p:txBody>
      </p:sp>
      <p:sp>
        <p:nvSpPr>
          <p:cNvPr id="23" name="TextBox 22"/>
          <p:cNvSpPr txBox="1"/>
          <p:nvPr/>
        </p:nvSpPr>
        <p:spPr>
          <a:xfrm>
            <a:off x="6604000" y="1772285"/>
            <a:ext cx="1550162" cy="274320"/>
          </a:xfrm>
          <a:prstGeom prst="rect">
            <a:avLst/>
          </a:prstGeom>
        </p:spPr>
        <p:txBody>
          <a:bodyPr lIns="31750" tIns="12700" rIns="31750" bIns="12700" rtlCol="0" anchor="t">
            <a:spAutoFit/>
          </a:bodyPr>
          <a:lstStyle/>
          <a:p>
            <a:pPr algn="ctr" latinLnBrk="1">
              <a:lnSpc>
                <a:spcPct val="116000"/>
              </a:lnSpc>
            </a:pPr>
            <a:r>
              <a:rPr lang="zh-CN" altLang="en-US" sz="1400" b="1">
                <a:latin typeface="微软雅黑" panose="020B0503020204020204" charset="-122"/>
                <a:ea typeface="微软雅黑" panose="020B0503020204020204" charset="-122"/>
              </a:rPr>
              <a:t>研究方法及结果</a:t>
            </a:r>
            <a:endParaRPr lang="zh-CN" altLang="en-US" sz="1400" b="1">
              <a:latin typeface="微软雅黑" panose="020B0503020204020204" charset="-122"/>
              <a:ea typeface="微软雅黑" panose="020B0503020204020204" charset="-122"/>
            </a:endParaRPr>
          </a:p>
        </p:txBody>
      </p:sp>
      <p:sp>
        <p:nvSpPr>
          <p:cNvPr id="24" name="Freeform 23"/>
          <p:cNvSpPr/>
          <p:nvPr/>
        </p:nvSpPr>
        <p:spPr>
          <a:xfrm>
            <a:off x="2832100" y="4152900"/>
            <a:ext cx="1488109" cy="531467"/>
          </a:xfrm>
          <a:custGeom>
            <a:avLst/>
            <a:gdLst/>
            <a:ahLst/>
            <a:cxnLst/>
            <a:rect l="l" t="t" r="r" b="b"/>
            <a:pathLst>
              <a:path w="1488109" h="531467">
                <a:moveTo>
                  <a:pt x="0" y="0"/>
                </a:moveTo>
                <a:lnTo>
                  <a:pt x="1488109" y="531467"/>
                </a:lnTo>
              </a:path>
            </a:pathLst>
          </a:custGeom>
          <a:solidFill>
            <a:srgbClr val="BDBDBD"/>
          </a:solidFill>
          <a:ln w="6350">
            <a:solidFill>
              <a:srgbClr val="BDBDBD"/>
            </a:solidFill>
            <a:prstDash val="solid"/>
            <a:headEnd type="none" w="med" len="med"/>
            <a:tailEnd type="none" w="med" len="med"/>
          </a:ln>
        </p:spPr>
      </p:sp>
      <p:sp>
        <p:nvSpPr>
          <p:cNvPr id="25" name="Freeform 24"/>
          <p:cNvSpPr/>
          <p:nvPr/>
        </p:nvSpPr>
        <p:spPr>
          <a:xfrm>
            <a:off x="4495546" y="3572891"/>
            <a:ext cx="840685" cy="908326"/>
          </a:xfrm>
          <a:custGeom>
            <a:avLst/>
            <a:gdLst/>
            <a:ahLst/>
            <a:cxnLst/>
            <a:rect l="l" t="t" r="r" b="b"/>
            <a:pathLst>
              <a:path w="840685" h="908326">
                <a:moveTo>
                  <a:pt x="0" y="0"/>
                </a:moveTo>
                <a:lnTo>
                  <a:pt x="840685" y="908326"/>
                </a:lnTo>
              </a:path>
            </a:pathLst>
          </a:custGeom>
          <a:solidFill>
            <a:srgbClr val="BDBDBD"/>
          </a:solidFill>
          <a:ln w="6350">
            <a:solidFill>
              <a:srgbClr val="BDBDBD"/>
            </a:solidFill>
            <a:prstDash val="solid"/>
            <a:headEnd type="none" w="med" len="med"/>
            <a:tailEnd type="none" w="med" len="med"/>
          </a:ln>
        </p:spPr>
      </p:sp>
      <p:sp>
        <p:nvSpPr>
          <p:cNvPr id="26" name="Freeform 25"/>
          <p:cNvSpPr/>
          <p:nvPr/>
        </p:nvSpPr>
        <p:spPr>
          <a:xfrm>
            <a:off x="6172200" y="3536696"/>
            <a:ext cx="869674" cy="937315"/>
          </a:xfrm>
          <a:custGeom>
            <a:avLst/>
            <a:gdLst/>
            <a:ahLst/>
            <a:cxnLst/>
            <a:rect l="l" t="t" r="r" b="b"/>
            <a:pathLst>
              <a:path w="869674" h="937315">
                <a:moveTo>
                  <a:pt x="869674" y="0"/>
                </a:moveTo>
                <a:lnTo>
                  <a:pt x="0" y="937315"/>
                </a:lnTo>
              </a:path>
            </a:pathLst>
          </a:custGeom>
          <a:solidFill>
            <a:srgbClr val="BDBDBD"/>
          </a:solidFill>
          <a:ln w="6350">
            <a:solidFill>
              <a:srgbClr val="BDBDBD"/>
            </a:solidFill>
            <a:prstDash val="solid"/>
            <a:headEnd type="none" w="med" len="med"/>
            <a:tailEnd type="none" w="med" len="med"/>
          </a:ln>
        </p:spPr>
      </p:sp>
      <p:sp>
        <p:nvSpPr>
          <p:cNvPr id="27" name="Freeform 26"/>
          <p:cNvSpPr/>
          <p:nvPr/>
        </p:nvSpPr>
        <p:spPr>
          <a:xfrm>
            <a:off x="7175500" y="4343400"/>
            <a:ext cx="1430130" cy="338207"/>
          </a:xfrm>
          <a:custGeom>
            <a:avLst/>
            <a:gdLst/>
            <a:ahLst/>
            <a:cxnLst/>
            <a:rect l="l" t="t" r="r" b="b"/>
            <a:pathLst>
              <a:path w="1430130" h="338207">
                <a:moveTo>
                  <a:pt x="1430130" y="0"/>
                </a:moveTo>
                <a:lnTo>
                  <a:pt x="0" y="338207"/>
                </a:lnTo>
              </a:path>
            </a:pathLst>
          </a:custGeom>
          <a:solidFill>
            <a:srgbClr val="BDBDBD"/>
          </a:solidFill>
          <a:ln w="6350">
            <a:solidFill>
              <a:srgbClr val="BDBDBD"/>
            </a:solidFill>
            <a:prstDash val="solid"/>
            <a:headEnd type="none" w="med" len="med"/>
            <a:tailEnd type="none" w="med" len="med"/>
          </a:ln>
        </p:spPr>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7" name="TextBox 6"/>
          <p:cNvSpPr txBox="1"/>
          <p:nvPr/>
        </p:nvSpPr>
        <p:spPr>
          <a:xfrm>
            <a:off x="201930" y="283210"/>
            <a:ext cx="2193480" cy="524510"/>
          </a:xfrm>
          <a:prstGeom prst="rect">
            <a:avLst/>
          </a:prstGeom>
        </p:spPr>
        <p:txBody>
          <a:bodyPr lIns="31750" tIns="12700" rIns="31750" bIns="12700" rtlCol="0" anchor="t">
            <a:spAutoFit/>
          </a:bodyPr>
          <a:lstStyle/>
          <a:p>
            <a:pPr algn="l" latinLnBrk="1">
              <a:lnSpc>
                <a:spcPct val="116000"/>
              </a:lnSpc>
            </a:pPr>
            <a:r>
              <a:rPr lang="en-US" sz="2800" b="1">
                <a:latin typeface="微软雅黑" panose="020B0503020204020204" charset="-122"/>
                <a:ea typeface="微软雅黑" panose="020B0503020204020204" charset="-122"/>
                <a:cs typeface="微软雅黑" panose="020B0503020204020204" charset="-122"/>
              </a:rPr>
              <a:t>3 </a:t>
            </a:r>
            <a:r>
              <a:rPr lang="zh-CN" altLang="en-US" sz="2800" b="1">
                <a:latin typeface="微软雅黑" panose="020B0503020204020204" charset="-122"/>
                <a:ea typeface="微软雅黑" panose="020B0503020204020204" charset="-122"/>
                <a:cs typeface="微软雅黑" panose="020B0503020204020204" charset="-122"/>
              </a:rPr>
              <a:t>研究方案</a:t>
            </a:r>
            <a:endParaRPr lang="zh-CN" altLang="en-US" sz="2800" b="1">
              <a:latin typeface="微软雅黑" panose="020B0503020204020204" charset="-122"/>
              <a:ea typeface="微软雅黑" panose="020B0503020204020204" charset="-122"/>
              <a:cs typeface="微软雅黑" panose="020B0503020204020204" charset="-122"/>
            </a:endParaRPr>
          </a:p>
        </p:txBody>
      </p:sp>
      <p:sp>
        <p:nvSpPr>
          <p:cNvPr id="8" name="TextBox 7"/>
          <p:cNvSpPr txBox="1"/>
          <p:nvPr/>
        </p:nvSpPr>
        <p:spPr>
          <a:xfrm>
            <a:off x="201930" y="1063625"/>
            <a:ext cx="7863840" cy="3112770"/>
          </a:xfrm>
          <a:prstGeom prst="rect">
            <a:avLst/>
          </a:prstGeom>
        </p:spPr>
        <p:txBody>
          <a:bodyPr wrap="square" lIns="31750" tIns="12700" rIns="31750" bIns="12700" rtlCol="0" anchor="t">
            <a:spAutoFit/>
          </a:bodyPr>
          <a:lstStyle/>
          <a:p>
            <a:pPr algn="l" latinLnBrk="1">
              <a:lnSpc>
                <a:spcPct val="116000"/>
              </a:lnSpc>
            </a:pPr>
            <a:r>
              <a:rPr lang="zh-CN" altLang="en-US" spc="150">
                <a:solidFill>
                  <a:srgbClr val="FF0000"/>
                </a:solidFill>
                <a:latin typeface="微软雅黑" panose="020B0503020204020204" charset="-122"/>
                <a:ea typeface="微软雅黑" panose="020B0503020204020204" charset="-122"/>
                <a:cs typeface="微软雅黑" panose="020B0503020204020204" charset="-122"/>
              </a:rPr>
              <a:t>实验</a:t>
            </a:r>
            <a:r>
              <a:rPr lang="en-US" altLang="zh-CN" spc="150">
                <a:solidFill>
                  <a:srgbClr val="FF0000"/>
                </a:solidFill>
                <a:latin typeface="微软雅黑" panose="020B0503020204020204" charset="-122"/>
                <a:ea typeface="微软雅黑" panose="020B0503020204020204" charset="-122"/>
                <a:cs typeface="微软雅黑" panose="020B0503020204020204" charset="-122"/>
              </a:rPr>
              <a:t>2</a:t>
            </a:r>
            <a:r>
              <a:rPr lang="zh-CN" altLang="en-US" spc="150">
                <a:solidFill>
                  <a:srgbClr val="FF0000"/>
                </a:solidFill>
                <a:latin typeface="微软雅黑" panose="020B0503020204020204" charset="-122"/>
                <a:ea typeface="微软雅黑" panose="020B0503020204020204" charset="-122"/>
                <a:cs typeface="微软雅黑" panose="020B0503020204020204" charset="-122"/>
              </a:rPr>
              <a:t>结果</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1100"/>
          </a:p>
          <a:p>
            <a:pPr latinLnBrk="1">
              <a:lnSpc>
                <a:spcPct val="116000"/>
              </a:lnSpc>
            </a:pPr>
            <a:endParaRPr lang="en-US" sz="2400" b="1" spc="150">
              <a:solidFill>
                <a:srgbClr val="212121"/>
              </a:solidFill>
              <a:latin typeface="微软雅黑" panose="020B0503020204020204" charset="-122"/>
              <a:ea typeface="微软雅黑" panose="020B0503020204020204" charset="-122"/>
            </a:endParaRPr>
          </a:p>
        </p:txBody>
      </p:sp>
      <p:sp>
        <p:nvSpPr>
          <p:cNvPr id="10" name="Freeform 9"/>
          <p:cNvSpPr/>
          <p:nvPr/>
        </p:nvSpPr>
        <p:spPr>
          <a:xfrm rot="960000">
            <a:off x="1522471" y="4189376"/>
            <a:ext cx="110998" cy="110951"/>
          </a:xfrm>
          <a:custGeom>
            <a:avLst/>
            <a:gdLst/>
            <a:ahLst/>
            <a:cxnLst/>
            <a:rect l="l" t="t" r="r" b="b"/>
            <a:pathLst>
              <a:path w="110998" h="110951">
                <a:moveTo>
                  <a:pt x="104760" y="443"/>
                </a:moveTo>
                <a:cubicBezTo>
                  <a:pt x="76996" y="0"/>
                  <a:pt x="50235" y="10809"/>
                  <a:pt x="30567" y="30410"/>
                </a:cubicBezTo>
                <a:cubicBezTo>
                  <a:pt x="10900" y="50011"/>
                  <a:pt x="0" y="76735"/>
                  <a:pt x="348" y="104500"/>
                </a:cubicBezTo>
                <a:cubicBezTo>
                  <a:pt x="650" y="107957"/>
                  <a:pt x="3410" y="110686"/>
                  <a:pt x="6869" y="110951"/>
                </a:cubicBezTo>
                <a:cubicBezTo>
                  <a:pt x="13319" y="110951"/>
                  <a:pt x="16580" y="107690"/>
                  <a:pt x="16580" y="104500"/>
                </a:cubicBezTo>
                <a:cubicBezTo>
                  <a:pt x="16580" y="78486"/>
                  <a:pt x="23101" y="55732"/>
                  <a:pt x="42665" y="39500"/>
                </a:cubicBezTo>
                <a:cubicBezTo>
                  <a:pt x="59108" y="23086"/>
                  <a:pt x="81316" y="13750"/>
                  <a:pt x="104547" y="13485"/>
                </a:cubicBezTo>
                <a:cubicBezTo>
                  <a:pt x="107979" y="13188"/>
                  <a:pt x="110700" y="10467"/>
                  <a:pt x="110997" y="7035"/>
                </a:cubicBezTo>
                <a:cubicBezTo>
                  <a:pt x="110782" y="3620"/>
                  <a:pt x="108158" y="847"/>
                  <a:pt x="104760" y="443"/>
                </a:cubicBezTo>
                <a:close/>
              </a:path>
            </a:pathLst>
          </a:custGeom>
          <a:solidFill>
            <a:srgbClr val="FFFFFF"/>
          </a:solidFill>
        </p:spPr>
        <p:txBody>
          <a:bodyPr lIns="127000" rIns="127000" rtlCol="0" anchor="ctr"/>
          <a:lstStyle/>
          <a:p>
            <a:pPr algn="l"/>
            <a:endParaRPr lang="en-US" sz="1100"/>
          </a:p>
        </p:txBody>
      </p:sp>
      <p:pic>
        <p:nvPicPr>
          <p:cNvPr id="11" name="Picture 10"/>
          <p:cNvPicPr>
            <a:picLocks noChangeAspect="1"/>
          </p:cNvPicPr>
          <p:nvPr/>
        </p:nvPicPr>
        <p:blipFill>
          <a:blip r:embed="rId1"/>
          <a:stretch>
            <a:fillRect/>
          </a:stretch>
        </p:blipFill>
        <p:spPr>
          <a:xfrm>
            <a:off x="8318500" y="0"/>
            <a:ext cx="3346029" cy="6515952"/>
          </a:xfrm>
          <a:prstGeom prst="rect">
            <a:avLst/>
          </a:prstGeom>
        </p:spPr>
      </p:pic>
      <p:sp>
        <p:nvSpPr>
          <p:cNvPr id="12" name="Freeform 11"/>
          <p:cNvSpPr/>
          <p:nvPr/>
        </p:nvSpPr>
        <p:spPr>
          <a:xfrm>
            <a:off x="8318627" y="-5842"/>
            <a:ext cx="3362739" cy="6512892"/>
          </a:xfrm>
          <a:custGeom>
            <a:avLst/>
            <a:gdLst/>
            <a:ahLst/>
            <a:cxnLst/>
            <a:rect l="l" t="t" r="r" b="b"/>
            <a:pathLst>
              <a:path w="3362739" h="6512892">
                <a:moveTo>
                  <a:pt x="0" y="0"/>
                </a:moveTo>
                <a:lnTo>
                  <a:pt x="3362739" y="0"/>
                </a:lnTo>
                <a:lnTo>
                  <a:pt x="3362739" y="6512892"/>
                </a:lnTo>
                <a:lnTo>
                  <a:pt x="0" y="6512892"/>
                </a:lnTo>
                <a:close/>
              </a:path>
            </a:pathLst>
          </a:custGeom>
          <a:solidFill>
            <a:srgbClr val="CC2626">
              <a:alpha val="56078"/>
            </a:srgbClr>
          </a:solidFill>
        </p:spPr>
        <p:txBody>
          <a:bodyPr lIns="127000" rIns="127000" rtlCol="0" anchor="ctr"/>
          <a:lstStyle/>
          <a:p>
            <a:pPr algn="l"/>
            <a:endParaRPr lang="en-US" sz="1100"/>
          </a:p>
        </p:txBody>
      </p:sp>
      <p:pic>
        <p:nvPicPr>
          <p:cNvPr id="2" name="图片 1"/>
          <p:cNvPicPr>
            <a:picLocks noChangeAspect="1"/>
          </p:cNvPicPr>
          <p:nvPr/>
        </p:nvPicPr>
        <p:blipFill>
          <a:blip r:embed="rId2"/>
          <a:stretch>
            <a:fillRect/>
          </a:stretch>
        </p:blipFill>
        <p:spPr>
          <a:xfrm rot="5400000">
            <a:off x="1929130" y="160655"/>
            <a:ext cx="4514850" cy="7091680"/>
          </a:xfrm>
          <a:prstGeom prst="rect">
            <a:avLst/>
          </a:prstGeom>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7" name="TextBox 6"/>
          <p:cNvSpPr txBox="1"/>
          <p:nvPr/>
        </p:nvSpPr>
        <p:spPr>
          <a:xfrm>
            <a:off x="201930" y="283210"/>
            <a:ext cx="2193480" cy="524510"/>
          </a:xfrm>
          <a:prstGeom prst="rect">
            <a:avLst/>
          </a:prstGeom>
        </p:spPr>
        <p:txBody>
          <a:bodyPr lIns="31750" tIns="12700" rIns="31750" bIns="12700" rtlCol="0" anchor="t">
            <a:spAutoFit/>
          </a:bodyPr>
          <a:lstStyle/>
          <a:p>
            <a:pPr algn="l" latinLnBrk="1">
              <a:lnSpc>
                <a:spcPct val="116000"/>
              </a:lnSpc>
            </a:pPr>
            <a:r>
              <a:rPr lang="en-US" sz="2800" b="1">
                <a:latin typeface="微软雅黑" panose="020B0503020204020204" charset="-122"/>
                <a:ea typeface="微软雅黑" panose="020B0503020204020204" charset="-122"/>
                <a:cs typeface="微软雅黑" panose="020B0503020204020204" charset="-122"/>
              </a:rPr>
              <a:t>3 </a:t>
            </a:r>
            <a:r>
              <a:rPr lang="zh-CN" altLang="en-US" sz="2800" b="1">
                <a:latin typeface="微软雅黑" panose="020B0503020204020204" charset="-122"/>
                <a:ea typeface="微软雅黑" panose="020B0503020204020204" charset="-122"/>
                <a:cs typeface="微软雅黑" panose="020B0503020204020204" charset="-122"/>
              </a:rPr>
              <a:t>研究方案</a:t>
            </a:r>
            <a:endParaRPr lang="zh-CN" altLang="en-US" sz="2800" b="1">
              <a:latin typeface="微软雅黑" panose="020B0503020204020204" charset="-122"/>
              <a:ea typeface="微软雅黑" panose="020B0503020204020204" charset="-122"/>
              <a:cs typeface="微软雅黑" panose="020B0503020204020204" charset="-122"/>
            </a:endParaRPr>
          </a:p>
        </p:txBody>
      </p:sp>
      <p:sp>
        <p:nvSpPr>
          <p:cNvPr id="8" name="TextBox 7"/>
          <p:cNvSpPr txBox="1"/>
          <p:nvPr/>
        </p:nvSpPr>
        <p:spPr>
          <a:xfrm>
            <a:off x="201930" y="1063625"/>
            <a:ext cx="7863840" cy="4076065"/>
          </a:xfrm>
          <a:prstGeom prst="rect">
            <a:avLst/>
          </a:prstGeom>
        </p:spPr>
        <p:txBody>
          <a:bodyPr wrap="square" lIns="31750" tIns="12700" rIns="31750" bIns="12700" rtlCol="0" anchor="t">
            <a:spAutoFit/>
          </a:bodyPr>
          <a:lstStyle/>
          <a:p>
            <a:pPr algn="l" latinLnBrk="1">
              <a:lnSpc>
                <a:spcPct val="116000"/>
              </a:lnSpc>
            </a:pPr>
            <a:r>
              <a:rPr lang="zh-CN" altLang="en-US" spc="150">
                <a:solidFill>
                  <a:srgbClr val="FF0000"/>
                </a:solidFill>
                <a:latin typeface="微软雅黑" panose="020B0503020204020204" charset="-122"/>
                <a:ea typeface="微软雅黑" panose="020B0503020204020204" charset="-122"/>
                <a:cs typeface="微软雅黑" panose="020B0503020204020204" charset="-122"/>
              </a:rPr>
              <a:t>实验</a:t>
            </a:r>
            <a:r>
              <a:rPr lang="en-US" altLang="zh-CN" spc="150">
                <a:solidFill>
                  <a:srgbClr val="FF0000"/>
                </a:solidFill>
                <a:latin typeface="微软雅黑" panose="020B0503020204020204" charset="-122"/>
                <a:ea typeface="微软雅黑" panose="020B0503020204020204" charset="-122"/>
                <a:cs typeface="微软雅黑" panose="020B0503020204020204" charset="-122"/>
              </a:rPr>
              <a:t>2</a:t>
            </a:r>
            <a:r>
              <a:rPr lang="zh-CN" altLang="en-US" spc="150">
                <a:solidFill>
                  <a:srgbClr val="FF0000"/>
                </a:solidFill>
                <a:latin typeface="微软雅黑" panose="020B0503020204020204" charset="-122"/>
                <a:ea typeface="微软雅黑" panose="020B0503020204020204" charset="-122"/>
                <a:cs typeface="微软雅黑" panose="020B0503020204020204" charset="-122"/>
              </a:rPr>
              <a:t>附加的小实验</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a:t>
            </a:r>
            <a:r>
              <a:rPr lang="zh-CN" altLang="en-US" spc="150">
                <a:solidFill>
                  <a:srgbClr val="212121"/>
                </a:solidFill>
                <a:latin typeface="微软雅黑" panose="020B0503020204020204" charset="-122"/>
                <a:ea typeface="微软雅黑" panose="020B0503020204020204" charset="-122"/>
                <a:cs typeface="微软雅黑" panose="020B0503020204020204" charset="-122"/>
                <a:sym typeface="+mn-ea"/>
              </a:rPr>
              <a:t>由于实验</a:t>
            </a:r>
            <a:r>
              <a:rPr lang="en-US" altLang="zh-CN" spc="150">
                <a:solidFill>
                  <a:srgbClr val="212121"/>
                </a:solidFill>
                <a:latin typeface="微软雅黑" panose="020B0503020204020204" charset="-122"/>
                <a:ea typeface="微软雅黑" panose="020B0503020204020204" charset="-122"/>
                <a:cs typeface="微软雅黑" panose="020B0503020204020204" charset="-122"/>
                <a:sym typeface="+mn-ea"/>
              </a:rPr>
              <a:t>2</a:t>
            </a:r>
            <a:r>
              <a:rPr lang="zh-CN" altLang="en-US" spc="150">
                <a:solidFill>
                  <a:srgbClr val="212121"/>
                </a:solidFill>
                <a:latin typeface="微软雅黑" panose="020B0503020204020204" charset="-122"/>
                <a:ea typeface="微软雅黑" panose="020B0503020204020204" charset="-122"/>
                <a:cs typeface="微软雅黑" panose="020B0503020204020204" charset="-122"/>
                <a:sym typeface="+mn-ea"/>
              </a:rPr>
              <a:t>加速比查看的是总的图片计算时间加速比，因此我们以</a:t>
            </a:r>
            <a:r>
              <a:rPr lang="en-US" altLang="zh-CN" spc="150">
                <a:solidFill>
                  <a:srgbClr val="212121"/>
                </a:solidFill>
                <a:latin typeface="微软雅黑" panose="020B0503020204020204" charset="-122"/>
                <a:ea typeface="微软雅黑" panose="020B0503020204020204" charset="-122"/>
                <a:cs typeface="微软雅黑" panose="020B0503020204020204" charset="-122"/>
                <a:sym typeface="+mn-ea"/>
              </a:rPr>
              <a:t>1024</a:t>
            </a:r>
            <a:r>
              <a:rPr lang="zh-CN" altLang="en-US" spc="150">
                <a:solidFill>
                  <a:srgbClr val="212121"/>
                </a:solidFill>
                <a:latin typeface="微软雅黑" panose="020B0503020204020204" charset="-122"/>
                <a:ea typeface="微软雅黑" panose="020B0503020204020204" charset="-122"/>
                <a:cs typeface="微软雅黑" panose="020B0503020204020204" charset="-122"/>
                <a:sym typeface="+mn-ea"/>
              </a:rPr>
              <a:t>张图片为例，查看</a:t>
            </a:r>
            <a:r>
              <a:rPr lang="en-US" altLang="zh-CN" spc="150">
                <a:solidFill>
                  <a:srgbClr val="212121"/>
                </a:solidFill>
                <a:latin typeface="微软雅黑" panose="020B0503020204020204" charset="-122"/>
                <a:ea typeface="微软雅黑" panose="020B0503020204020204" charset="-122"/>
                <a:cs typeface="微软雅黑" panose="020B0503020204020204" charset="-122"/>
                <a:sym typeface="+mn-ea"/>
              </a:rPr>
              <a:t>G</a:t>
            </a:r>
            <a:r>
              <a:rPr lang="en-US" altLang="zh-CN" spc="150">
                <a:solidFill>
                  <a:srgbClr val="212121"/>
                </a:solidFill>
                <a:latin typeface="微软雅黑" panose="020B0503020204020204" charset="-122"/>
                <a:ea typeface="微软雅黑" panose="020B0503020204020204" charset="-122"/>
                <a:cs typeface="微软雅黑" panose="020B0503020204020204" charset="-122"/>
                <a:sym typeface="+mn-ea"/>
              </a:rPr>
              <a:t>PU</a:t>
            </a:r>
            <a:r>
              <a:rPr lang="zh-CN" altLang="en-US" spc="150">
                <a:solidFill>
                  <a:srgbClr val="212121"/>
                </a:solidFill>
                <a:latin typeface="微软雅黑" panose="020B0503020204020204" charset="-122"/>
                <a:ea typeface="微软雅黑" panose="020B0503020204020204" charset="-122"/>
                <a:cs typeface="微软雅黑" panose="020B0503020204020204" charset="-122"/>
                <a:sym typeface="+mn-ea"/>
              </a:rPr>
              <a:t>集群个数，卷积内核数对图片计算各个时间的影响</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1100"/>
          </a:p>
          <a:p>
            <a:pPr latinLnBrk="1">
              <a:lnSpc>
                <a:spcPct val="116000"/>
              </a:lnSpc>
            </a:pPr>
            <a:endParaRPr lang="en-US" sz="2400" b="1" spc="150">
              <a:solidFill>
                <a:srgbClr val="212121"/>
              </a:solidFill>
              <a:latin typeface="微软雅黑" panose="020B0503020204020204" charset="-122"/>
              <a:ea typeface="微软雅黑" panose="020B0503020204020204" charset="-122"/>
            </a:endParaRPr>
          </a:p>
        </p:txBody>
      </p:sp>
      <p:sp>
        <p:nvSpPr>
          <p:cNvPr id="10" name="Freeform 9"/>
          <p:cNvSpPr/>
          <p:nvPr/>
        </p:nvSpPr>
        <p:spPr>
          <a:xfrm rot="960000">
            <a:off x="1522471" y="4189376"/>
            <a:ext cx="110998" cy="110951"/>
          </a:xfrm>
          <a:custGeom>
            <a:avLst/>
            <a:gdLst/>
            <a:ahLst/>
            <a:cxnLst/>
            <a:rect l="l" t="t" r="r" b="b"/>
            <a:pathLst>
              <a:path w="110998" h="110951">
                <a:moveTo>
                  <a:pt x="104760" y="443"/>
                </a:moveTo>
                <a:cubicBezTo>
                  <a:pt x="76996" y="0"/>
                  <a:pt x="50235" y="10809"/>
                  <a:pt x="30567" y="30410"/>
                </a:cubicBezTo>
                <a:cubicBezTo>
                  <a:pt x="10900" y="50011"/>
                  <a:pt x="0" y="76735"/>
                  <a:pt x="348" y="104500"/>
                </a:cubicBezTo>
                <a:cubicBezTo>
                  <a:pt x="650" y="107957"/>
                  <a:pt x="3410" y="110686"/>
                  <a:pt x="6869" y="110951"/>
                </a:cubicBezTo>
                <a:cubicBezTo>
                  <a:pt x="13319" y="110951"/>
                  <a:pt x="16580" y="107690"/>
                  <a:pt x="16580" y="104500"/>
                </a:cubicBezTo>
                <a:cubicBezTo>
                  <a:pt x="16580" y="78486"/>
                  <a:pt x="23101" y="55732"/>
                  <a:pt x="42665" y="39500"/>
                </a:cubicBezTo>
                <a:cubicBezTo>
                  <a:pt x="59108" y="23086"/>
                  <a:pt x="81316" y="13750"/>
                  <a:pt x="104547" y="13485"/>
                </a:cubicBezTo>
                <a:cubicBezTo>
                  <a:pt x="107979" y="13188"/>
                  <a:pt x="110700" y="10467"/>
                  <a:pt x="110997" y="7035"/>
                </a:cubicBezTo>
                <a:cubicBezTo>
                  <a:pt x="110782" y="3620"/>
                  <a:pt x="108158" y="847"/>
                  <a:pt x="104760" y="443"/>
                </a:cubicBezTo>
                <a:close/>
              </a:path>
            </a:pathLst>
          </a:custGeom>
          <a:solidFill>
            <a:srgbClr val="FFFFFF"/>
          </a:solidFill>
        </p:spPr>
        <p:txBody>
          <a:bodyPr lIns="127000" rIns="127000" rtlCol="0" anchor="ctr"/>
          <a:lstStyle/>
          <a:p>
            <a:pPr algn="l"/>
            <a:endParaRPr lang="en-US" sz="1100"/>
          </a:p>
        </p:txBody>
      </p:sp>
      <p:pic>
        <p:nvPicPr>
          <p:cNvPr id="11" name="Picture 10"/>
          <p:cNvPicPr>
            <a:picLocks noChangeAspect="1"/>
          </p:cNvPicPr>
          <p:nvPr/>
        </p:nvPicPr>
        <p:blipFill>
          <a:blip r:embed="rId1"/>
          <a:stretch>
            <a:fillRect/>
          </a:stretch>
        </p:blipFill>
        <p:spPr>
          <a:xfrm>
            <a:off x="8318500" y="0"/>
            <a:ext cx="3346029" cy="6515952"/>
          </a:xfrm>
          <a:prstGeom prst="rect">
            <a:avLst/>
          </a:prstGeom>
        </p:spPr>
      </p:pic>
      <p:sp>
        <p:nvSpPr>
          <p:cNvPr id="12" name="Freeform 11"/>
          <p:cNvSpPr/>
          <p:nvPr/>
        </p:nvSpPr>
        <p:spPr>
          <a:xfrm>
            <a:off x="8318627" y="-5842"/>
            <a:ext cx="3362739" cy="6512892"/>
          </a:xfrm>
          <a:custGeom>
            <a:avLst/>
            <a:gdLst/>
            <a:ahLst/>
            <a:cxnLst/>
            <a:rect l="l" t="t" r="r" b="b"/>
            <a:pathLst>
              <a:path w="3362739" h="6512892">
                <a:moveTo>
                  <a:pt x="0" y="0"/>
                </a:moveTo>
                <a:lnTo>
                  <a:pt x="3362739" y="0"/>
                </a:lnTo>
                <a:lnTo>
                  <a:pt x="3362739" y="6512892"/>
                </a:lnTo>
                <a:lnTo>
                  <a:pt x="0" y="6512892"/>
                </a:lnTo>
                <a:close/>
              </a:path>
            </a:pathLst>
          </a:custGeom>
          <a:solidFill>
            <a:srgbClr val="CC2626">
              <a:alpha val="56078"/>
            </a:srgbClr>
          </a:solidFill>
        </p:spPr>
        <p:txBody>
          <a:bodyPr lIns="127000" rIns="127000" rtlCol="0" anchor="ctr"/>
          <a:lstStyle/>
          <a:p>
            <a:pPr algn="l"/>
            <a:endParaRPr lang="en-US" sz="1100"/>
          </a:p>
        </p:txBody>
      </p:sp>
      <p:pic>
        <p:nvPicPr>
          <p:cNvPr id="3" name="图片 2"/>
          <p:cNvPicPr>
            <a:picLocks noChangeAspect="1"/>
          </p:cNvPicPr>
          <p:nvPr/>
        </p:nvPicPr>
        <p:blipFill>
          <a:blip r:embed="rId2"/>
          <a:stretch>
            <a:fillRect/>
          </a:stretch>
        </p:blipFill>
        <p:spPr>
          <a:xfrm rot="5400000">
            <a:off x="1724025" y="1511935"/>
            <a:ext cx="4363720" cy="5465445"/>
          </a:xfrm>
          <a:prstGeom prst="rect">
            <a:avLst/>
          </a:prstGeom>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7" name="TextBox 6"/>
          <p:cNvSpPr txBox="1"/>
          <p:nvPr/>
        </p:nvSpPr>
        <p:spPr>
          <a:xfrm>
            <a:off x="201930" y="283210"/>
            <a:ext cx="2193480" cy="524510"/>
          </a:xfrm>
          <a:prstGeom prst="rect">
            <a:avLst/>
          </a:prstGeom>
        </p:spPr>
        <p:txBody>
          <a:bodyPr lIns="31750" tIns="12700" rIns="31750" bIns="12700" rtlCol="0" anchor="t">
            <a:spAutoFit/>
          </a:bodyPr>
          <a:lstStyle/>
          <a:p>
            <a:pPr algn="l" latinLnBrk="1">
              <a:lnSpc>
                <a:spcPct val="116000"/>
              </a:lnSpc>
            </a:pPr>
            <a:r>
              <a:rPr lang="en-US" sz="2800" b="1">
                <a:latin typeface="微软雅黑" panose="020B0503020204020204" charset="-122"/>
                <a:ea typeface="微软雅黑" panose="020B0503020204020204" charset="-122"/>
                <a:cs typeface="微软雅黑" panose="020B0503020204020204" charset="-122"/>
              </a:rPr>
              <a:t>3 </a:t>
            </a:r>
            <a:r>
              <a:rPr lang="zh-CN" altLang="en-US" sz="2800" b="1">
                <a:latin typeface="微软雅黑" panose="020B0503020204020204" charset="-122"/>
                <a:ea typeface="微软雅黑" panose="020B0503020204020204" charset="-122"/>
                <a:cs typeface="微软雅黑" panose="020B0503020204020204" charset="-122"/>
              </a:rPr>
              <a:t>研究方案</a:t>
            </a:r>
            <a:endParaRPr lang="zh-CN" altLang="en-US" sz="2800" b="1">
              <a:latin typeface="微软雅黑" panose="020B0503020204020204" charset="-122"/>
              <a:ea typeface="微软雅黑" panose="020B0503020204020204" charset="-122"/>
              <a:cs typeface="微软雅黑" panose="020B0503020204020204" charset="-122"/>
            </a:endParaRPr>
          </a:p>
        </p:txBody>
      </p:sp>
      <p:sp>
        <p:nvSpPr>
          <p:cNvPr id="8" name="TextBox 7"/>
          <p:cNvSpPr txBox="1"/>
          <p:nvPr/>
        </p:nvSpPr>
        <p:spPr>
          <a:xfrm>
            <a:off x="201930" y="1063625"/>
            <a:ext cx="7863840" cy="3755390"/>
          </a:xfrm>
          <a:prstGeom prst="rect">
            <a:avLst/>
          </a:prstGeom>
        </p:spPr>
        <p:txBody>
          <a:bodyPr wrap="square" lIns="31750" tIns="12700" rIns="31750" bIns="12700" rtlCol="0" anchor="t">
            <a:spAutoFit/>
          </a:bodyPr>
          <a:lstStyle/>
          <a:p>
            <a:pPr algn="l" latinLnBrk="1">
              <a:lnSpc>
                <a:spcPct val="116000"/>
              </a:lnSpc>
            </a:pPr>
            <a:r>
              <a:rPr lang="zh-CN" altLang="en-US" spc="150">
                <a:solidFill>
                  <a:srgbClr val="212121"/>
                </a:solidFill>
                <a:latin typeface="微软雅黑" panose="020B0503020204020204" charset="-122"/>
                <a:ea typeface="微软雅黑" panose="020B0503020204020204" charset="-122"/>
                <a:cs typeface="微软雅黑" panose="020B0503020204020204" charset="-122"/>
              </a:rPr>
              <a:t>两个实验的最好加速比情况：</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1100"/>
          </a:p>
          <a:p>
            <a:pPr latinLnBrk="1">
              <a:lnSpc>
                <a:spcPct val="116000"/>
              </a:lnSpc>
            </a:pPr>
            <a:endParaRPr lang="en-US" sz="2400" b="1" spc="150">
              <a:solidFill>
                <a:srgbClr val="212121"/>
              </a:solidFill>
              <a:latin typeface="微软雅黑" panose="020B0503020204020204" charset="-122"/>
              <a:ea typeface="微软雅黑" panose="020B0503020204020204" charset="-122"/>
            </a:endParaRPr>
          </a:p>
        </p:txBody>
      </p:sp>
      <p:sp>
        <p:nvSpPr>
          <p:cNvPr id="10" name="Freeform 9"/>
          <p:cNvSpPr/>
          <p:nvPr/>
        </p:nvSpPr>
        <p:spPr>
          <a:xfrm rot="960000">
            <a:off x="1522471" y="4189376"/>
            <a:ext cx="110998" cy="110951"/>
          </a:xfrm>
          <a:custGeom>
            <a:avLst/>
            <a:gdLst/>
            <a:ahLst/>
            <a:cxnLst/>
            <a:rect l="l" t="t" r="r" b="b"/>
            <a:pathLst>
              <a:path w="110998" h="110951">
                <a:moveTo>
                  <a:pt x="104760" y="443"/>
                </a:moveTo>
                <a:cubicBezTo>
                  <a:pt x="76996" y="0"/>
                  <a:pt x="50235" y="10809"/>
                  <a:pt x="30567" y="30410"/>
                </a:cubicBezTo>
                <a:cubicBezTo>
                  <a:pt x="10900" y="50011"/>
                  <a:pt x="0" y="76735"/>
                  <a:pt x="348" y="104500"/>
                </a:cubicBezTo>
                <a:cubicBezTo>
                  <a:pt x="650" y="107957"/>
                  <a:pt x="3410" y="110686"/>
                  <a:pt x="6869" y="110951"/>
                </a:cubicBezTo>
                <a:cubicBezTo>
                  <a:pt x="13319" y="110951"/>
                  <a:pt x="16580" y="107690"/>
                  <a:pt x="16580" y="104500"/>
                </a:cubicBezTo>
                <a:cubicBezTo>
                  <a:pt x="16580" y="78486"/>
                  <a:pt x="23101" y="55732"/>
                  <a:pt x="42665" y="39500"/>
                </a:cubicBezTo>
                <a:cubicBezTo>
                  <a:pt x="59108" y="23086"/>
                  <a:pt x="81316" y="13750"/>
                  <a:pt x="104547" y="13485"/>
                </a:cubicBezTo>
                <a:cubicBezTo>
                  <a:pt x="107979" y="13188"/>
                  <a:pt x="110700" y="10467"/>
                  <a:pt x="110997" y="7035"/>
                </a:cubicBezTo>
                <a:cubicBezTo>
                  <a:pt x="110782" y="3620"/>
                  <a:pt x="108158" y="847"/>
                  <a:pt x="104760" y="443"/>
                </a:cubicBezTo>
                <a:close/>
              </a:path>
            </a:pathLst>
          </a:custGeom>
          <a:solidFill>
            <a:srgbClr val="FFFFFF"/>
          </a:solidFill>
        </p:spPr>
        <p:txBody>
          <a:bodyPr lIns="127000" rIns="127000" rtlCol="0" anchor="ctr"/>
          <a:lstStyle/>
          <a:p>
            <a:pPr algn="l"/>
            <a:endParaRPr lang="en-US" sz="1100"/>
          </a:p>
        </p:txBody>
      </p:sp>
      <p:pic>
        <p:nvPicPr>
          <p:cNvPr id="11" name="Picture 10"/>
          <p:cNvPicPr>
            <a:picLocks noChangeAspect="1"/>
          </p:cNvPicPr>
          <p:nvPr/>
        </p:nvPicPr>
        <p:blipFill>
          <a:blip r:embed="rId1"/>
          <a:stretch>
            <a:fillRect/>
          </a:stretch>
        </p:blipFill>
        <p:spPr>
          <a:xfrm>
            <a:off x="8318500" y="0"/>
            <a:ext cx="3346029" cy="6515952"/>
          </a:xfrm>
          <a:prstGeom prst="rect">
            <a:avLst/>
          </a:prstGeom>
        </p:spPr>
      </p:pic>
      <p:sp>
        <p:nvSpPr>
          <p:cNvPr id="12" name="Freeform 11"/>
          <p:cNvSpPr/>
          <p:nvPr/>
        </p:nvSpPr>
        <p:spPr>
          <a:xfrm>
            <a:off x="8318627" y="-5842"/>
            <a:ext cx="3362739" cy="6512892"/>
          </a:xfrm>
          <a:custGeom>
            <a:avLst/>
            <a:gdLst/>
            <a:ahLst/>
            <a:cxnLst/>
            <a:rect l="l" t="t" r="r" b="b"/>
            <a:pathLst>
              <a:path w="3362739" h="6512892">
                <a:moveTo>
                  <a:pt x="0" y="0"/>
                </a:moveTo>
                <a:lnTo>
                  <a:pt x="3362739" y="0"/>
                </a:lnTo>
                <a:lnTo>
                  <a:pt x="3362739" y="6512892"/>
                </a:lnTo>
                <a:lnTo>
                  <a:pt x="0" y="6512892"/>
                </a:lnTo>
                <a:close/>
              </a:path>
            </a:pathLst>
          </a:custGeom>
          <a:solidFill>
            <a:srgbClr val="CC2626">
              <a:alpha val="56078"/>
            </a:srgbClr>
          </a:solidFill>
        </p:spPr>
        <p:txBody>
          <a:bodyPr lIns="127000" rIns="127000" rtlCol="0" anchor="ctr"/>
          <a:lstStyle/>
          <a:p>
            <a:pPr algn="l"/>
            <a:endParaRPr lang="en-US" sz="1100"/>
          </a:p>
        </p:txBody>
      </p:sp>
      <p:pic>
        <p:nvPicPr>
          <p:cNvPr id="3" name="图片 2"/>
          <p:cNvPicPr>
            <a:picLocks noChangeAspect="1"/>
          </p:cNvPicPr>
          <p:nvPr/>
        </p:nvPicPr>
        <p:blipFill>
          <a:blip r:embed="rId2"/>
          <a:stretch>
            <a:fillRect/>
          </a:stretch>
        </p:blipFill>
        <p:spPr>
          <a:xfrm>
            <a:off x="201930" y="2035175"/>
            <a:ext cx="7761605" cy="1812290"/>
          </a:xfrm>
          <a:prstGeom prst="rect">
            <a:avLst/>
          </a:prstGeom>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7" name="TextBox 6"/>
          <p:cNvSpPr txBox="1"/>
          <p:nvPr/>
        </p:nvSpPr>
        <p:spPr>
          <a:xfrm>
            <a:off x="201930" y="283210"/>
            <a:ext cx="2193480" cy="524510"/>
          </a:xfrm>
          <a:prstGeom prst="rect">
            <a:avLst/>
          </a:prstGeom>
        </p:spPr>
        <p:txBody>
          <a:bodyPr lIns="31750" tIns="12700" rIns="31750" bIns="12700" rtlCol="0" anchor="t">
            <a:spAutoFit/>
          </a:bodyPr>
          <a:lstStyle/>
          <a:p>
            <a:pPr algn="l" latinLnBrk="1">
              <a:lnSpc>
                <a:spcPct val="116000"/>
              </a:lnSpc>
            </a:pPr>
            <a:r>
              <a:rPr lang="en-US" sz="2800" b="1">
                <a:latin typeface="微软雅黑" panose="020B0503020204020204" charset="-122"/>
                <a:ea typeface="微软雅黑" panose="020B0503020204020204" charset="-122"/>
                <a:cs typeface="微软雅黑" panose="020B0503020204020204" charset="-122"/>
              </a:rPr>
              <a:t>3 </a:t>
            </a:r>
            <a:r>
              <a:rPr lang="zh-CN" altLang="en-US" sz="2800" b="1">
                <a:latin typeface="微软雅黑" panose="020B0503020204020204" charset="-122"/>
                <a:ea typeface="微软雅黑" panose="020B0503020204020204" charset="-122"/>
                <a:cs typeface="微软雅黑" panose="020B0503020204020204" charset="-122"/>
              </a:rPr>
              <a:t>研究方案</a:t>
            </a:r>
            <a:endParaRPr lang="zh-CN" altLang="en-US" sz="2800" b="1">
              <a:latin typeface="微软雅黑" panose="020B0503020204020204" charset="-122"/>
              <a:ea typeface="微软雅黑" panose="020B0503020204020204" charset="-122"/>
              <a:cs typeface="微软雅黑" panose="020B0503020204020204" charset="-122"/>
            </a:endParaRPr>
          </a:p>
        </p:txBody>
      </p:sp>
      <p:sp>
        <p:nvSpPr>
          <p:cNvPr id="8" name="TextBox 7"/>
          <p:cNvSpPr txBox="1"/>
          <p:nvPr/>
        </p:nvSpPr>
        <p:spPr>
          <a:xfrm>
            <a:off x="201930" y="1063625"/>
            <a:ext cx="7863840" cy="4076065"/>
          </a:xfrm>
          <a:prstGeom prst="rect">
            <a:avLst/>
          </a:prstGeom>
        </p:spPr>
        <p:txBody>
          <a:bodyPr wrap="square" lIns="31750" tIns="12700" rIns="31750" bIns="12700" rtlCol="0" anchor="t">
            <a:spAutoFit/>
          </a:bodyPr>
          <a:lstStyle/>
          <a:p>
            <a:pPr algn="l" latinLnBrk="1">
              <a:lnSpc>
                <a:spcPct val="116000"/>
              </a:lnSpc>
            </a:pPr>
            <a:r>
              <a:rPr lang="zh-CN" altLang="en-US" spc="150">
                <a:solidFill>
                  <a:srgbClr val="212121"/>
                </a:solidFill>
                <a:latin typeface="微软雅黑" panose="020B0503020204020204" charset="-122"/>
                <a:ea typeface="微软雅黑" panose="020B0503020204020204" charset="-122"/>
                <a:cs typeface="微软雅黑" panose="020B0503020204020204" charset="-122"/>
              </a:rPr>
              <a:t>实验</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3</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：探测</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CPU</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集群可扩展性：</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altLang="zh-CN" spc="150">
                <a:solidFill>
                  <a:srgbClr val="212121"/>
                </a:solidFill>
                <a:latin typeface="微软雅黑" panose="020B0503020204020204" charset="-122"/>
                <a:ea typeface="微软雅黑" panose="020B0503020204020204" charset="-122"/>
                <a:cs typeface="微软雅黑" panose="020B0503020204020204" charset="-122"/>
              </a:rPr>
              <a:t>CPU</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集群：</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1100"/>
          </a:p>
          <a:p>
            <a:pPr latinLnBrk="1">
              <a:lnSpc>
                <a:spcPct val="116000"/>
              </a:lnSpc>
            </a:pPr>
            <a:endParaRPr lang="en-US" sz="2400" b="1" spc="150">
              <a:solidFill>
                <a:srgbClr val="212121"/>
              </a:solidFill>
              <a:latin typeface="微软雅黑" panose="020B0503020204020204" charset="-122"/>
              <a:ea typeface="微软雅黑" panose="020B0503020204020204" charset="-122"/>
            </a:endParaRPr>
          </a:p>
        </p:txBody>
      </p:sp>
      <p:sp>
        <p:nvSpPr>
          <p:cNvPr id="10" name="Freeform 9"/>
          <p:cNvSpPr/>
          <p:nvPr/>
        </p:nvSpPr>
        <p:spPr>
          <a:xfrm rot="960000">
            <a:off x="1522471" y="4189376"/>
            <a:ext cx="110998" cy="110951"/>
          </a:xfrm>
          <a:custGeom>
            <a:avLst/>
            <a:gdLst/>
            <a:ahLst/>
            <a:cxnLst/>
            <a:rect l="l" t="t" r="r" b="b"/>
            <a:pathLst>
              <a:path w="110998" h="110951">
                <a:moveTo>
                  <a:pt x="104760" y="443"/>
                </a:moveTo>
                <a:cubicBezTo>
                  <a:pt x="76996" y="0"/>
                  <a:pt x="50235" y="10809"/>
                  <a:pt x="30567" y="30410"/>
                </a:cubicBezTo>
                <a:cubicBezTo>
                  <a:pt x="10900" y="50011"/>
                  <a:pt x="0" y="76735"/>
                  <a:pt x="348" y="104500"/>
                </a:cubicBezTo>
                <a:cubicBezTo>
                  <a:pt x="650" y="107957"/>
                  <a:pt x="3410" y="110686"/>
                  <a:pt x="6869" y="110951"/>
                </a:cubicBezTo>
                <a:cubicBezTo>
                  <a:pt x="13319" y="110951"/>
                  <a:pt x="16580" y="107690"/>
                  <a:pt x="16580" y="104500"/>
                </a:cubicBezTo>
                <a:cubicBezTo>
                  <a:pt x="16580" y="78486"/>
                  <a:pt x="23101" y="55732"/>
                  <a:pt x="42665" y="39500"/>
                </a:cubicBezTo>
                <a:cubicBezTo>
                  <a:pt x="59108" y="23086"/>
                  <a:pt x="81316" y="13750"/>
                  <a:pt x="104547" y="13485"/>
                </a:cubicBezTo>
                <a:cubicBezTo>
                  <a:pt x="107979" y="13188"/>
                  <a:pt x="110700" y="10467"/>
                  <a:pt x="110997" y="7035"/>
                </a:cubicBezTo>
                <a:cubicBezTo>
                  <a:pt x="110782" y="3620"/>
                  <a:pt x="108158" y="847"/>
                  <a:pt x="104760" y="443"/>
                </a:cubicBezTo>
                <a:close/>
              </a:path>
            </a:pathLst>
          </a:custGeom>
          <a:solidFill>
            <a:srgbClr val="FFFFFF"/>
          </a:solidFill>
        </p:spPr>
        <p:txBody>
          <a:bodyPr lIns="127000" rIns="127000" rtlCol="0" anchor="ctr"/>
          <a:lstStyle/>
          <a:p>
            <a:pPr algn="l"/>
            <a:endParaRPr lang="en-US" sz="1100"/>
          </a:p>
        </p:txBody>
      </p:sp>
      <p:pic>
        <p:nvPicPr>
          <p:cNvPr id="11" name="Picture 10"/>
          <p:cNvPicPr>
            <a:picLocks noChangeAspect="1"/>
          </p:cNvPicPr>
          <p:nvPr/>
        </p:nvPicPr>
        <p:blipFill>
          <a:blip r:embed="rId1"/>
          <a:stretch>
            <a:fillRect/>
          </a:stretch>
        </p:blipFill>
        <p:spPr>
          <a:xfrm>
            <a:off x="8318500" y="0"/>
            <a:ext cx="3346029" cy="6515952"/>
          </a:xfrm>
          <a:prstGeom prst="rect">
            <a:avLst/>
          </a:prstGeom>
        </p:spPr>
      </p:pic>
      <p:sp>
        <p:nvSpPr>
          <p:cNvPr id="12" name="Freeform 11"/>
          <p:cNvSpPr/>
          <p:nvPr/>
        </p:nvSpPr>
        <p:spPr>
          <a:xfrm>
            <a:off x="8318627" y="-5842"/>
            <a:ext cx="3362739" cy="6512892"/>
          </a:xfrm>
          <a:custGeom>
            <a:avLst/>
            <a:gdLst/>
            <a:ahLst/>
            <a:cxnLst/>
            <a:rect l="l" t="t" r="r" b="b"/>
            <a:pathLst>
              <a:path w="3362739" h="6512892">
                <a:moveTo>
                  <a:pt x="0" y="0"/>
                </a:moveTo>
                <a:lnTo>
                  <a:pt x="3362739" y="0"/>
                </a:lnTo>
                <a:lnTo>
                  <a:pt x="3362739" y="6512892"/>
                </a:lnTo>
                <a:lnTo>
                  <a:pt x="0" y="6512892"/>
                </a:lnTo>
                <a:close/>
              </a:path>
            </a:pathLst>
          </a:custGeom>
          <a:solidFill>
            <a:srgbClr val="CC2626">
              <a:alpha val="56078"/>
            </a:srgbClr>
          </a:solidFill>
        </p:spPr>
        <p:txBody>
          <a:bodyPr lIns="127000" rIns="127000" rtlCol="0" anchor="ctr"/>
          <a:lstStyle/>
          <a:p>
            <a:pPr algn="l"/>
            <a:endParaRPr lang="en-US" sz="1100"/>
          </a:p>
        </p:txBody>
      </p:sp>
      <p:pic>
        <p:nvPicPr>
          <p:cNvPr id="4" name="图片 3"/>
          <p:cNvPicPr>
            <a:picLocks noChangeAspect="1"/>
          </p:cNvPicPr>
          <p:nvPr/>
        </p:nvPicPr>
        <p:blipFill>
          <a:blip r:embed="rId2"/>
          <a:stretch>
            <a:fillRect/>
          </a:stretch>
        </p:blipFill>
        <p:spPr>
          <a:xfrm rot="5400000">
            <a:off x="2517140" y="29210"/>
            <a:ext cx="3234055" cy="6986905"/>
          </a:xfrm>
          <a:prstGeom prst="rect">
            <a:avLst/>
          </a:prstGeom>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7" name="TextBox 6"/>
          <p:cNvSpPr txBox="1"/>
          <p:nvPr/>
        </p:nvSpPr>
        <p:spPr>
          <a:xfrm>
            <a:off x="201930" y="283210"/>
            <a:ext cx="2193480" cy="524510"/>
          </a:xfrm>
          <a:prstGeom prst="rect">
            <a:avLst/>
          </a:prstGeom>
        </p:spPr>
        <p:txBody>
          <a:bodyPr lIns="31750" tIns="12700" rIns="31750" bIns="12700" rtlCol="0" anchor="t">
            <a:spAutoFit/>
          </a:bodyPr>
          <a:lstStyle/>
          <a:p>
            <a:pPr algn="l" latinLnBrk="1">
              <a:lnSpc>
                <a:spcPct val="116000"/>
              </a:lnSpc>
            </a:pPr>
            <a:r>
              <a:rPr lang="en-US" sz="2800" b="1">
                <a:latin typeface="微软雅黑" panose="020B0503020204020204" charset="-122"/>
                <a:ea typeface="微软雅黑" panose="020B0503020204020204" charset="-122"/>
                <a:cs typeface="微软雅黑" panose="020B0503020204020204" charset="-122"/>
              </a:rPr>
              <a:t>3 </a:t>
            </a:r>
            <a:r>
              <a:rPr lang="zh-CN" altLang="en-US" sz="2800" b="1">
                <a:latin typeface="微软雅黑" panose="020B0503020204020204" charset="-122"/>
                <a:ea typeface="微软雅黑" panose="020B0503020204020204" charset="-122"/>
                <a:cs typeface="微软雅黑" panose="020B0503020204020204" charset="-122"/>
              </a:rPr>
              <a:t>研究方案</a:t>
            </a:r>
            <a:endParaRPr lang="zh-CN" altLang="en-US" sz="2800" b="1">
              <a:latin typeface="微软雅黑" panose="020B0503020204020204" charset="-122"/>
              <a:ea typeface="微软雅黑" panose="020B0503020204020204" charset="-122"/>
              <a:cs typeface="微软雅黑" panose="020B0503020204020204" charset="-122"/>
            </a:endParaRPr>
          </a:p>
        </p:txBody>
      </p:sp>
      <p:sp>
        <p:nvSpPr>
          <p:cNvPr id="8" name="TextBox 7"/>
          <p:cNvSpPr txBox="1"/>
          <p:nvPr/>
        </p:nvSpPr>
        <p:spPr>
          <a:xfrm>
            <a:off x="201930" y="1063625"/>
            <a:ext cx="7863840" cy="4076065"/>
          </a:xfrm>
          <a:prstGeom prst="rect">
            <a:avLst/>
          </a:prstGeom>
        </p:spPr>
        <p:txBody>
          <a:bodyPr wrap="square" lIns="31750" tIns="12700" rIns="31750" bIns="12700" rtlCol="0" anchor="t">
            <a:spAutoFit/>
          </a:bodyPr>
          <a:lstStyle/>
          <a:p>
            <a:pPr algn="l" latinLnBrk="1">
              <a:lnSpc>
                <a:spcPct val="116000"/>
              </a:lnSpc>
            </a:pPr>
            <a:r>
              <a:rPr lang="zh-CN" altLang="en-US" spc="150">
                <a:solidFill>
                  <a:srgbClr val="212121"/>
                </a:solidFill>
                <a:latin typeface="微软雅黑" panose="020B0503020204020204" charset="-122"/>
                <a:ea typeface="微软雅黑" panose="020B0503020204020204" charset="-122"/>
                <a:cs typeface="微软雅黑" panose="020B0503020204020204" charset="-122"/>
              </a:rPr>
              <a:t>实验</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3</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：探测</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GPU</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集群的可扩展性：</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altLang="zh-CN" spc="150">
                <a:solidFill>
                  <a:srgbClr val="212121"/>
                </a:solidFill>
                <a:latin typeface="微软雅黑" panose="020B0503020204020204" charset="-122"/>
                <a:ea typeface="微软雅黑" panose="020B0503020204020204" charset="-122"/>
                <a:cs typeface="微软雅黑" panose="020B0503020204020204" charset="-122"/>
              </a:rPr>
              <a:t>GPU</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集群：</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1100"/>
          </a:p>
          <a:p>
            <a:pPr latinLnBrk="1">
              <a:lnSpc>
                <a:spcPct val="116000"/>
              </a:lnSpc>
            </a:pPr>
            <a:endParaRPr lang="en-US" sz="2400" b="1" spc="150">
              <a:solidFill>
                <a:srgbClr val="212121"/>
              </a:solidFill>
              <a:latin typeface="微软雅黑" panose="020B0503020204020204" charset="-122"/>
              <a:ea typeface="微软雅黑" panose="020B0503020204020204" charset="-122"/>
            </a:endParaRPr>
          </a:p>
        </p:txBody>
      </p:sp>
      <p:sp>
        <p:nvSpPr>
          <p:cNvPr id="10" name="Freeform 9"/>
          <p:cNvSpPr/>
          <p:nvPr/>
        </p:nvSpPr>
        <p:spPr>
          <a:xfrm rot="960000">
            <a:off x="1522471" y="4189376"/>
            <a:ext cx="110998" cy="110951"/>
          </a:xfrm>
          <a:custGeom>
            <a:avLst/>
            <a:gdLst/>
            <a:ahLst/>
            <a:cxnLst/>
            <a:rect l="l" t="t" r="r" b="b"/>
            <a:pathLst>
              <a:path w="110998" h="110951">
                <a:moveTo>
                  <a:pt x="104760" y="443"/>
                </a:moveTo>
                <a:cubicBezTo>
                  <a:pt x="76996" y="0"/>
                  <a:pt x="50235" y="10809"/>
                  <a:pt x="30567" y="30410"/>
                </a:cubicBezTo>
                <a:cubicBezTo>
                  <a:pt x="10900" y="50011"/>
                  <a:pt x="0" y="76735"/>
                  <a:pt x="348" y="104500"/>
                </a:cubicBezTo>
                <a:cubicBezTo>
                  <a:pt x="650" y="107957"/>
                  <a:pt x="3410" y="110686"/>
                  <a:pt x="6869" y="110951"/>
                </a:cubicBezTo>
                <a:cubicBezTo>
                  <a:pt x="13319" y="110951"/>
                  <a:pt x="16580" y="107690"/>
                  <a:pt x="16580" y="104500"/>
                </a:cubicBezTo>
                <a:cubicBezTo>
                  <a:pt x="16580" y="78486"/>
                  <a:pt x="23101" y="55732"/>
                  <a:pt x="42665" y="39500"/>
                </a:cubicBezTo>
                <a:cubicBezTo>
                  <a:pt x="59108" y="23086"/>
                  <a:pt x="81316" y="13750"/>
                  <a:pt x="104547" y="13485"/>
                </a:cubicBezTo>
                <a:cubicBezTo>
                  <a:pt x="107979" y="13188"/>
                  <a:pt x="110700" y="10467"/>
                  <a:pt x="110997" y="7035"/>
                </a:cubicBezTo>
                <a:cubicBezTo>
                  <a:pt x="110782" y="3620"/>
                  <a:pt x="108158" y="847"/>
                  <a:pt x="104760" y="443"/>
                </a:cubicBezTo>
                <a:close/>
              </a:path>
            </a:pathLst>
          </a:custGeom>
          <a:solidFill>
            <a:srgbClr val="FFFFFF"/>
          </a:solidFill>
        </p:spPr>
        <p:txBody>
          <a:bodyPr lIns="127000" rIns="127000" rtlCol="0" anchor="ctr"/>
          <a:lstStyle/>
          <a:p>
            <a:pPr algn="l"/>
            <a:endParaRPr lang="en-US" sz="1100"/>
          </a:p>
        </p:txBody>
      </p:sp>
      <p:pic>
        <p:nvPicPr>
          <p:cNvPr id="11" name="Picture 10"/>
          <p:cNvPicPr>
            <a:picLocks noChangeAspect="1"/>
          </p:cNvPicPr>
          <p:nvPr/>
        </p:nvPicPr>
        <p:blipFill>
          <a:blip r:embed="rId1"/>
          <a:stretch>
            <a:fillRect/>
          </a:stretch>
        </p:blipFill>
        <p:spPr>
          <a:xfrm>
            <a:off x="8318500" y="0"/>
            <a:ext cx="3346029" cy="6515952"/>
          </a:xfrm>
          <a:prstGeom prst="rect">
            <a:avLst/>
          </a:prstGeom>
        </p:spPr>
      </p:pic>
      <p:sp>
        <p:nvSpPr>
          <p:cNvPr id="12" name="Freeform 11"/>
          <p:cNvSpPr/>
          <p:nvPr/>
        </p:nvSpPr>
        <p:spPr>
          <a:xfrm>
            <a:off x="8318627" y="-5842"/>
            <a:ext cx="3362739" cy="6512892"/>
          </a:xfrm>
          <a:custGeom>
            <a:avLst/>
            <a:gdLst/>
            <a:ahLst/>
            <a:cxnLst/>
            <a:rect l="l" t="t" r="r" b="b"/>
            <a:pathLst>
              <a:path w="3362739" h="6512892">
                <a:moveTo>
                  <a:pt x="0" y="0"/>
                </a:moveTo>
                <a:lnTo>
                  <a:pt x="3362739" y="0"/>
                </a:lnTo>
                <a:lnTo>
                  <a:pt x="3362739" y="6512892"/>
                </a:lnTo>
                <a:lnTo>
                  <a:pt x="0" y="6512892"/>
                </a:lnTo>
                <a:close/>
              </a:path>
            </a:pathLst>
          </a:custGeom>
          <a:solidFill>
            <a:srgbClr val="CC2626">
              <a:alpha val="56078"/>
            </a:srgbClr>
          </a:solidFill>
        </p:spPr>
        <p:txBody>
          <a:bodyPr lIns="127000" rIns="127000" rtlCol="0" anchor="ctr"/>
          <a:lstStyle/>
          <a:p>
            <a:pPr algn="l"/>
            <a:endParaRPr lang="en-US" sz="1100"/>
          </a:p>
        </p:txBody>
      </p:sp>
      <p:pic>
        <p:nvPicPr>
          <p:cNvPr id="2" name="图片 1"/>
          <p:cNvPicPr>
            <a:picLocks noChangeAspect="1"/>
          </p:cNvPicPr>
          <p:nvPr/>
        </p:nvPicPr>
        <p:blipFill>
          <a:blip r:embed="rId2"/>
          <a:stretch>
            <a:fillRect/>
          </a:stretch>
        </p:blipFill>
        <p:spPr>
          <a:xfrm>
            <a:off x="1362075" y="1854200"/>
            <a:ext cx="5989955" cy="4344670"/>
          </a:xfrm>
          <a:prstGeom prst="rect">
            <a:avLst/>
          </a:prstGeom>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8F1B1B"/>
        </a:solidFill>
        <a:effectLst/>
      </p:bgPr>
    </p:bg>
    <p:spTree>
      <p:nvGrpSpPr>
        <p:cNvPr id="1" name=""/>
        <p:cNvGrpSpPr/>
        <p:nvPr/>
      </p:nvGrpSpPr>
      <p:grpSpPr>
        <a:xfrm>
          <a:off x="0" y="0"/>
          <a:ext cx="0" cy="0"/>
          <a:chOff x="0" y="0"/>
          <a:chExt cx="0" cy="0"/>
        </a:xfrm>
      </p:grpSpPr>
      <p:sp>
        <p:nvSpPr>
          <p:cNvPr id="2" name="Freeform 1"/>
          <p:cNvSpPr/>
          <p:nvPr/>
        </p:nvSpPr>
        <p:spPr>
          <a:xfrm>
            <a:off x="5279375" y="961618"/>
            <a:ext cx="4781193" cy="5009306"/>
          </a:xfrm>
          <a:custGeom>
            <a:avLst/>
            <a:gdLst/>
            <a:ahLst/>
            <a:cxnLst/>
            <a:rect l="l" t="t" r="r" b="b"/>
            <a:pathLst>
              <a:path w="4781193" h="5009306">
                <a:moveTo>
                  <a:pt x="3825" y="2504654"/>
                </a:moveTo>
                <a:cubicBezTo>
                  <a:pt x="0" y="1649399"/>
                  <a:pt x="454078" y="857470"/>
                  <a:pt x="1194119" y="428735"/>
                </a:cubicBezTo>
                <a:cubicBezTo>
                  <a:pt x="1934160" y="0"/>
                  <a:pt x="2847033" y="0"/>
                  <a:pt x="3587075" y="428735"/>
                </a:cubicBezTo>
                <a:cubicBezTo>
                  <a:pt x="4327115" y="857470"/>
                  <a:pt x="4781193" y="1649399"/>
                  <a:pt x="4777368" y="2504654"/>
                </a:cubicBezTo>
                <a:cubicBezTo>
                  <a:pt x="4781193" y="3359908"/>
                  <a:pt x="4327115" y="4151837"/>
                  <a:pt x="3587075" y="4580572"/>
                </a:cubicBezTo>
                <a:cubicBezTo>
                  <a:pt x="2847033" y="5009307"/>
                  <a:pt x="1934160" y="5009307"/>
                  <a:pt x="1194119" y="4580572"/>
                </a:cubicBezTo>
                <a:cubicBezTo>
                  <a:pt x="454078" y="4151837"/>
                  <a:pt x="0" y="3359908"/>
                  <a:pt x="3825" y="2504654"/>
                </a:cubicBezTo>
                <a:close/>
              </a:path>
            </a:pathLst>
          </a:custGeom>
          <a:solidFill>
            <a:srgbClr val="B12626"/>
          </a:solidFill>
        </p:spPr>
        <p:txBody>
          <a:bodyPr lIns="127000" rIns="127000" rtlCol="0" anchor="ctr"/>
          <a:lstStyle/>
          <a:p>
            <a:pPr algn="l"/>
            <a:endParaRPr lang="en-US" sz="1100"/>
          </a:p>
        </p:txBody>
      </p:sp>
      <p:sp>
        <p:nvSpPr>
          <p:cNvPr id="3" name="TextBox 2"/>
          <p:cNvSpPr txBox="1"/>
          <p:nvPr/>
        </p:nvSpPr>
        <p:spPr>
          <a:xfrm>
            <a:off x="6464300" y="2209800"/>
            <a:ext cx="2728849" cy="1587500"/>
          </a:xfrm>
          <a:prstGeom prst="rect">
            <a:avLst/>
          </a:prstGeom>
        </p:spPr>
        <p:txBody>
          <a:bodyPr lIns="31750" tIns="12700" rIns="31750" bIns="12700" rtlCol="0" anchor="t">
            <a:spAutoFit/>
          </a:bodyPr>
          <a:lstStyle/>
          <a:p>
            <a:pPr algn="ctr" latinLnBrk="1">
              <a:lnSpc>
                <a:spcPct val="116000"/>
              </a:lnSpc>
            </a:pPr>
            <a:r>
              <a:rPr lang="en-US" sz="8800" b="1" spc="1400">
                <a:solidFill>
                  <a:srgbClr val="FFFFFF"/>
                </a:solidFill>
                <a:latin typeface="微软雅黑" panose="020B0503020204020204" charset="-122"/>
                <a:ea typeface="微软雅黑" panose="020B0503020204020204" charset="-122"/>
              </a:rPr>
              <a:t>结论</a:t>
            </a:r>
            <a:endParaRPr lang="en-US" sz="1100"/>
          </a:p>
        </p:txBody>
      </p:sp>
      <p:sp>
        <p:nvSpPr>
          <p:cNvPr id="4" name="Freeform 3"/>
          <p:cNvSpPr/>
          <p:nvPr/>
        </p:nvSpPr>
        <p:spPr>
          <a:xfrm>
            <a:off x="1611925" y="2344851"/>
            <a:ext cx="1218785" cy="1276934"/>
          </a:xfrm>
          <a:custGeom>
            <a:avLst/>
            <a:gdLst/>
            <a:ahLst/>
            <a:cxnLst/>
            <a:rect l="l" t="t" r="r" b="b"/>
            <a:pathLst>
              <a:path w="1218785" h="1276934">
                <a:moveTo>
                  <a:pt x="975" y="638467"/>
                </a:moveTo>
                <a:cubicBezTo>
                  <a:pt x="0" y="420452"/>
                  <a:pt x="115750" y="218579"/>
                  <a:pt x="304396" y="109289"/>
                </a:cubicBezTo>
                <a:cubicBezTo>
                  <a:pt x="493041" y="0"/>
                  <a:pt x="725744" y="0"/>
                  <a:pt x="914390" y="109289"/>
                </a:cubicBezTo>
                <a:cubicBezTo>
                  <a:pt x="1103035" y="218579"/>
                  <a:pt x="1218785" y="420452"/>
                  <a:pt x="1217810" y="638467"/>
                </a:cubicBezTo>
                <a:cubicBezTo>
                  <a:pt x="1218785" y="856481"/>
                  <a:pt x="1103035" y="1058354"/>
                  <a:pt x="914390" y="1167644"/>
                </a:cubicBezTo>
                <a:cubicBezTo>
                  <a:pt x="725744" y="1276934"/>
                  <a:pt x="493041" y="1276934"/>
                  <a:pt x="304396" y="1167644"/>
                </a:cubicBezTo>
                <a:cubicBezTo>
                  <a:pt x="115750" y="1058354"/>
                  <a:pt x="0" y="856481"/>
                  <a:pt x="975" y="638467"/>
                </a:cubicBezTo>
                <a:close/>
              </a:path>
            </a:pathLst>
          </a:custGeom>
          <a:solidFill>
            <a:srgbClr val="FFFFFF">
              <a:alpha val="0"/>
            </a:srgbClr>
          </a:solidFill>
          <a:ln w="6350">
            <a:solidFill>
              <a:srgbClr val="E64A19"/>
            </a:solidFill>
            <a:prstDash val="solid"/>
            <a:miter/>
          </a:ln>
        </p:spPr>
        <p:txBody>
          <a:bodyPr lIns="127000" rIns="127000" rtlCol="0" anchor="ctr"/>
          <a:lstStyle/>
          <a:p>
            <a:pPr algn="l"/>
            <a:endParaRPr lang="en-US" sz="1100"/>
          </a:p>
        </p:txBody>
      </p:sp>
      <p:sp>
        <p:nvSpPr>
          <p:cNvPr id="5" name="Freeform 4"/>
          <p:cNvSpPr/>
          <p:nvPr/>
        </p:nvSpPr>
        <p:spPr>
          <a:xfrm>
            <a:off x="1446790" y="2292962"/>
            <a:ext cx="1262951" cy="1323207"/>
          </a:xfrm>
          <a:custGeom>
            <a:avLst/>
            <a:gdLst/>
            <a:ahLst/>
            <a:cxnLst/>
            <a:rect l="l" t="t" r="r" b="b"/>
            <a:pathLst>
              <a:path w="1262951" h="1323207">
                <a:moveTo>
                  <a:pt x="1010" y="661603"/>
                </a:moveTo>
                <a:cubicBezTo>
                  <a:pt x="0" y="435688"/>
                  <a:pt x="119944" y="226500"/>
                  <a:pt x="315426" y="113250"/>
                </a:cubicBezTo>
                <a:cubicBezTo>
                  <a:pt x="510908" y="0"/>
                  <a:pt x="752043" y="0"/>
                  <a:pt x="947525" y="113250"/>
                </a:cubicBezTo>
                <a:cubicBezTo>
                  <a:pt x="1143006" y="226500"/>
                  <a:pt x="1262951" y="435688"/>
                  <a:pt x="1261940" y="661603"/>
                </a:cubicBezTo>
                <a:cubicBezTo>
                  <a:pt x="1262951" y="887518"/>
                  <a:pt x="1143006" y="1096706"/>
                  <a:pt x="947525" y="1209957"/>
                </a:cubicBezTo>
                <a:cubicBezTo>
                  <a:pt x="752043" y="1323207"/>
                  <a:pt x="510908" y="1323207"/>
                  <a:pt x="315426" y="1209957"/>
                </a:cubicBezTo>
                <a:cubicBezTo>
                  <a:pt x="119944" y="1096706"/>
                  <a:pt x="0" y="887518"/>
                  <a:pt x="1010" y="661603"/>
                </a:cubicBezTo>
                <a:close/>
              </a:path>
            </a:pathLst>
          </a:custGeom>
          <a:solidFill>
            <a:srgbClr val="B12626"/>
          </a:solidFill>
        </p:spPr>
        <p:txBody>
          <a:bodyPr lIns="127000" rIns="127000" rtlCol="0" anchor="ctr"/>
          <a:lstStyle/>
          <a:p>
            <a:pPr algn="l"/>
            <a:endParaRPr lang="en-US" sz="1100"/>
          </a:p>
        </p:txBody>
      </p:sp>
      <p:sp>
        <p:nvSpPr>
          <p:cNvPr id="6" name="TextBox 5"/>
          <p:cNvSpPr txBox="1"/>
          <p:nvPr/>
        </p:nvSpPr>
        <p:spPr>
          <a:xfrm>
            <a:off x="1574800" y="2514600"/>
            <a:ext cx="1007491" cy="995744"/>
          </a:xfrm>
          <a:prstGeom prst="rect">
            <a:avLst/>
          </a:prstGeom>
        </p:spPr>
        <p:txBody>
          <a:bodyPr lIns="31750" tIns="12700" rIns="31750" bIns="12700" rtlCol="0" anchor="t">
            <a:spAutoFit/>
          </a:bodyPr>
          <a:lstStyle/>
          <a:p>
            <a:pPr algn="ctr" latinLnBrk="1">
              <a:lnSpc>
                <a:spcPct val="116000"/>
              </a:lnSpc>
            </a:pPr>
            <a:r>
              <a:rPr lang="en-US" sz="4400" b="1">
                <a:solidFill>
                  <a:srgbClr val="FFFFFF"/>
                </a:solidFill>
                <a:latin typeface="微软雅黑" panose="020B0503020204020204" charset="-122"/>
                <a:ea typeface="微软雅黑" panose="020B0503020204020204" charset="-122"/>
              </a:rPr>
              <a:t>4</a:t>
            </a:r>
            <a:endParaRPr lang="en-US" sz="1100"/>
          </a:p>
        </p:txBody>
      </p:sp>
      <p:sp>
        <p:nvSpPr>
          <p:cNvPr id="7" name="Freeform 6"/>
          <p:cNvSpPr/>
          <p:nvPr/>
        </p:nvSpPr>
        <p:spPr>
          <a:xfrm>
            <a:off x="1002913" y="838988"/>
            <a:ext cx="483152" cy="506204"/>
          </a:xfrm>
          <a:custGeom>
            <a:avLst/>
            <a:gdLst/>
            <a:ahLst/>
            <a:cxnLst/>
            <a:rect l="l" t="t" r="r" b="b"/>
            <a:pathLst>
              <a:path w="483152" h="506204">
                <a:moveTo>
                  <a:pt x="387" y="253102"/>
                </a:moveTo>
                <a:cubicBezTo>
                  <a:pt x="0" y="166676"/>
                  <a:pt x="45886" y="86649"/>
                  <a:pt x="120669" y="43325"/>
                </a:cubicBezTo>
                <a:cubicBezTo>
                  <a:pt x="195452" y="0"/>
                  <a:pt x="287701" y="0"/>
                  <a:pt x="362484" y="43325"/>
                </a:cubicBezTo>
                <a:cubicBezTo>
                  <a:pt x="437267" y="86649"/>
                  <a:pt x="483153" y="166676"/>
                  <a:pt x="482766" y="253102"/>
                </a:cubicBezTo>
                <a:cubicBezTo>
                  <a:pt x="483153" y="339527"/>
                  <a:pt x="437267" y="419554"/>
                  <a:pt x="362484" y="462879"/>
                </a:cubicBezTo>
                <a:cubicBezTo>
                  <a:pt x="287701" y="506204"/>
                  <a:pt x="195452" y="506204"/>
                  <a:pt x="120669" y="462879"/>
                </a:cubicBezTo>
                <a:cubicBezTo>
                  <a:pt x="45886" y="419554"/>
                  <a:pt x="0" y="339527"/>
                  <a:pt x="387" y="253102"/>
                </a:cubicBezTo>
                <a:close/>
              </a:path>
            </a:pathLst>
          </a:custGeom>
          <a:solidFill>
            <a:srgbClr val="FFFFFF">
              <a:alpha val="0"/>
            </a:srgbClr>
          </a:solidFill>
          <a:ln w="6350">
            <a:solidFill>
              <a:srgbClr val="E64A19"/>
            </a:solidFill>
            <a:prstDash val="solid"/>
            <a:miter/>
          </a:ln>
        </p:spPr>
        <p:txBody>
          <a:bodyPr lIns="127000" rIns="127000" rtlCol="0" anchor="ctr"/>
          <a:lstStyle/>
          <a:p>
            <a:pPr algn="l"/>
            <a:endParaRPr lang="en-US" sz="1100"/>
          </a:p>
        </p:txBody>
      </p:sp>
      <p:sp>
        <p:nvSpPr>
          <p:cNvPr id="8" name="TextBox 7"/>
          <p:cNvSpPr txBox="1"/>
          <p:nvPr/>
        </p:nvSpPr>
        <p:spPr>
          <a:xfrm>
            <a:off x="1231900" y="927100"/>
            <a:ext cx="1801812" cy="304800"/>
          </a:xfrm>
          <a:prstGeom prst="rect">
            <a:avLst/>
          </a:prstGeom>
        </p:spPr>
        <p:txBody>
          <a:bodyPr lIns="31750" tIns="12700" rIns="31750" bIns="12700" rtlCol="0" anchor="t">
            <a:spAutoFit/>
          </a:bodyPr>
          <a:lstStyle/>
          <a:p>
            <a:pPr algn="l" latinLnBrk="1">
              <a:lnSpc>
                <a:spcPct val="116000"/>
              </a:lnSpc>
            </a:pPr>
            <a:r>
              <a:rPr lang="en-US" sz="1600" b="1">
                <a:solidFill>
                  <a:srgbClr val="EEEEEE"/>
                </a:solidFill>
                <a:latin typeface="微软雅黑" panose="020B0503020204020204" charset="-122"/>
                <a:ea typeface="微软雅黑" panose="020B0503020204020204" charset="-122"/>
              </a:rPr>
              <a:t>PART FOUR</a:t>
            </a:r>
            <a:endParaRPr lang="en-US" sz="1100"/>
          </a:p>
        </p:txBody>
      </p:sp>
      <p:sp>
        <p:nvSpPr>
          <p:cNvPr id="9" name="Freeform 8"/>
          <p:cNvSpPr/>
          <p:nvPr/>
        </p:nvSpPr>
        <p:spPr>
          <a:xfrm>
            <a:off x="-12700" y="5474335"/>
            <a:ext cx="11531553" cy="980228"/>
          </a:xfrm>
          <a:custGeom>
            <a:avLst/>
            <a:gdLst/>
            <a:ahLst/>
            <a:cxnLst/>
            <a:rect l="l" t="t" r="r" b="b"/>
            <a:pathLst>
              <a:path w="11531553" h="980228">
                <a:moveTo>
                  <a:pt x="7620" y="980228"/>
                </a:moveTo>
                <a:lnTo>
                  <a:pt x="0" y="970555"/>
                </a:lnTo>
                <a:cubicBezTo>
                  <a:pt x="416726" y="642128"/>
                  <a:pt x="847639" y="302525"/>
                  <a:pt x="1322929" y="157456"/>
                </a:cubicBezTo>
                <a:cubicBezTo>
                  <a:pt x="1805830" y="10052"/>
                  <a:pt x="2076942" y="0"/>
                  <a:pt x="2849653" y="100848"/>
                </a:cubicBezTo>
                <a:cubicBezTo>
                  <a:pt x="3154527" y="140630"/>
                  <a:pt x="3532581" y="247679"/>
                  <a:pt x="3932833" y="361011"/>
                </a:cubicBezTo>
                <a:cubicBezTo>
                  <a:pt x="4591653" y="547564"/>
                  <a:pt x="5338383" y="759002"/>
                  <a:pt x="6077905" y="777501"/>
                </a:cubicBezTo>
                <a:cubicBezTo>
                  <a:pt x="6937154" y="798673"/>
                  <a:pt x="8129444" y="597435"/>
                  <a:pt x="9087589" y="435471"/>
                </a:cubicBezTo>
                <a:cubicBezTo>
                  <a:pt x="9471548" y="370582"/>
                  <a:pt x="9803119" y="314524"/>
                  <a:pt x="10062274" y="281298"/>
                </a:cubicBezTo>
                <a:cubicBezTo>
                  <a:pt x="10679851" y="202107"/>
                  <a:pt x="11023540" y="151556"/>
                  <a:pt x="11250967" y="118103"/>
                </a:cubicBezTo>
                <a:cubicBezTo>
                  <a:pt x="11360989" y="101920"/>
                  <a:pt x="11447896" y="89141"/>
                  <a:pt x="11529934" y="78289"/>
                </a:cubicBezTo>
                <a:lnTo>
                  <a:pt x="11531553" y="90505"/>
                </a:lnTo>
                <a:cubicBezTo>
                  <a:pt x="11449588" y="101338"/>
                  <a:pt x="11362736" y="114113"/>
                  <a:pt x="11252775" y="130287"/>
                </a:cubicBezTo>
                <a:cubicBezTo>
                  <a:pt x="11025293" y="163753"/>
                  <a:pt x="10681524" y="214309"/>
                  <a:pt x="10063855" y="293513"/>
                </a:cubicBezTo>
                <a:cubicBezTo>
                  <a:pt x="9804927" y="326712"/>
                  <a:pt x="9473467" y="382747"/>
                  <a:pt x="9089638" y="447617"/>
                </a:cubicBezTo>
                <a:cubicBezTo>
                  <a:pt x="8130984" y="609665"/>
                  <a:pt x="6937755" y="811435"/>
                  <a:pt x="6077605" y="789810"/>
                </a:cubicBezTo>
                <a:cubicBezTo>
                  <a:pt x="5336529" y="771273"/>
                  <a:pt x="4588999" y="559604"/>
                  <a:pt x="3929472" y="372866"/>
                </a:cubicBezTo>
                <a:cubicBezTo>
                  <a:pt x="3529672" y="259654"/>
                  <a:pt x="3152044" y="152731"/>
                  <a:pt x="2848058" y="113059"/>
                </a:cubicBezTo>
                <a:cubicBezTo>
                  <a:pt x="2068776" y="11356"/>
                  <a:pt x="1812803" y="20807"/>
                  <a:pt x="1326522" y="169237"/>
                </a:cubicBezTo>
                <a:cubicBezTo>
                  <a:pt x="853455" y="313631"/>
                  <a:pt x="423454" y="652499"/>
                  <a:pt x="7620" y="980228"/>
                </a:cubicBezTo>
                <a:close/>
              </a:path>
            </a:pathLst>
          </a:custGeom>
          <a:solidFill>
            <a:srgbClr val="FFC9B8">
              <a:alpha val="21176"/>
            </a:srgbClr>
          </a:solidFill>
        </p:spPr>
        <p:txBody>
          <a:bodyPr lIns="127000" rIns="127000" rtlCol="0" anchor="ctr"/>
          <a:lstStyle/>
          <a:p>
            <a:pPr algn="l"/>
            <a:endParaRPr lang="en-US" sz="1100"/>
          </a:p>
        </p:txBody>
      </p:sp>
      <p:sp>
        <p:nvSpPr>
          <p:cNvPr id="10" name="Freeform 9"/>
          <p:cNvSpPr/>
          <p:nvPr/>
        </p:nvSpPr>
        <p:spPr>
          <a:xfrm>
            <a:off x="9181236" y="4850183"/>
            <a:ext cx="1079565" cy="1131072"/>
          </a:xfrm>
          <a:custGeom>
            <a:avLst/>
            <a:gdLst/>
            <a:ahLst/>
            <a:cxnLst/>
            <a:rect l="l" t="t" r="r" b="b"/>
            <a:pathLst>
              <a:path w="1079565" h="1131072">
                <a:moveTo>
                  <a:pt x="864" y="565536"/>
                </a:moveTo>
                <a:cubicBezTo>
                  <a:pt x="0" y="372425"/>
                  <a:pt x="102528" y="193612"/>
                  <a:pt x="269625" y="96806"/>
                </a:cubicBezTo>
                <a:cubicBezTo>
                  <a:pt x="436722" y="0"/>
                  <a:pt x="642844" y="0"/>
                  <a:pt x="809940" y="96806"/>
                </a:cubicBezTo>
                <a:cubicBezTo>
                  <a:pt x="977037" y="193612"/>
                  <a:pt x="1079565" y="372425"/>
                  <a:pt x="1078702" y="565536"/>
                </a:cubicBezTo>
                <a:cubicBezTo>
                  <a:pt x="1079565" y="758647"/>
                  <a:pt x="977037" y="937460"/>
                  <a:pt x="809940" y="1034266"/>
                </a:cubicBezTo>
                <a:cubicBezTo>
                  <a:pt x="642844" y="1131072"/>
                  <a:pt x="436722" y="1131072"/>
                  <a:pt x="269625" y="1034266"/>
                </a:cubicBezTo>
                <a:cubicBezTo>
                  <a:pt x="102528" y="937460"/>
                  <a:pt x="0" y="758647"/>
                  <a:pt x="864" y="565536"/>
                </a:cubicBezTo>
                <a:close/>
              </a:path>
            </a:pathLst>
          </a:custGeom>
          <a:solidFill>
            <a:srgbClr val="FFFFFF">
              <a:alpha val="0"/>
            </a:srgbClr>
          </a:solidFill>
          <a:ln w="6350">
            <a:solidFill>
              <a:srgbClr val="E64A19"/>
            </a:solidFill>
            <a:prstDash val="solid"/>
            <a:miter/>
          </a:ln>
        </p:spPr>
        <p:txBody>
          <a:bodyPr lIns="127000" rIns="127000" rtlCol="0" anchor="ctr"/>
          <a:lstStyle/>
          <a:p>
            <a:pPr algn="l"/>
            <a:endParaRPr lang="en-US" sz="1100"/>
          </a:p>
        </p:txBody>
      </p:sp>
      <p:sp>
        <p:nvSpPr>
          <p:cNvPr id="11" name="Freeform 10"/>
          <p:cNvSpPr/>
          <p:nvPr/>
        </p:nvSpPr>
        <p:spPr>
          <a:xfrm rot="10800000">
            <a:off x="9652000" y="5168900"/>
            <a:ext cx="200326" cy="200326"/>
          </a:xfrm>
          <a:custGeom>
            <a:avLst/>
            <a:gdLst/>
            <a:ahLst/>
            <a:cxnLst/>
            <a:rect l="l" t="t" r="r" b="b"/>
            <a:pathLst>
              <a:path w="200326" h="200326">
                <a:moveTo>
                  <a:pt x="0" y="200326"/>
                </a:moveTo>
                <a:lnTo>
                  <a:pt x="200326" y="200326"/>
                </a:lnTo>
                <a:lnTo>
                  <a:pt x="100163" y="0"/>
                </a:lnTo>
                <a:close/>
              </a:path>
            </a:pathLst>
          </a:custGeom>
          <a:solidFill>
            <a:srgbClr val="FFFFFF">
              <a:alpha val="85098"/>
            </a:srgbClr>
          </a:solidFill>
        </p:spPr>
        <p:txBody>
          <a:bodyPr lIns="127000" rIns="127000" rtlCol="0" anchor="ctr"/>
          <a:lstStyle/>
          <a:p>
            <a:pPr algn="l"/>
            <a:endParaRPr lang="en-US" sz="1100"/>
          </a:p>
        </p:txBody>
      </p:sp>
      <p:sp>
        <p:nvSpPr>
          <p:cNvPr id="12" name="Freeform 11"/>
          <p:cNvSpPr/>
          <p:nvPr/>
        </p:nvSpPr>
        <p:spPr>
          <a:xfrm rot="10800000">
            <a:off x="9652000" y="5384800"/>
            <a:ext cx="200326" cy="200326"/>
          </a:xfrm>
          <a:custGeom>
            <a:avLst/>
            <a:gdLst/>
            <a:ahLst/>
            <a:cxnLst/>
            <a:rect l="l" t="t" r="r" b="b"/>
            <a:pathLst>
              <a:path w="200326" h="200326">
                <a:moveTo>
                  <a:pt x="0" y="200326"/>
                </a:moveTo>
                <a:lnTo>
                  <a:pt x="200326" y="200326"/>
                </a:lnTo>
                <a:lnTo>
                  <a:pt x="100163" y="0"/>
                </a:lnTo>
                <a:close/>
              </a:path>
            </a:pathLst>
          </a:custGeom>
          <a:solidFill>
            <a:srgbClr val="FFFFFF">
              <a:alpha val="85098"/>
            </a:srgbClr>
          </a:solidFill>
        </p:spPr>
        <p:txBody>
          <a:bodyPr lIns="127000" rIns="127000" rtlCol="0" anchor="ctr"/>
          <a:lstStyle/>
          <a:p>
            <a:pPr algn="l"/>
            <a:endParaRPr lang="en-US" sz="1100"/>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1"/>
          <p:cNvSpPr txBox="1"/>
          <p:nvPr/>
        </p:nvSpPr>
        <p:spPr>
          <a:xfrm>
            <a:off x="112395" y="224155"/>
            <a:ext cx="2684780" cy="524510"/>
          </a:xfrm>
          <a:prstGeom prst="rect">
            <a:avLst/>
          </a:prstGeom>
        </p:spPr>
        <p:txBody>
          <a:bodyPr wrap="square" lIns="31750" tIns="12700" rIns="31750" bIns="12700" rtlCol="0" anchor="t">
            <a:spAutoFit/>
          </a:bodyPr>
          <a:lstStyle/>
          <a:p>
            <a:pPr algn="ctr" latinLnBrk="1">
              <a:lnSpc>
                <a:spcPct val="116000"/>
              </a:lnSpc>
            </a:pPr>
            <a:r>
              <a:rPr lang="en-US" altLang="zh-CN" sz="2800" b="1">
                <a:latin typeface="微软雅黑" panose="020B0503020204020204" charset="-122"/>
                <a:ea typeface="微软雅黑" panose="020B0503020204020204" charset="-122"/>
              </a:rPr>
              <a:t>4 </a:t>
            </a:r>
            <a:r>
              <a:rPr lang="zh-CN" altLang="en-US" sz="2800" b="1">
                <a:latin typeface="微软雅黑" panose="020B0503020204020204" charset="-122"/>
                <a:ea typeface="微软雅黑" panose="020B0503020204020204" charset="-122"/>
              </a:rPr>
              <a:t>实验结论</a:t>
            </a:r>
            <a:r>
              <a:rPr lang="zh-CN" altLang="en-US" sz="1100"/>
              <a:t>：</a:t>
            </a:r>
            <a:endParaRPr lang="zh-CN" altLang="en-US" sz="1100"/>
          </a:p>
        </p:txBody>
      </p:sp>
      <p:sp>
        <p:nvSpPr>
          <p:cNvPr id="4" name="Freeform 3"/>
          <p:cNvSpPr/>
          <p:nvPr/>
        </p:nvSpPr>
        <p:spPr>
          <a:xfrm>
            <a:off x="11049000" y="584200"/>
            <a:ext cx="2713468" cy="810145"/>
          </a:xfrm>
          <a:custGeom>
            <a:avLst/>
            <a:gdLst/>
            <a:ahLst/>
            <a:cxnLst/>
            <a:rect l="l" t="t" r="r" b="b"/>
            <a:pathLst>
              <a:path w="2713468" h="810145">
                <a:moveTo>
                  <a:pt x="0" y="0"/>
                </a:moveTo>
                <a:lnTo>
                  <a:pt x="2713468" y="0"/>
                </a:lnTo>
                <a:lnTo>
                  <a:pt x="2713468" y="810145"/>
                </a:lnTo>
                <a:lnTo>
                  <a:pt x="0" y="810145"/>
                </a:lnTo>
                <a:close/>
              </a:path>
            </a:pathLst>
          </a:custGeom>
          <a:solidFill>
            <a:srgbClr val="FFFFFF">
              <a:alpha val="0"/>
            </a:srgbClr>
          </a:solidFill>
          <a:ln w="12700">
            <a:solidFill>
              <a:srgbClr val="BDBDBD"/>
            </a:solidFill>
            <a:prstDash val="solid"/>
            <a:miter/>
          </a:ln>
        </p:spPr>
        <p:txBody>
          <a:bodyPr lIns="127000" rIns="127000" rtlCol="0" anchor="ctr"/>
          <a:lstStyle/>
          <a:p>
            <a:pPr algn="l"/>
            <a:endParaRPr lang="en-US" sz="1100"/>
          </a:p>
        </p:txBody>
      </p:sp>
      <p:sp>
        <p:nvSpPr>
          <p:cNvPr id="9" name="TextBox 8"/>
          <p:cNvSpPr txBox="1"/>
          <p:nvPr/>
        </p:nvSpPr>
        <p:spPr>
          <a:xfrm>
            <a:off x="7509764" y="3053334"/>
            <a:ext cx="2477008" cy="342900"/>
          </a:xfrm>
          <a:prstGeom prst="rect">
            <a:avLst/>
          </a:prstGeom>
        </p:spPr>
        <p:txBody>
          <a:bodyPr lIns="31750" tIns="12700" rIns="31750" bIns="12700" rtlCol="0" anchor="t">
            <a:spAutoFit/>
          </a:bodyPr>
          <a:lstStyle/>
          <a:p>
            <a:pPr algn="ctr" latinLnBrk="1">
              <a:lnSpc>
                <a:spcPct val="116000"/>
              </a:lnSpc>
            </a:pPr>
            <a:r>
              <a:rPr lang="en-US" sz="1800" b="1" spc="150">
                <a:solidFill>
                  <a:srgbClr val="FFFFFF"/>
                </a:solidFill>
                <a:latin typeface="微软雅黑" panose="020B0503020204020204" charset="-122"/>
                <a:ea typeface="微软雅黑" panose="020B0503020204020204" charset="-122"/>
              </a:rPr>
              <a:t>输入标题</a:t>
            </a:r>
            <a:endParaRPr lang="en-US" sz="1100"/>
          </a:p>
        </p:txBody>
      </p:sp>
      <p:sp>
        <p:nvSpPr>
          <p:cNvPr id="10" name="TextBox 7"/>
          <p:cNvSpPr txBox="1"/>
          <p:nvPr/>
        </p:nvSpPr>
        <p:spPr>
          <a:xfrm>
            <a:off x="753110" y="892175"/>
            <a:ext cx="7863840" cy="4076065"/>
          </a:xfrm>
          <a:prstGeom prst="rect">
            <a:avLst/>
          </a:prstGeom>
        </p:spPr>
        <p:txBody>
          <a:bodyPr wrap="square" lIns="31750" tIns="12700" rIns="31750" bIns="12700" rtlCol="0" anchor="t">
            <a:spAutoFit/>
          </a:bodyPr>
          <a:p>
            <a:pPr algn="l" latinLnBrk="1">
              <a:lnSpc>
                <a:spcPct val="116000"/>
              </a:lnSpc>
            </a:pPr>
            <a:r>
              <a:rPr lang="zh-CN" altLang="en-US" spc="150">
                <a:solidFill>
                  <a:srgbClr val="212121"/>
                </a:solidFill>
                <a:latin typeface="微软雅黑" panose="020B0503020204020204" charset="-122"/>
                <a:ea typeface="微软雅黑" panose="020B0503020204020204" charset="-122"/>
                <a:cs typeface="微软雅黑" panose="020B0503020204020204" charset="-122"/>
              </a:rPr>
              <a:t>将卷积进行分布式运算是实现</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CNN</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分布式运算的一个有效工具。它能够加速计算模型，具有良好的可扩展性。但是文章有一个方面还可以探索，即使用</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OPENCL</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而不是</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CUDA</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。只有使用了</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OPENCL,</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才能够构成不同种类的</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GPU</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集群，才能够使用</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AMD</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等</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1100"/>
          </a:p>
          <a:p>
            <a:pPr latinLnBrk="1">
              <a:lnSpc>
                <a:spcPct val="116000"/>
              </a:lnSpc>
            </a:pPr>
            <a:endParaRPr lang="en-US" sz="2400" b="1" spc="150">
              <a:solidFill>
                <a:srgbClr val="212121"/>
              </a:solidFill>
              <a:latin typeface="微软雅黑" panose="020B0503020204020204" charset="-122"/>
              <a:ea typeface="微软雅黑" panose="020B0503020204020204" charset="-122"/>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1"/>
          <p:cNvSpPr/>
          <p:nvPr/>
        </p:nvSpPr>
        <p:spPr>
          <a:xfrm>
            <a:off x="4010377" y="-417220"/>
            <a:ext cx="3528793" cy="2078829"/>
          </a:xfrm>
          <a:custGeom>
            <a:avLst/>
            <a:gdLst/>
            <a:ahLst/>
            <a:cxnLst/>
            <a:rect l="l" t="t" r="r" b="b"/>
            <a:pathLst>
              <a:path w="3528793" h="2078829">
                <a:moveTo>
                  <a:pt x="2823" y="1039415"/>
                </a:moveTo>
                <a:cubicBezTo>
                  <a:pt x="0" y="684490"/>
                  <a:pt x="335135" y="355844"/>
                  <a:pt x="881328" y="177922"/>
                </a:cubicBezTo>
                <a:cubicBezTo>
                  <a:pt x="1427520" y="0"/>
                  <a:pt x="2101273" y="0"/>
                  <a:pt x="2647466" y="177922"/>
                </a:cubicBezTo>
                <a:cubicBezTo>
                  <a:pt x="3193658" y="355844"/>
                  <a:pt x="3528794" y="684490"/>
                  <a:pt x="3525971" y="1039415"/>
                </a:cubicBezTo>
                <a:cubicBezTo>
                  <a:pt x="3528794" y="1394340"/>
                  <a:pt x="3193658" y="1722985"/>
                  <a:pt x="2647466" y="1900907"/>
                </a:cubicBezTo>
                <a:cubicBezTo>
                  <a:pt x="2101273" y="2078829"/>
                  <a:pt x="1427520" y="2078829"/>
                  <a:pt x="881328" y="1900907"/>
                </a:cubicBezTo>
                <a:cubicBezTo>
                  <a:pt x="335135" y="1722985"/>
                  <a:pt x="0" y="1394340"/>
                  <a:pt x="2823" y="1039415"/>
                </a:cubicBezTo>
                <a:close/>
              </a:path>
            </a:pathLst>
          </a:custGeom>
          <a:solidFill>
            <a:srgbClr val="B12626"/>
          </a:solidFill>
        </p:spPr>
        <p:txBody>
          <a:bodyPr lIns="127000" rIns="127000" rtlCol="0" anchor="ctr"/>
          <a:lstStyle/>
          <a:p>
            <a:pPr algn="l"/>
            <a:endParaRPr lang="en-US" sz="1100"/>
          </a:p>
        </p:txBody>
      </p:sp>
      <p:sp>
        <p:nvSpPr>
          <p:cNvPr id="3" name="TextBox 2"/>
          <p:cNvSpPr txBox="1"/>
          <p:nvPr/>
        </p:nvSpPr>
        <p:spPr>
          <a:xfrm>
            <a:off x="4368800" y="241300"/>
            <a:ext cx="2803462" cy="882015"/>
          </a:xfrm>
          <a:prstGeom prst="rect">
            <a:avLst/>
          </a:prstGeom>
        </p:spPr>
        <p:txBody>
          <a:bodyPr lIns="31750" tIns="12700" rIns="31750" bIns="12700" rtlCol="0" anchor="t">
            <a:spAutoFit/>
          </a:bodyPr>
          <a:lstStyle/>
          <a:p>
            <a:pPr algn="ctr" latinLnBrk="1">
              <a:lnSpc>
                <a:spcPct val="116000"/>
              </a:lnSpc>
            </a:pPr>
            <a:r>
              <a:rPr lang="zh-CN" altLang="en-US" sz="4800" b="1" spc="350">
                <a:solidFill>
                  <a:srgbClr val="FFFFFF"/>
                </a:solidFill>
                <a:latin typeface="微软雅黑" panose="020B0503020204020204" charset="-122"/>
                <a:ea typeface="微软雅黑" panose="020B0503020204020204" charset="-122"/>
              </a:rPr>
              <a:t>论文来源</a:t>
            </a:r>
            <a:endParaRPr lang="zh-CN" altLang="en-US" sz="4800" b="1" spc="350">
              <a:solidFill>
                <a:srgbClr val="FFFFFF"/>
              </a:solidFill>
              <a:latin typeface="微软雅黑" panose="020B0503020204020204" charset="-122"/>
              <a:ea typeface="微软雅黑" panose="020B0503020204020204" charset="-122"/>
            </a:endParaRPr>
          </a:p>
        </p:txBody>
      </p:sp>
      <p:sp>
        <p:nvSpPr>
          <p:cNvPr id="4" name="Freeform 3"/>
          <p:cNvSpPr/>
          <p:nvPr/>
        </p:nvSpPr>
        <p:spPr>
          <a:xfrm>
            <a:off x="0" y="5487035"/>
            <a:ext cx="11531553" cy="980228"/>
          </a:xfrm>
          <a:custGeom>
            <a:avLst/>
            <a:gdLst/>
            <a:ahLst/>
            <a:cxnLst/>
            <a:rect l="l" t="t" r="r" b="b"/>
            <a:pathLst>
              <a:path w="11531553" h="980228">
                <a:moveTo>
                  <a:pt x="7620" y="980228"/>
                </a:moveTo>
                <a:lnTo>
                  <a:pt x="0" y="970555"/>
                </a:lnTo>
                <a:cubicBezTo>
                  <a:pt x="416726" y="642128"/>
                  <a:pt x="847639" y="302525"/>
                  <a:pt x="1322929" y="157456"/>
                </a:cubicBezTo>
                <a:cubicBezTo>
                  <a:pt x="1805830" y="10052"/>
                  <a:pt x="2076942" y="0"/>
                  <a:pt x="2849653" y="100848"/>
                </a:cubicBezTo>
                <a:cubicBezTo>
                  <a:pt x="3154527" y="140630"/>
                  <a:pt x="3532581" y="247679"/>
                  <a:pt x="3932833" y="361011"/>
                </a:cubicBezTo>
                <a:cubicBezTo>
                  <a:pt x="4591653" y="547564"/>
                  <a:pt x="5338383" y="759002"/>
                  <a:pt x="6077905" y="777501"/>
                </a:cubicBezTo>
                <a:cubicBezTo>
                  <a:pt x="6937154" y="798673"/>
                  <a:pt x="8129444" y="597435"/>
                  <a:pt x="9087589" y="435471"/>
                </a:cubicBezTo>
                <a:cubicBezTo>
                  <a:pt x="9471548" y="370582"/>
                  <a:pt x="9803119" y="314524"/>
                  <a:pt x="10062274" y="281298"/>
                </a:cubicBezTo>
                <a:cubicBezTo>
                  <a:pt x="10679851" y="202107"/>
                  <a:pt x="11023540" y="151556"/>
                  <a:pt x="11250967" y="118103"/>
                </a:cubicBezTo>
                <a:cubicBezTo>
                  <a:pt x="11360989" y="101920"/>
                  <a:pt x="11447896" y="89141"/>
                  <a:pt x="11529934" y="78289"/>
                </a:cubicBezTo>
                <a:lnTo>
                  <a:pt x="11531553" y="90505"/>
                </a:lnTo>
                <a:cubicBezTo>
                  <a:pt x="11449588" y="101338"/>
                  <a:pt x="11362736" y="114113"/>
                  <a:pt x="11252775" y="130287"/>
                </a:cubicBezTo>
                <a:cubicBezTo>
                  <a:pt x="11025293" y="163753"/>
                  <a:pt x="10681524" y="214309"/>
                  <a:pt x="10063855" y="293513"/>
                </a:cubicBezTo>
                <a:cubicBezTo>
                  <a:pt x="9804927" y="326712"/>
                  <a:pt x="9473467" y="382747"/>
                  <a:pt x="9089638" y="447617"/>
                </a:cubicBezTo>
                <a:cubicBezTo>
                  <a:pt x="8130984" y="609665"/>
                  <a:pt x="6937755" y="811435"/>
                  <a:pt x="6077605" y="789810"/>
                </a:cubicBezTo>
                <a:cubicBezTo>
                  <a:pt x="5336529" y="771273"/>
                  <a:pt x="4588999" y="559604"/>
                  <a:pt x="3929472" y="372866"/>
                </a:cubicBezTo>
                <a:cubicBezTo>
                  <a:pt x="3529672" y="259654"/>
                  <a:pt x="3152044" y="152731"/>
                  <a:pt x="2848058" y="113059"/>
                </a:cubicBezTo>
                <a:cubicBezTo>
                  <a:pt x="2068776" y="11356"/>
                  <a:pt x="1812803" y="20807"/>
                  <a:pt x="1326522" y="169237"/>
                </a:cubicBezTo>
                <a:cubicBezTo>
                  <a:pt x="853455" y="313631"/>
                  <a:pt x="423454" y="652499"/>
                  <a:pt x="7620" y="980228"/>
                </a:cubicBezTo>
                <a:close/>
              </a:path>
            </a:pathLst>
          </a:custGeom>
          <a:solidFill>
            <a:srgbClr val="BDBDBD"/>
          </a:solidFill>
        </p:spPr>
        <p:txBody>
          <a:bodyPr lIns="127000" rIns="127000" rtlCol="0" anchor="ctr"/>
          <a:lstStyle/>
          <a:p>
            <a:pPr algn="l"/>
            <a:endParaRPr lang="en-US" sz="1100"/>
          </a:p>
        </p:txBody>
      </p:sp>
      <p:sp>
        <p:nvSpPr>
          <p:cNvPr id="5" name="Freeform 4"/>
          <p:cNvSpPr/>
          <p:nvPr/>
        </p:nvSpPr>
        <p:spPr>
          <a:xfrm flipH="1">
            <a:off x="-139700" y="5308600"/>
            <a:ext cx="11687071" cy="977032"/>
          </a:xfrm>
          <a:custGeom>
            <a:avLst/>
            <a:gdLst/>
            <a:ahLst/>
            <a:cxnLst/>
            <a:rect l="l" t="t" r="r" b="b"/>
            <a:pathLst>
              <a:path w="11687071" h="977032">
                <a:moveTo>
                  <a:pt x="7723" y="977032"/>
                </a:moveTo>
                <a:lnTo>
                  <a:pt x="0" y="967391"/>
                </a:lnTo>
                <a:cubicBezTo>
                  <a:pt x="422347" y="640034"/>
                  <a:pt x="859070" y="301539"/>
                  <a:pt x="1340770" y="156943"/>
                </a:cubicBezTo>
                <a:cubicBezTo>
                  <a:pt x="1830184" y="10019"/>
                  <a:pt x="2104952" y="0"/>
                  <a:pt x="2888084" y="100519"/>
                </a:cubicBezTo>
                <a:cubicBezTo>
                  <a:pt x="3197070" y="140172"/>
                  <a:pt x="3580222" y="246871"/>
                  <a:pt x="3985872" y="359833"/>
                </a:cubicBezTo>
                <a:cubicBezTo>
                  <a:pt x="4653577" y="545778"/>
                  <a:pt x="5410378" y="756527"/>
                  <a:pt x="6159874" y="774966"/>
                </a:cubicBezTo>
                <a:cubicBezTo>
                  <a:pt x="7030710" y="796069"/>
                  <a:pt x="8239080" y="595487"/>
                  <a:pt x="9210148" y="434051"/>
                </a:cubicBezTo>
                <a:cubicBezTo>
                  <a:pt x="9599284" y="369373"/>
                  <a:pt x="9935327" y="313498"/>
                  <a:pt x="10197977" y="280380"/>
                </a:cubicBezTo>
                <a:cubicBezTo>
                  <a:pt x="10823883" y="201448"/>
                  <a:pt x="11172207" y="151062"/>
                  <a:pt x="11402701" y="117719"/>
                </a:cubicBezTo>
                <a:cubicBezTo>
                  <a:pt x="11514207" y="101588"/>
                  <a:pt x="11602286" y="88850"/>
                  <a:pt x="11685431" y="78033"/>
                </a:cubicBezTo>
                <a:lnTo>
                  <a:pt x="11687071" y="90210"/>
                </a:lnTo>
                <a:cubicBezTo>
                  <a:pt x="11604001" y="101008"/>
                  <a:pt x="11515978" y="113741"/>
                  <a:pt x="11404534" y="129862"/>
                </a:cubicBezTo>
                <a:cubicBezTo>
                  <a:pt x="11173984" y="163220"/>
                  <a:pt x="10825578" y="213610"/>
                  <a:pt x="10199580" y="292557"/>
                </a:cubicBezTo>
                <a:cubicBezTo>
                  <a:pt x="9937160" y="325647"/>
                  <a:pt x="9601229" y="381499"/>
                  <a:pt x="9212223" y="446158"/>
                </a:cubicBezTo>
                <a:cubicBezTo>
                  <a:pt x="8240641" y="607677"/>
                  <a:pt x="7031319" y="808789"/>
                  <a:pt x="6159569" y="787234"/>
                </a:cubicBezTo>
                <a:cubicBezTo>
                  <a:pt x="5408499" y="768758"/>
                  <a:pt x="4650887" y="557779"/>
                  <a:pt x="3982466" y="371650"/>
                </a:cubicBezTo>
                <a:cubicBezTo>
                  <a:pt x="3577275" y="258807"/>
                  <a:pt x="3194553" y="152233"/>
                  <a:pt x="2886467" y="112690"/>
                </a:cubicBezTo>
                <a:cubicBezTo>
                  <a:pt x="2096676" y="11319"/>
                  <a:pt x="1837251" y="20739"/>
                  <a:pt x="1344411" y="168685"/>
                </a:cubicBezTo>
                <a:cubicBezTo>
                  <a:pt x="864965" y="312609"/>
                  <a:pt x="429165" y="650371"/>
                  <a:pt x="7723" y="977032"/>
                </a:cubicBezTo>
                <a:close/>
              </a:path>
            </a:pathLst>
          </a:custGeom>
          <a:solidFill>
            <a:srgbClr val="BDBDBD"/>
          </a:solidFill>
        </p:spPr>
        <p:txBody>
          <a:bodyPr lIns="127000" rIns="127000" rtlCol="0" anchor="ctr"/>
          <a:lstStyle/>
          <a:p>
            <a:pPr algn="l"/>
            <a:endParaRPr lang="en-US" sz="1100"/>
          </a:p>
        </p:txBody>
      </p:sp>
      <p:sp>
        <p:nvSpPr>
          <p:cNvPr id="22" name="文本框 21"/>
          <p:cNvSpPr txBox="1"/>
          <p:nvPr/>
        </p:nvSpPr>
        <p:spPr>
          <a:xfrm>
            <a:off x="3037205" y="2844165"/>
            <a:ext cx="5457190" cy="412115"/>
          </a:xfrm>
          <a:prstGeom prst="rect">
            <a:avLst/>
          </a:prstGeom>
          <a:noFill/>
        </p:spPr>
        <p:txBody>
          <a:bodyPr wrap="square" rtlCol="0" anchor="t">
            <a:spAutoFit/>
          </a:bodyPr>
          <a:p>
            <a:pPr algn="l" latinLnBrk="1">
              <a:lnSpc>
                <a:spcPct val="116000"/>
              </a:lnSpc>
            </a:pPr>
            <a:r>
              <a:rPr lang="en-US" altLang="zh-CN" b="1">
                <a:latin typeface="微软雅黑" panose="020B0503020204020204" charset="-122"/>
                <a:ea typeface="微软雅黑" panose="020B0503020204020204" charset="-122"/>
                <a:cs typeface="微软雅黑" panose="020B0503020204020204" charset="-122"/>
              </a:rPr>
              <a:t>B</a:t>
            </a:r>
            <a:r>
              <a:rPr lang="zh-CN" altLang="en-US" b="1">
                <a:latin typeface="微软雅黑" panose="020B0503020204020204" charset="-122"/>
                <a:ea typeface="微软雅黑" panose="020B0503020204020204" charset="-122"/>
                <a:cs typeface="微软雅黑" panose="020B0503020204020204" charset="-122"/>
              </a:rPr>
              <a:t>类 </a:t>
            </a:r>
            <a:r>
              <a:rPr lang="en-US" altLang="zh-CN" b="1">
                <a:latin typeface="微软雅黑" panose="020B0503020204020204" charset="-122"/>
                <a:ea typeface="微软雅黑" panose="020B0503020204020204" charset="-122"/>
                <a:cs typeface="微软雅黑" panose="020B0503020204020204" charset="-122"/>
              </a:rPr>
              <a:t>IST:Information and Software Technology</a:t>
            </a:r>
            <a:endParaRPr lang="en-US" altLang="zh-CN" b="1">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1"/>
          <a:stretch>
            <a:fillRect t="-9113" b="-9113"/>
          </a:stretch>
        </a:blipFill>
        <a:effectLst/>
      </p:bgPr>
    </p:bg>
    <p:spTree>
      <p:nvGrpSpPr>
        <p:cNvPr id="1" name=""/>
        <p:cNvGrpSpPr/>
        <p:nvPr/>
      </p:nvGrpSpPr>
      <p:grpSpPr>
        <a:xfrm>
          <a:off x="0" y="0"/>
          <a:ext cx="0" cy="0"/>
          <a:chOff x="0" y="0"/>
          <a:chExt cx="0" cy="0"/>
        </a:xfrm>
      </p:grpSpPr>
      <p:sp>
        <p:nvSpPr>
          <p:cNvPr id="2" name="Freeform 1"/>
          <p:cNvSpPr/>
          <p:nvPr/>
        </p:nvSpPr>
        <p:spPr>
          <a:xfrm rot="540000">
            <a:off x="3756660" y="1033780"/>
            <a:ext cx="4618870" cy="4046964"/>
          </a:xfrm>
          <a:custGeom>
            <a:avLst/>
            <a:gdLst/>
            <a:ahLst/>
            <a:cxnLst/>
            <a:rect l="l" t="t" r="r" b="b"/>
            <a:pathLst>
              <a:path w="4618870" h="4046964">
                <a:moveTo>
                  <a:pt x="3733895" y="4046964"/>
                </a:moveTo>
                <a:lnTo>
                  <a:pt x="879279" y="4044266"/>
                </a:lnTo>
                <a:lnTo>
                  <a:pt x="0" y="1543100"/>
                </a:lnTo>
                <a:lnTo>
                  <a:pt x="2311129" y="0"/>
                </a:lnTo>
                <a:lnTo>
                  <a:pt x="4618870" y="1547502"/>
                </a:lnTo>
                <a:lnTo>
                  <a:pt x="3733895" y="4046964"/>
                </a:lnTo>
                <a:close/>
              </a:path>
            </a:pathLst>
          </a:custGeom>
          <a:solidFill>
            <a:srgbClr val="CC2626"/>
          </a:solidFill>
        </p:spPr>
        <p:txBody>
          <a:bodyPr lIns="127000" rIns="127000" rtlCol="0" anchor="ctr"/>
          <a:lstStyle/>
          <a:p>
            <a:pPr algn="l"/>
            <a:endParaRPr lang="en-US" sz="1100"/>
          </a:p>
        </p:txBody>
      </p:sp>
      <p:sp>
        <p:nvSpPr>
          <p:cNvPr id="3" name="TextBox 2"/>
          <p:cNvSpPr txBox="1"/>
          <p:nvPr/>
        </p:nvSpPr>
        <p:spPr>
          <a:xfrm>
            <a:off x="3937000" y="2616200"/>
            <a:ext cx="4257675" cy="882015"/>
          </a:xfrm>
          <a:prstGeom prst="rect">
            <a:avLst/>
          </a:prstGeom>
        </p:spPr>
        <p:txBody>
          <a:bodyPr lIns="31750" tIns="12700" rIns="31750" bIns="12700" rtlCol="0" anchor="t">
            <a:spAutoFit/>
          </a:bodyPr>
          <a:lstStyle/>
          <a:p>
            <a:pPr algn="r" latinLnBrk="1">
              <a:lnSpc>
                <a:spcPct val="116000"/>
              </a:lnSpc>
            </a:pPr>
            <a:r>
              <a:rPr lang="zh-CN" altLang="en-US" sz="4800" b="1">
                <a:solidFill>
                  <a:srgbClr val="FFFFFF"/>
                </a:solidFill>
                <a:latin typeface="微软雅黑" panose="020B0503020204020204" charset="-122"/>
                <a:ea typeface="微软雅黑" panose="020B0503020204020204" charset="-122"/>
              </a:rPr>
              <a:t>欢迎指导</a:t>
            </a:r>
            <a:r>
              <a:rPr lang="en-US" sz="4800" b="1">
                <a:solidFill>
                  <a:srgbClr val="FFFFFF"/>
                </a:solidFill>
                <a:latin typeface="微软雅黑" panose="020B0503020204020204" charset="-122"/>
                <a:ea typeface="微软雅黑" panose="020B0503020204020204" charset="-122"/>
              </a:rPr>
              <a:t>！</a:t>
            </a:r>
            <a:endParaRPr lang="en-US" sz="1100"/>
          </a:p>
        </p:txBody>
      </p:sp>
      <p:sp>
        <p:nvSpPr>
          <p:cNvPr id="4" name="Freeform 3"/>
          <p:cNvSpPr/>
          <p:nvPr/>
        </p:nvSpPr>
        <p:spPr>
          <a:xfrm>
            <a:off x="2158238" y="2729230"/>
            <a:ext cx="2416044" cy="2116891"/>
          </a:xfrm>
          <a:custGeom>
            <a:avLst/>
            <a:gdLst/>
            <a:ahLst/>
            <a:cxnLst/>
            <a:rect l="l" t="t" r="r" b="b"/>
            <a:pathLst>
              <a:path w="2416044" h="2116891">
                <a:moveTo>
                  <a:pt x="1953130" y="2116891"/>
                </a:moveTo>
                <a:lnTo>
                  <a:pt x="459934" y="2115479"/>
                </a:lnTo>
                <a:lnTo>
                  <a:pt x="0" y="807167"/>
                </a:lnTo>
                <a:lnTo>
                  <a:pt x="1208908" y="0"/>
                </a:lnTo>
                <a:lnTo>
                  <a:pt x="2416044" y="809469"/>
                </a:lnTo>
                <a:lnTo>
                  <a:pt x="1953130" y="2116891"/>
                </a:lnTo>
                <a:close/>
              </a:path>
            </a:pathLst>
          </a:custGeom>
          <a:solidFill>
            <a:srgbClr val="FFFFFF"/>
          </a:solidFill>
        </p:spPr>
        <p:txBody>
          <a:bodyPr lIns="127000" rIns="127000" rtlCol="0" anchor="ctr"/>
          <a:lstStyle/>
          <a:p>
            <a:pPr algn="l"/>
            <a:endParaRPr lang="en-US" sz="110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2626"/>
        </a:solidFill>
        <a:effectLst/>
      </p:bgPr>
    </p:bg>
    <p:spTree>
      <p:nvGrpSpPr>
        <p:cNvPr id="1" name=""/>
        <p:cNvGrpSpPr/>
        <p:nvPr/>
      </p:nvGrpSpPr>
      <p:grpSpPr>
        <a:xfrm>
          <a:off x="0" y="0"/>
          <a:ext cx="0" cy="0"/>
          <a:chOff x="0" y="0"/>
          <a:chExt cx="0" cy="0"/>
        </a:xfrm>
      </p:grpSpPr>
      <p:sp>
        <p:nvSpPr>
          <p:cNvPr id="2" name="Freeform 1"/>
          <p:cNvSpPr/>
          <p:nvPr/>
        </p:nvSpPr>
        <p:spPr>
          <a:xfrm rot="1020000">
            <a:off x="-330200" y="508000"/>
            <a:ext cx="5374461" cy="5105738"/>
          </a:xfrm>
          <a:custGeom>
            <a:avLst/>
            <a:gdLst/>
            <a:ahLst/>
            <a:cxnLst/>
            <a:rect l="l" t="t" r="r" b="b"/>
            <a:pathLst>
              <a:path w="5374461" h="5105738">
                <a:moveTo>
                  <a:pt x="4344714" y="5105738"/>
                </a:moveTo>
                <a:lnTo>
                  <a:pt x="1023118" y="5102334"/>
                </a:lnTo>
                <a:lnTo>
                  <a:pt x="0" y="1946809"/>
                </a:lnTo>
                <a:lnTo>
                  <a:pt x="2689201" y="0"/>
                </a:lnTo>
                <a:lnTo>
                  <a:pt x="5374461" y="1952362"/>
                </a:lnTo>
                <a:lnTo>
                  <a:pt x="4344714" y="5105738"/>
                </a:lnTo>
                <a:close/>
              </a:path>
            </a:pathLst>
          </a:custGeom>
          <a:solidFill>
            <a:srgbClr val="212121">
              <a:alpha val="16078"/>
            </a:srgbClr>
          </a:solidFill>
        </p:spPr>
        <p:txBody>
          <a:bodyPr lIns="127000" rIns="127000" rtlCol="0" anchor="ctr"/>
          <a:lstStyle/>
          <a:p>
            <a:pPr algn="l"/>
            <a:endParaRPr lang="en-US" sz="1100"/>
          </a:p>
        </p:txBody>
      </p:sp>
      <p:sp>
        <p:nvSpPr>
          <p:cNvPr id="3" name="Freeform 2"/>
          <p:cNvSpPr/>
          <p:nvPr/>
        </p:nvSpPr>
        <p:spPr>
          <a:xfrm rot="2280000">
            <a:off x="215900" y="-241300"/>
            <a:ext cx="760780" cy="722741"/>
          </a:xfrm>
          <a:custGeom>
            <a:avLst/>
            <a:gdLst/>
            <a:ahLst/>
            <a:cxnLst/>
            <a:rect l="l" t="t" r="r" b="b"/>
            <a:pathLst>
              <a:path w="760780" h="722741">
                <a:moveTo>
                  <a:pt x="615014" y="722741"/>
                </a:moveTo>
                <a:lnTo>
                  <a:pt x="144827" y="722259"/>
                </a:lnTo>
                <a:lnTo>
                  <a:pt x="0" y="275580"/>
                </a:lnTo>
                <a:lnTo>
                  <a:pt x="380669" y="0"/>
                </a:lnTo>
                <a:lnTo>
                  <a:pt x="760780" y="276366"/>
                </a:lnTo>
                <a:lnTo>
                  <a:pt x="615014" y="722741"/>
                </a:lnTo>
                <a:close/>
              </a:path>
            </a:pathLst>
          </a:custGeom>
          <a:solidFill>
            <a:srgbClr val="FFFFFF">
              <a:alpha val="0"/>
            </a:srgbClr>
          </a:solidFill>
          <a:ln w="19050">
            <a:solidFill>
              <a:srgbClr val="EEEEEE">
                <a:alpha val="41960"/>
              </a:srgbClr>
            </a:solidFill>
            <a:prstDash val="solid"/>
            <a:miter/>
          </a:ln>
        </p:spPr>
        <p:txBody>
          <a:bodyPr lIns="127000" rIns="127000" rtlCol="0" anchor="ctr"/>
          <a:lstStyle/>
          <a:p>
            <a:pPr algn="l"/>
            <a:endParaRPr lang="en-US" sz="1100"/>
          </a:p>
        </p:txBody>
      </p:sp>
      <p:sp>
        <p:nvSpPr>
          <p:cNvPr id="4" name="Freeform 3"/>
          <p:cNvSpPr/>
          <p:nvPr/>
        </p:nvSpPr>
        <p:spPr>
          <a:xfrm>
            <a:off x="7327900" y="2590800"/>
            <a:ext cx="2628348" cy="0"/>
          </a:xfrm>
          <a:custGeom>
            <a:avLst/>
            <a:gdLst/>
            <a:ahLst/>
            <a:cxnLst/>
            <a:rect l="l" t="t" r="r" b="b"/>
            <a:pathLst>
              <a:path w="2628348">
                <a:moveTo>
                  <a:pt x="0" y="0"/>
                </a:moveTo>
                <a:lnTo>
                  <a:pt x="2628348" y="0"/>
                </a:lnTo>
              </a:path>
            </a:pathLst>
          </a:custGeom>
          <a:solidFill>
            <a:srgbClr val="EEEEEE"/>
          </a:solidFill>
          <a:ln w="6350">
            <a:solidFill>
              <a:srgbClr val="EEEEEE"/>
            </a:solidFill>
            <a:prstDash val="solid"/>
            <a:headEnd type="none" w="med" len="med"/>
            <a:tailEnd type="none" w="med" len="med"/>
          </a:ln>
        </p:spPr>
      </p:sp>
      <p:sp>
        <p:nvSpPr>
          <p:cNvPr id="5" name="TextBox 4"/>
          <p:cNvSpPr txBox="1"/>
          <p:nvPr/>
        </p:nvSpPr>
        <p:spPr>
          <a:xfrm>
            <a:off x="6858000" y="2654300"/>
            <a:ext cx="3931984" cy="1166495"/>
          </a:xfrm>
          <a:prstGeom prst="rect">
            <a:avLst/>
          </a:prstGeom>
        </p:spPr>
        <p:txBody>
          <a:bodyPr lIns="31750" tIns="12700" rIns="31750" bIns="12700" rtlCol="0" anchor="t">
            <a:spAutoFit/>
          </a:bodyPr>
          <a:lstStyle/>
          <a:p>
            <a:pPr algn="ctr" latinLnBrk="1">
              <a:lnSpc>
                <a:spcPct val="116000"/>
              </a:lnSpc>
            </a:pPr>
            <a:endParaRPr lang="zh-CN" altLang="en-US" sz="3200" b="1">
              <a:solidFill>
                <a:schemeClr val="bg1"/>
              </a:solidFill>
              <a:latin typeface="微软雅黑" panose="020B0503020204020204" charset="-122"/>
              <a:ea typeface="微软雅黑" panose="020B0503020204020204" charset="-122"/>
            </a:endParaRPr>
          </a:p>
          <a:p>
            <a:pPr algn="ctr" latinLnBrk="1">
              <a:lnSpc>
                <a:spcPct val="116000"/>
              </a:lnSpc>
            </a:pPr>
            <a:r>
              <a:rPr lang="zh-CN" altLang="en-US" sz="3200" b="1">
                <a:solidFill>
                  <a:schemeClr val="bg1"/>
                </a:solidFill>
                <a:latin typeface="微软雅黑" panose="020B0503020204020204" charset="-122"/>
                <a:ea typeface="微软雅黑" panose="020B0503020204020204" charset="-122"/>
              </a:rPr>
              <a:t>知识准备</a:t>
            </a:r>
            <a:endParaRPr lang="zh-CN" altLang="en-US" sz="3200" b="1">
              <a:solidFill>
                <a:schemeClr val="bg1"/>
              </a:solidFill>
              <a:latin typeface="微软雅黑" panose="020B0503020204020204" charset="-122"/>
              <a:ea typeface="微软雅黑" panose="020B0503020204020204" charset="-122"/>
            </a:endParaRPr>
          </a:p>
        </p:txBody>
      </p:sp>
      <p:sp>
        <p:nvSpPr>
          <p:cNvPr id="6" name="Freeform 5"/>
          <p:cNvSpPr/>
          <p:nvPr/>
        </p:nvSpPr>
        <p:spPr>
          <a:xfrm>
            <a:off x="1299210" y="2454021"/>
            <a:ext cx="1396606" cy="1326775"/>
          </a:xfrm>
          <a:custGeom>
            <a:avLst/>
            <a:gdLst/>
            <a:ahLst/>
            <a:cxnLst/>
            <a:rect l="l" t="t" r="r" b="b"/>
            <a:pathLst>
              <a:path w="1396606" h="1326775">
                <a:moveTo>
                  <a:pt x="1129016" y="1326775"/>
                </a:moveTo>
                <a:lnTo>
                  <a:pt x="265867" y="1325891"/>
                </a:lnTo>
                <a:lnTo>
                  <a:pt x="0" y="505897"/>
                </a:lnTo>
                <a:lnTo>
                  <a:pt x="698815" y="0"/>
                </a:lnTo>
                <a:lnTo>
                  <a:pt x="1396606" y="507340"/>
                </a:lnTo>
                <a:lnTo>
                  <a:pt x="1129016" y="1326775"/>
                </a:lnTo>
                <a:close/>
              </a:path>
            </a:pathLst>
          </a:custGeom>
          <a:solidFill>
            <a:srgbClr val="CC2626"/>
          </a:solidFill>
        </p:spPr>
        <p:txBody>
          <a:bodyPr lIns="127000" rIns="127000" rtlCol="0" anchor="ctr"/>
          <a:lstStyle/>
          <a:p>
            <a:pPr algn="l"/>
            <a:endParaRPr lang="en-US" sz="1100"/>
          </a:p>
        </p:txBody>
      </p:sp>
      <p:sp>
        <p:nvSpPr>
          <p:cNvPr id="7" name="TextBox 6"/>
          <p:cNvSpPr txBox="1"/>
          <p:nvPr/>
        </p:nvSpPr>
        <p:spPr>
          <a:xfrm>
            <a:off x="1638300" y="2705100"/>
            <a:ext cx="698500" cy="984250"/>
          </a:xfrm>
          <a:prstGeom prst="rect">
            <a:avLst/>
          </a:prstGeom>
        </p:spPr>
        <p:txBody>
          <a:bodyPr lIns="31750" tIns="12700" rIns="31750" bIns="12700" rtlCol="0" anchor="t">
            <a:spAutoFit/>
          </a:bodyPr>
          <a:lstStyle/>
          <a:p>
            <a:pPr algn="ctr" latinLnBrk="1">
              <a:lnSpc>
                <a:spcPct val="116000"/>
              </a:lnSpc>
            </a:pPr>
            <a:r>
              <a:rPr lang="en-US" sz="5400" b="1">
                <a:solidFill>
                  <a:srgbClr val="FFFFFF"/>
                </a:solidFill>
                <a:latin typeface="微软雅黑" panose="020B0503020204020204" charset="-122"/>
                <a:ea typeface="微软雅黑" panose="020B0503020204020204" charset="-122"/>
              </a:rPr>
              <a:t>1</a:t>
            </a:r>
            <a:endParaRPr lang="en-US" sz="1100"/>
          </a:p>
        </p:txBody>
      </p:sp>
      <p:sp>
        <p:nvSpPr>
          <p:cNvPr id="8" name="TextBox 7"/>
          <p:cNvSpPr txBox="1"/>
          <p:nvPr/>
        </p:nvSpPr>
        <p:spPr>
          <a:xfrm>
            <a:off x="8331200" y="2032000"/>
            <a:ext cx="1613726" cy="273050"/>
          </a:xfrm>
          <a:prstGeom prst="rect">
            <a:avLst/>
          </a:prstGeom>
        </p:spPr>
        <p:txBody>
          <a:bodyPr lIns="31750" tIns="12700" rIns="31750" bIns="12700" rtlCol="0" anchor="t">
            <a:spAutoFit/>
          </a:bodyPr>
          <a:lstStyle/>
          <a:p>
            <a:pPr algn="r" latinLnBrk="1">
              <a:lnSpc>
                <a:spcPct val="116000"/>
              </a:lnSpc>
            </a:pPr>
            <a:r>
              <a:rPr lang="en-US" sz="1400" b="1">
                <a:solidFill>
                  <a:srgbClr val="EEEEEE"/>
                </a:solidFill>
                <a:latin typeface="微软雅黑" panose="020B0503020204020204" charset="-122"/>
                <a:ea typeface="微软雅黑" panose="020B0503020204020204" charset="-122"/>
              </a:rPr>
              <a:t>PART ONE</a:t>
            </a:r>
            <a:endParaRPr lang="en-US" sz="1100"/>
          </a:p>
        </p:txBody>
      </p:sp>
      <p:sp>
        <p:nvSpPr>
          <p:cNvPr id="9" name="Freeform 8"/>
          <p:cNvSpPr/>
          <p:nvPr/>
        </p:nvSpPr>
        <p:spPr>
          <a:xfrm>
            <a:off x="7327900" y="2476500"/>
            <a:ext cx="2628348" cy="0"/>
          </a:xfrm>
          <a:custGeom>
            <a:avLst/>
            <a:gdLst/>
            <a:ahLst/>
            <a:cxnLst/>
            <a:rect l="l" t="t" r="r" b="b"/>
            <a:pathLst>
              <a:path w="2628348">
                <a:moveTo>
                  <a:pt x="0" y="0"/>
                </a:moveTo>
                <a:lnTo>
                  <a:pt x="2628348" y="0"/>
                </a:lnTo>
              </a:path>
            </a:pathLst>
          </a:custGeom>
          <a:solidFill>
            <a:srgbClr val="EEEEEE"/>
          </a:solidFill>
          <a:ln w="6350">
            <a:solidFill>
              <a:srgbClr val="EEEEEE"/>
            </a:solidFill>
            <a:prstDash val="solid"/>
            <a:headEnd type="none" w="med" len="med"/>
            <a:tailEnd type="none" w="med" len="med"/>
          </a:ln>
        </p:spPr>
      </p:sp>
      <p:sp>
        <p:nvSpPr>
          <p:cNvPr id="10" name="Freeform 9"/>
          <p:cNvSpPr/>
          <p:nvPr/>
        </p:nvSpPr>
        <p:spPr>
          <a:xfrm>
            <a:off x="7327900" y="4470400"/>
            <a:ext cx="2628348" cy="0"/>
          </a:xfrm>
          <a:custGeom>
            <a:avLst/>
            <a:gdLst/>
            <a:ahLst/>
            <a:cxnLst/>
            <a:rect l="l" t="t" r="r" b="b"/>
            <a:pathLst>
              <a:path w="2628348">
                <a:moveTo>
                  <a:pt x="0" y="0"/>
                </a:moveTo>
                <a:lnTo>
                  <a:pt x="2628348" y="0"/>
                </a:lnTo>
              </a:path>
            </a:pathLst>
          </a:custGeom>
          <a:solidFill>
            <a:srgbClr val="EEEEEE"/>
          </a:solidFill>
          <a:ln w="6350">
            <a:solidFill>
              <a:srgbClr val="EEEEEE"/>
            </a:solidFill>
            <a:prstDash val="solid"/>
            <a:headEnd type="none" w="med" len="med"/>
            <a:tailEnd type="none" w="med" len="med"/>
          </a:ln>
        </p:spPr>
      </p:sp>
      <p:sp>
        <p:nvSpPr>
          <p:cNvPr id="11" name="Freeform 10"/>
          <p:cNvSpPr/>
          <p:nvPr/>
        </p:nvSpPr>
        <p:spPr>
          <a:xfrm>
            <a:off x="7327900" y="4356100"/>
            <a:ext cx="2628348" cy="0"/>
          </a:xfrm>
          <a:custGeom>
            <a:avLst/>
            <a:gdLst/>
            <a:ahLst/>
            <a:cxnLst/>
            <a:rect l="l" t="t" r="r" b="b"/>
            <a:pathLst>
              <a:path w="2628348">
                <a:moveTo>
                  <a:pt x="0" y="0"/>
                </a:moveTo>
                <a:lnTo>
                  <a:pt x="2628348" y="0"/>
                </a:lnTo>
              </a:path>
            </a:pathLst>
          </a:custGeom>
          <a:solidFill>
            <a:srgbClr val="EEEEEE"/>
          </a:solidFill>
          <a:ln w="6350">
            <a:solidFill>
              <a:srgbClr val="EEEEEE"/>
            </a:solidFill>
            <a:prstDash val="solid"/>
            <a:headEnd type="none" w="med" len="med"/>
            <a:tailEnd type="none" w="med" len="med"/>
          </a:ln>
        </p:spPr>
      </p:sp>
      <p:sp>
        <p:nvSpPr>
          <p:cNvPr id="12" name="Freeform 11"/>
          <p:cNvSpPr/>
          <p:nvPr/>
        </p:nvSpPr>
        <p:spPr>
          <a:xfrm rot="10800000">
            <a:off x="9778619" y="4953127"/>
            <a:ext cx="151703" cy="151703"/>
          </a:xfrm>
          <a:custGeom>
            <a:avLst/>
            <a:gdLst/>
            <a:ahLst/>
            <a:cxnLst/>
            <a:rect l="l" t="t" r="r" b="b"/>
            <a:pathLst>
              <a:path w="151703" h="151703">
                <a:moveTo>
                  <a:pt x="0" y="151703"/>
                </a:moveTo>
                <a:lnTo>
                  <a:pt x="151702" y="151703"/>
                </a:lnTo>
                <a:lnTo>
                  <a:pt x="75851" y="0"/>
                </a:lnTo>
                <a:close/>
              </a:path>
            </a:pathLst>
          </a:custGeom>
          <a:solidFill>
            <a:srgbClr val="FFFFFF"/>
          </a:solidFill>
        </p:spPr>
        <p:txBody>
          <a:bodyPr lIns="127000" rIns="127000" rtlCol="0" anchor="ctr"/>
          <a:lstStyle/>
          <a:p>
            <a:pPr algn="l"/>
            <a:endParaRPr lang="en-US" sz="1100"/>
          </a:p>
        </p:txBody>
      </p:sp>
      <p:sp>
        <p:nvSpPr>
          <p:cNvPr id="13" name="Freeform 12"/>
          <p:cNvSpPr/>
          <p:nvPr/>
        </p:nvSpPr>
        <p:spPr>
          <a:xfrm rot="10800000">
            <a:off x="9788017" y="5123942"/>
            <a:ext cx="151703" cy="151703"/>
          </a:xfrm>
          <a:custGeom>
            <a:avLst/>
            <a:gdLst/>
            <a:ahLst/>
            <a:cxnLst/>
            <a:rect l="l" t="t" r="r" b="b"/>
            <a:pathLst>
              <a:path w="151703" h="151703">
                <a:moveTo>
                  <a:pt x="0" y="151703"/>
                </a:moveTo>
                <a:lnTo>
                  <a:pt x="151703" y="151703"/>
                </a:lnTo>
                <a:lnTo>
                  <a:pt x="75852" y="0"/>
                </a:lnTo>
                <a:close/>
              </a:path>
            </a:pathLst>
          </a:custGeom>
          <a:solidFill>
            <a:srgbClr val="FFFFFF"/>
          </a:solidFill>
        </p:spPr>
        <p:txBody>
          <a:bodyPr lIns="127000" rIns="127000" rtlCol="0" anchor="ctr"/>
          <a:lstStyle/>
          <a:p>
            <a:pPr algn="l"/>
            <a:endParaRPr lang="en-US" sz="110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7" name="TextBox 6"/>
          <p:cNvSpPr txBox="1"/>
          <p:nvPr/>
        </p:nvSpPr>
        <p:spPr>
          <a:xfrm>
            <a:off x="201295" y="309880"/>
            <a:ext cx="2193480" cy="524510"/>
          </a:xfrm>
          <a:prstGeom prst="rect">
            <a:avLst/>
          </a:prstGeom>
        </p:spPr>
        <p:txBody>
          <a:bodyPr lIns="31750" tIns="12700" rIns="31750" bIns="12700" rtlCol="0" anchor="t">
            <a:spAutoFit/>
          </a:bodyPr>
          <a:lstStyle/>
          <a:p>
            <a:pPr algn="l" latinLnBrk="1">
              <a:lnSpc>
                <a:spcPct val="116000"/>
              </a:lnSpc>
            </a:pPr>
            <a:r>
              <a:rPr lang="en-US" sz="2800" b="1">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知识准备</a:t>
            </a:r>
            <a:endParaRPr lang="zh-CN" altLang="en-US" sz="1100"/>
          </a:p>
        </p:txBody>
      </p:sp>
      <p:sp>
        <p:nvSpPr>
          <p:cNvPr id="8" name="TextBox 7"/>
          <p:cNvSpPr txBox="1"/>
          <p:nvPr/>
        </p:nvSpPr>
        <p:spPr>
          <a:xfrm>
            <a:off x="201930" y="1063625"/>
            <a:ext cx="7863840" cy="3540760"/>
          </a:xfrm>
          <a:prstGeom prst="rect">
            <a:avLst/>
          </a:prstGeom>
        </p:spPr>
        <p:txBody>
          <a:bodyPr wrap="square" lIns="31750" tIns="12700" rIns="31750" bIns="12700" rtlCol="0" anchor="t">
            <a:spAutoFit/>
          </a:bodyPr>
          <a:lstStyle/>
          <a:p>
            <a:pPr algn="l" latinLnBrk="1">
              <a:lnSpc>
                <a:spcPct val="116000"/>
              </a:lnSpc>
            </a:pPr>
            <a:endParaRPr lang="zh-CN" altLang="en-US" spc="150">
              <a:solidFill>
                <a:srgbClr val="FF0000"/>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zh-CN" altLang="en-US" spc="150">
                <a:solidFill>
                  <a:srgbClr val="FF0000"/>
                </a:solidFill>
                <a:latin typeface="微软雅黑" panose="020B0503020204020204" charset="-122"/>
                <a:ea typeface="微软雅黑" panose="020B0503020204020204" charset="-122"/>
                <a:cs typeface="微软雅黑" panose="020B0503020204020204" charset="-122"/>
              </a:rPr>
              <a:t>卷积神经网络</a:t>
            </a:r>
            <a:r>
              <a:rPr lang="en-US" altLang="zh-CN" spc="150">
                <a:solidFill>
                  <a:srgbClr val="212121"/>
                </a:solidFill>
                <a:latin typeface="微软雅黑" panose="020B0503020204020204" charset="-122"/>
                <a:ea typeface="微软雅黑" panose="020B0503020204020204" charset="-122"/>
                <a:cs typeface="微软雅黑" panose="020B0503020204020204" charset="-122"/>
              </a:rPr>
              <a:t>(CNN),</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是一个强大的分类工具，在图片识别方面具有广泛的应用。卷积神经网络是深度学习最常用的模型之一。它包含</a:t>
            </a:r>
            <a:r>
              <a:rPr lang="zh-CN" altLang="en-US" spc="150">
                <a:solidFill>
                  <a:srgbClr val="FF0000"/>
                </a:solidFill>
                <a:latin typeface="微软雅黑" panose="020B0503020204020204" charset="-122"/>
                <a:ea typeface="微软雅黑" panose="020B0503020204020204" charset="-122"/>
                <a:cs typeface="微软雅黑" panose="020B0503020204020204" charset="-122"/>
              </a:rPr>
              <a:t>输入层</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a:t>
            </a:r>
            <a:r>
              <a:rPr lang="zh-CN" altLang="en-US" spc="150">
                <a:solidFill>
                  <a:srgbClr val="FF0000"/>
                </a:solidFill>
                <a:latin typeface="微软雅黑" panose="020B0503020204020204" charset="-122"/>
                <a:ea typeface="微软雅黑" panose="020B0503020204020204" charset="-122"/>
                <a:cs typeface="微软雅黑" panose="020B0503020204020204" charset="-122"/>
              </a:rPr>
              <a:t>卷积层</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a:t>
            </a:r>
            <a:r>
              <a:rPr lang="zh-CN" altLang="en-US" spc="150">
                <a:solidFill>
                  <a:srgbClr val="FF0000"/>
                </a:solidFill>
                <a:latin typeface="微软雅黑" panose="020B0503020204020204" charset="-122"/>
                <a:ea typeface="微软雅黑" panose="020B0503020204020204" charset="-122"/>
                <a:cs typeface="微软雅黑" panose="020B0503020204020204" charset="-122"/>
              </a:rPr>
              <a:t>采样层</a:t>
            </a:r>
            <a:r>
              <a:rPr lang="zh-CN" altLang="en-US" spc="150">
                <a:solidFill>
                  <a:srgbClr val="212121"/>
                </a:solidFill>
                <a:latin typeface="微软雅黑" panose="020B0503020204020204" charset="-122"/>
                <a:ea typeface="微软雅黑" panose="020B0503020204020204" charset="-122"/>
                <a:cs typeface="微软雅黑" panose="020B0503020204020204" charset="-122"/>
              </a:rPr>
              <a:t>，</a:t>
            </a:r>
            <a:r>
              <a:rPr lang="zh-CN" altLang="en-US" spc="150">
                <a:solidFill>
                  <a:srgbClr val="FF0000"/>
                </a:solidFill>
                <a:latin typeface="微软雅黑" panose="020B0503020204020204" charset="-122"/>
                <a:ea typeface="微软雅黑" panose="020B0503020204020204" charset="-122"/>
                <a:cs typeface="微软雅黑" panose="020B0503020204020204" charset="-122"/>
              </a:rPr>
              <a:t>全连接层。</a:t>
            </a:r>
            <a:endParaRPr lang="zh-CN" altLang="en-US" spc="150">
              <a:solidFill>
                <a:srgbClr val="FF0000"/>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1100"/>
          </a:p>
          <a:p>
            <a:pPr latinLnBrk="1">
              <a:lnSpc>
                <a:spcPct val="116000"/>
              </a:lnSpc>
            </a:pPr>
            <a:endParaRPr lang="en-US" sz="2400" b="1" spc="150">
              <a:solidFill>
                <a:srgbClr val="212121"/>
              </a:solidFill>
              <a:latin typeface="微软雅黑" panose="020B0503020204020204" charset="-122"/>
              <a:ea typeface="微软雅黑" panose="020B0503020204020204" charset="-122"/>
            </a:endParaRPr>
          </a:p>
        </p:txBody>
      </p:sp>
      <p:sp>
        <p:nvSpPr>
          <p:cNvPr id="10" name="Freeform 9"/>
          <p:cNvSpPr/>
          <p:nvPr/>
        </p:nvSpPr>
        <p:spPr>
          <a:xfrm rot="960000">
            <a:off x="1522471" y="4189376"/>
            <a:ext cx="110998" cy="110951"/>
          </a:xfrm>
          <a:custGeom>
            <a:avLst/>
            <a:gdLst/>
            <a:ahLst/>
            <a:cxnLst/>
            <a:rect l="l" t="t" r="r" b="b"/>
            <a:pathLst>
              <a:path w="110998" h="110951">
                <a:moveTo>
                  <a:pt x="104760" y="443"/>
                </a:moveTo>
                <a:cubicBezTo>
                  <a:pt x="76996" y="0"/>
                  <a:pt x="50235" y="10809"/>
                  <a:pt x="30567" y="30410"/>
                </a:cubicBezTo>
                <a:cubicBezTo>
                  <a:pt x="10900" y="50011"/>
                  <a:pt x="0" y="76735"/>
                  <a:pt x="348" y="104500"/>
                </a:cubicBezTo>
                <a:cubicBezTo>
                  <a:pt x="650" y="107957"/>
                  <a:pt x="3410" y="110686"/>
                  <a:pt x="6869" y="110951"/>
                </a:cubicBezTo>
                <a:cubicBezTo>
                  <a:pt x="13319" y="110951"/>
                  <a:pt x="16580" y="107690"/>
                  <a:pt x="16580" y="104500"/>
                </a:cubicBezTo>
                <a:cubicBezTo>
                  <a:pt x="16580" y="78486"/>
                  <a:pt x="23101" y="55732"/>
                  <a:pt x="42665" y="39500"/>
                </a:cubicBezTo>
                <a:cubicBezTo>
                  <a:pt x="59108" y="23086"/>
                  <a:pt x="81316" y="13750"/>
                  <a:pt x="104547" y="13485"/>
                </a:cubicBezTo>
                <a:cubicBezTo>
                  <a:pt x="107979" y="13188"/>
                  <a:pt x="110700" y="10467"/>
                  <a:pt x="110997" y="7035"/>
                </a:cubicBezTo>
                <a:cubicBezTo>
                  <a:pt x="110782" y="3620"/>
                  <a:pt x="108158" y="847"/>
                  <a:pt x="104760" y="443"/>
                </a:cubicBezTo>
                <a:close/>
              </a:path>
            </a:pathLst>
          </a:custGeom>
          <a:solidFill>
            <a:srgbClr val="FFFFFF"/>
          </a:solidFill>
        </p:spPr>
        <p:txBody>
          <a:bodyPr lIns="127000" rIns="127000" rtlCol="0" anchor="ctr"/>
          <a:lstStyle/>
          <a:p>
            <a:pPr algn="l"/>
            <a:endParaRPr lang="en-US" sz="1100"/>
          </a:p>
        </p:txBody>
      </p:sp>
      <p:pic>
        <p:nvPicPr>
          <p:cNvPr id="11" name="Picture 10"/>
          <p:cNvPicPr>
            <a:picLocks noChangeAspect="1"/>
          </p:cNvPicPr>
          <p:nvPr/>
        </p:nvPicPr>
        <p:blipFill>
          <a:blip r:embed="rId1"/>
          <a:stretch>
            <a:fillRect/>
          </a:stretch>
        </p:blipFill>
        <p:spPr>
          <a:xfrm>
            <a:off x="8318500" y="0"/>
            <a:ext cx="3346029" cy="6515952"/>
          </a:xfrm>
          <a:prstGeom prst="rect">
            <a:avLst/>
          </a:prstGeom>
        </p:spPr>
      </p:pic>
      <p:sp>
        <p:nvSpPr>
          <p:cNvPr id="12" name="Freeform 11"/>
          <p:cNvSpPr/>
          <p:nvPr/>
        </p:nvSpPr>
        <p:spPr>
          <a:xfrm>
            <a:off x="8318627" y="-5842"/>
            <a:ext cx="3362739" cy="6512892"/>
          </a:xfrm>
          <a:custGeom>
            <a:avLst/>
            <a:gdLst/>
            <a:ahLst/>
            <a:cxnLst/>
            <a:rect l="l" t="t" r="r" b="b"/>
            <a:pathLst>
              <a:path w="3362739" h="6512892">
                <a:moveTo>
                  <a:pt x="0" y="0"/>
                </a:moveTo>
                <a:lnTo>
                  <a:pt x="3362739" y="0"/>
                </a:lnTo>
                <a:lnTo>
                  <a:pt x="3362739" y="6512892"/>
                </a:lnTo>
                <a:lnTo>
                  <a:pt x="0" y="6512892"/>
                </a:lnTo>
                <a:close/>
              </a:path>
            </a:pathLst>
          </a:custGeom>
          <a:solidFill>
            <a:srgbClr val="CC2626">
              <a:alpha val="56078"/>
            </a:srgbClr>
          </a:solidFill>
        </p:spPr>
        <p:txBody>
          <a:bodyPr lIns="127000" rIns="127000" rtlCol="0" anchor="ctr"/>
          <a:lstStyle/>
          <a:p>
            <a:pPr algn="l"/>
            <a:endParaRPr lang="en-US" sz="1100"/>
          </a:p>
        </p:txBody>
      </p:sp>
      <p:sp>
        <p:nvSpPr>
          <p:cNvPr id="18" name="TextBox 17"/>
          <p:cNvSpPr txBox="1"/>
          <p:nvPr/>
        </p:nvSpPr>
        <p:spPr>
          <a:xfrm>
            <a:off x="4229100" y="5118100"/>
            <a:ext cx="918845" cy="273050"/>
          </a:xfrm>
          <a:prstGeom prst="rect">
            <a:avLst/>
          </a:prstGeom>
        </p:spPr>
        <p:txBody>
          <a:bodyPr lIns="31750" tIns="12700" rIns="31750" bIns="12700" rtlCol="0" anchor="t">
            <a:spAutoFit/>
          </a:bodyPr>
          <a:lstStyle/>
          <a:p>
            <a:pPr algn="l" latinLnBrk="1">
              <a:lnSpc>
                <a:spcPct val="116000"/>
              </a:lnSpc>
            </a:pPr>
            <a:r>
              <a:rPr lang="en-US" sz="1400" b="1" spc="100">
                <a:solidFill>
                  <a:srgbClr val="FFFFFF"/>
                </a:solidFill>
                <a:latin typeface="微软雅黑" panose="020B0503020204020204" charset="-122"/>
                <a:ea typeface="微软雅黑" panose="020B0503020204020204" charset="-122"/>
              </a:rPr>
              <a:t>添加标题</a:t>
            </a:r>
            <a:endParaRPr lang="en-US" sz="1100"/>
          </a:p>
        </p:txBody>
      </p:sp>
      <p:sp>
        <p:nvSpPr>
          <p:cNvPr id="22" name="TextBox 21"/>
          <p:cNvSpPr txBox="1"/>
          <p:nvPr/>
        </p:nvSpPr>
        <p:spPr>
          <a:xfrm>
            <a:off x="1168400" y="4635500"/>
            <a:ext cx="918845" cy="342900"/>
          </a:xfrm>
          <a:prstGeom prst="rect">
            <a:avLst/>
          </a:prstGeom>
        </p:spPr>
        <p:txBody>
          <a:bodyPr lIns="31750" tIns="12700" rIns="31750" bIns="12700" rtlCol="0" anchor="t">
            <a:spAutoFit/>
          </a:bodyPr>
          <a:lstStyle/>
          <a:p>
            <a:pPr algn="ctr" latinLnBrk="1">
              <a:lnSpc>
                <a:spcPct val="116000"/>
              </a:lnSpc>
            </a:pPr>
            <a:r>
              <a:rPr lang="en-US" sz="1800" b="1" spc="100">
                <a:solidFill>
                  <a:srgbClr val="FFFFFF"/>
                </a:solidFill>
                <a:latin typeface="微软雅黑" panose="020B0503020204020204" charset="-122"/>
                <a:ea typeface="微软雅黑" panose="020B0503020204020204" charset="-122"/>
              </a:rPr>
              <a:t>关键词</a:t>
            </a:r>
            <a:endParaRPr lang="en-US" sz="110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7" name="TextBox 6"/>
          <p:cNvSpPr txBox="1"/>
          <p:nvPr/>
        </p:nvSpPr>
        <p:spPr>
          <a:xfrm>
            <a:off x="201295" y="309880"/>
            <a:ext cx="2193480" cy="524510"/>
          </a:xfrm>
          <a:prstGeom prst="rect">
            <a:avLst/>
          </a:prstGeom>
        </p:spPr>
        <p:txBody>
          <a:bodyPr lIns="31750" tIns="12700" rIns="31750" bIns="12700" rtlCol="0" anchor="t">
            <a:spAutoFit/>
          </a:bodyPr>
          <a:lstStyle/>
          <a:p>
            <a:pPr algn="l" latinLnBrk="1">
              <a:lnSpc>
                <a:spcPct val="116000"/>
              </a:lnSpc>
            </a:pPr>
            <a:r>
              <a:rPr lang="en-US" sz="2800" b="1">
                <a:latin typeface="微软雅黑" panose="020B0503020204020204" charset="-122"/>
                <a:ea typeface="微软雅黑" panose="020B0503020204020204" charset="-122"/>
                <a:cs typeface="微软雅黑" panose="020B0503020204020204" charset="-122"/>
              </a:rPr>
              <a:t>1 </a:t>
            </a:r>
            <a:r>
              <a:rPr lang="zh-CN" altLang="en-US" sz="2800" b="1">
                <a:latin typeface="微软雅黑" panose="020B0503020204020204" charset="-122"/>
                <a:ea typeface="微软雅黑" panose="020B0503020204020204" charset="-122"/>
                <a:cs typeface="微软雅黑" panose="020B0503020204020204" charset="-122"/>
              </a:rPr>
              <a:t>知识准备</a:t>
            </a:r>
            <a:endParaRPr lang="zh-CN" altLang="en-US" sz="1100"/>
          </a:p>
        </p:txBody>
      </p:sp>
      <p:sp>
        <p:nvSpPr>
          <p:cNvPr id="8" name="TextBox 7"/>
          <p:cNvSpPr txBox="1"/>
          <p:nvPr/>
        </p:nvSpPr>
        <p:spPr>
          <a:xfrm>
            <a:off x="201930" y="1063625"/>
            <a:ext cx="7863840" cy="4183380"/>
          </a:xfrm>
          <a:prstGeom prst="rect">
            <a:avLst/>
          </a:prstGeom>
        </p:spPr>
        <p:txBody>
          <a:bodyPr wrap="square" lIns="31750" tIns="12700" rIns="31750" bIns="12700" rtlCol="0" anchor="t">
            <a:spAutoFit/>
          </a:bodyPr>
          <a:lstStyle/>
          <a:p>
            <a:pPr algn="l" latinLnBrk="1">
              <a:lnSpc>
                <a:spcPct val="116000"/>
              </a:lnSpc>
            </a:pPr>
            <a:r>
              <a:rPr lang="zh-CN" altLang="en-US" spc="150">
                <a:solidFill>
                  <a:srgbClr val="FF0000"/>
                </a:solidFill>
                <a:latin typeface="微软雅黑" panose="020B0503020204020204" charset="-122"/>
                <a:ea typeface="微软雅黑" panose="020B0503020204020204" charset="-122"/>
                <a:cs typeface="微软雅黑" panose="020B0503020204020204" charset="-122"/>
              </a:rPr>
              <a:t>输入层</a:t>
            </a:r>
            <a:r>
              <a:rPr lang="en-US" altLang="zh-CN" spc="150">
                <a:solidFill>
                  <a:srgbClr val="FF0000"/>
                </a:solidFill>
                <a:latin typeface="微软雅黑" panose="020B0503020204020204" charset="-122"/>
                <a:ea typeface="微软雅黑" panose="020B0503020204020204" charset="-122"/>
                <a:cs typeface="微软雅黑" panose="020B0503020204020204" charset="-122"/>
              </a:rPr>
              <a:t>:</a:t>
            </a:r>
            <a:r>
              <a:rPr lang="zh-CN" altLang="en-US" spc="150">
                <a:solidFill>
                  <a:schemeClr val="tx1"/>
                </a:solidFill>
                <a:latin typeface="微软雅黑" panose="020B0503020204020204" charset="-122"/>
                <a:ea typeface="微软雅黑" panose="020B0503020204020204" charset="-122"/>
                <a:cs typeface="微软雅黑" panose="020B0503020204020204" charset="-122"/>
              </a:rPr>
              <a:t>机器并不能识别出图片，但是他可以识别出图片的像素。对于</a:t>
            </a:r>
            <a:r>
              <a:rPr lang="en-US" altLang="zh-CN" spc="150">
                <a:solidFill>
                  <a:schemeClr val="tx1"/>
                </a:solidFill>
                <a:latin typeface="微软雅黑" panose="020B0503020204020204" charset="-122"/>
                <a:ea typeface="微软雅黑" panose="020B0503020204020204" charset="-122"/>
                <a:cs typeface="微软雅黑" panose="020B0503020204020204" charset="-122"/>
              </a:rPr>
              <a:t>RGB</a:t>
            </a:r>
            <a:r>
              <a:rPr lang="zh-CN" altLang="en-US" spc="150">
                <a:solidFill>
                  <a:schemeClr val="tx1"/>
                </a:solidFill>
                <a:latin typeface="微软雅黑" panose="020B0503020204020204" charset="-122"/>
                <a:ea typeface="微软雅黑" panose="020B0503020204020204" charset="-122"/>
                <a:cs typeface="微软雅黑" panose="020B0503020204020204" charset="-122"/>
              </a:rPr>
              <a:t>图片，机器会把一张彩色图片分成三张与原图大小相等</a:t>
            </a:r>
            <a:r>
              <a:rPr lang="en-US" altLang="zh-CN" spc="150">
                <a:solidFill>
                  <a:schemeClr val="tx1"/>
                </a:solidFill>
                <a:latin typeface="微软雅黑" panose="020B0503020204020204" charset="-122"/>
                <a:ea typeface="微软雅黑" panose="020B0503020204020204" charset="-122"/>
                <a:cs typeface="微软雅黑" panose="020B0503020204020204" charset="-122"/>
              </a:rPr>
              <a:t>R,G,B</a:t>
            </a:r>
            <a:r>
              <a:rPr lang="zh-CN" altLang="en-US" spc="150">
                <a:solidFill>
                  <a:schemeClr val="tx1"/>
                </a:solidFill>
                <a:latin typeface="微软雅黑" panose="020B0503020204020204" charset="-122"/>
                <a:ea typeface="微软雅黑" panose="020B0503020204020204" charset="-122"/>
                <a:cs typeface="微软雅黑" panose="020B0503020204020204" charset="-122"/>
              </a:rPr>
              <a:t>图，只是</a:t>
            </a:r>
            <a:r>
              <a:rPr lang="en-US" altLang="zh-CN" spc="150">
                <a:solidFill>
                  <a:schemeClr val="tx1"/>
                </a:solidFill>
                <a:latin typeface="微软雅黑" panose="020B0503020204020204" charset="-122"/>
                <a:ea typeface="微软雅黑" panose="020B0503020204020204" charset="-122"/>
                <a:cs typeface="微软雅黑" panose="020B0503020204020204" charset="-122"/>
              </a:rPr>
              <a:t>RGB</a:t>
            </a:r>
            <a:r>
              <a:rPr lang="zh-CN" altLang="en-US" spc="150">
                <a:solidFill>
                  <a:schemeClr val="tx1"/>
                </a:solidFill>
                <a:latin typeface="微软雅黑" panose="020B0503020204020204" charset="-122"/>
                <a:ea typeface="微软雅黑" panose="020B0503020204020204" charset="-122"/>
                <a:cs typeface="微软雅黑" panose="020B0503020204020204" charset="-122"/>
              </a:rPr>
              <a:t>相同位置的数值不一样由此可以构成一张彩色图片。</a:t>
            </a:r>
            <a:endParaRPr lang="zh-CN" altLang="en-US" spc="150">
              <a:solidFill>
                <a:srgbClr val="FF0000"/>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FF0000"/>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zh-CN" altLang="en-US" spc="150">
                <a:solidFill>
                  <a:schemeClr val="tx1"/>
                </a:solidFill>
                <a:latin typeface="微软雅黑" panose="020B0503020204020204" charset="-122"/>
                <a:ea typeface="微软雅黑" panose="020B0503020204020204" charset="-122"/>
                <a:cs typeface="微软雅黑" panose="020B0503020204020204" charset="-122"/>
              </a:rPr>
              <a:t>如下图所示，将图片转成机器能够识别的图片的过程即为输入层任务。</a:t>
            </a:r>
            <a:endParaRPr lang="zh-CN" altLang="en-US" spc="150">
              <a:solidFill>
                <a:schemeClr val="tx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chemeClr val="tx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pc="150">
              <a:solidFill>
                <a:schemeClr val="tx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1100"/>
          </a:p>
          <a:p>
            <a:pPr latinLnBrk="1">
              <a:lnSpc>
                <a:spcPct val="116000"/>
              </a:lnSpc>
            </a:pPr>
            <a:endParaRPr lang="en-US" sz="2400" b="1" spc="150">
              <a:solidFill>
                <a:srgbClr val="212121"/>
              </a:solidFill>
              <a:latin typeface="微软雅黑" panose="020B0503020204020204" charset="-122"/>
              <a:ea typeface="微软雅黑" panose="020B0503020204020204" charset="-122"/>
            </a:endParaRPr>
          </a:p>
        </p:txBody>
      </p:sp>
      <p:sp>
        <p:nvSpPr>
          <p:cNvPr id="10" name="Freeform 9"/>
          <p:cNvSpPr/>
          <p:nvPr/>
        </p:nvSpPr>
        <p:spPr>
          <a:xfrm rot="960000">
            <a:off x="1522471" y="4189376"/>
            <a:ext cx="110998" cy="110951"/>
          </a:xfrm>
          <a:custGeom>
            <a:avLst/>
            <a:gdLst/>
            <a:ahLst/>
            <a:cxnLst/>
            <a:rect l="l" t="t" r="r" b="b"/>
            <a:pathLst>
              <a:path w="110998" h="110951">
                <a:moveTo>
                  <a:pt x="104760" y="443"/>
                </a:moveTo>
                <a:cubicBezTo>
                  <a:pt x="76996" y="0"/>
                  <a:pt x="50235" y="10809"/>
                  <a:pt x="30567" y="30410"/>
                </a:cubicBezTo>
                <a:cubicBezTo>
                  <a:pt x="10900" y="50011"/>
                  <a:pt x="0" y="76735"/>
                  <a:pt x="348" y="104500"/>
                </a:cubicBezTo>
                <a:cubicBezTo>
                  <a:pt x="650" y="107957"/>
                  <a:pt x="3410" y="110686"/>
                  <a:pt x="6869" y="110951"/>
                </a:cubicBezTo>
                <a:cubicBezTo>
                  <a:pt x="13319" y="110951"/>
                  <a:pt x="16580" y="107690"/>
                  <a:pt x="16580" y="104500"/>
                </a:cubicBezTo>
                <a:cubicBezTo>
                  <a:pt x="16580" y="78486"/>
                  <a:pt x="23101" y="55732"/>
                  <a:pt x="42665" y="39500"/>
                </a:cubicBezTo>
                <a:cubicBezTo>
                  <a:pt x="59108" y="23086"/>
                  <a:pt x="81316" y="13750"/>
                  <a:pt x="104547" y="13485"/>
                </a:cubicBezTo>
                <a:cubicBezTo>
                  <a:pt x="107979" y="13188"/>
                  <a:pt x="110700" y="10467"/>
                  <a:pt x="110997" y="7035"/>
                </a:cubicBezTo>
                <a:cubicBezTo>
                  <a:pt x="110782" y="3620"/>
                  <a:pt x="108158" y="847"/>
                  <a:pt x="104760" y="443"/>
                </a:cubicBezTo>
                <a:close/>
              </a:path>
            </a:pathLst>
          </a:custGeom>
          <a:solidFill>
            <a:srgbClr val="FFFFFF"/>
          </a:solidFill>
        </p:spPr>
        <p:txBody>
          <a:bodyPr lIns="127000" rIns="127000" rtlCol="0" anchor="ctr"/>
          <a:lstStyle/>
          <a:p>
            <a:pPr algn="l"/>
            <a:endParaRPr lang="en-US" sz="1100"/>
          </a:p>
        </p:txBody>
      </p:sp>
      <p:pic>
        <p:nvPicPr>
          <p:cNvPr id="11" name="Picture 10"/>
          <p:cNvPicPr>
            <a:picLocks noChangeAspect="1"/>
          </p:cNvPicPr>
          <p:nvPr/>
        </p:nvPicPr>
        <p:blipFill>
          <a:blip r:embed="rId1"/>
          <a:stretch>
            <a:fillRect/>
          </a:stretch>
        </p:blipFill>
        <p:spPr>
          <a:xfrm>
            <a:off x="8318500" y="0"/>
            <a:ext cx="3346029" cy="6515952"/>
          </a:xfrm>
          <a:prstGeom prst="rect">
            <a:avLst/>
          </a:prstGeom>
        </p:spPr>
      </p:pic>
      <p:sp>
        <p:nvSpPr>
          <p:cNvPr id="12" name="Freeform 11"/>
          <p:cNvSpPr/>
          <p:nvPr/>
        </p:nvSpPr>
        <p:spPr>
          <a:xfrm>
            <a:off x="8318627" y="-5842"/>
            <a:ext cx="3362739" cy="6512892"/>
          </a:xfrm>
          <a:custGeom>
            <a:avLst/>
            <a:gdLst/>
            <a:ahLst/>
            <a:cxnLst/>
            <a:rect l="l" t="t" r="r" b="b"/>
            <a:pathLst>
              <a:path w="3362739" h="6512892">
                <a:moveTo>
                  <a:pt x="0" y="0"/>
                </a:moveTo>
                <a:lnTo>
                  <a:pt x="3362739" y="0"/>
                </a:lnTo>
                <a:lnTo>
                  <a:pt x="3362739" y="6512892"/>
                </a:lnTo>
                <a:lnTo>
                  <a:pt x="0" y="6512892"/>
                </a:lnTo>
                <a:close/>
              </a:path>
            </a:pathLst>
          </a:custGeom>
          <a:solidFill>
            <a:srgbClr val="CC2626">
              <a:alpha val="56078"/>
            </a:srgbClr>
          </a:solidFill>
        </p:spPr>
        <p:txBody>
          <a:bodyPr lIns="127000" rIns="127000" rtlCol="0" anchor="ctr"/>
          <a:lstStyle/>
          <a:p>
            <a:pPr algn="l"/>
            <a:endParaRPr lang="en-US" sz="1100"/>
          </a:p>
        </p:txBody>
      </p:sp>
      <p:pic>
        <p:nvPicPr>
          <p:cNvPr id="13" name="图片 12"/>
          <p:cNvPicPr>
            <a:picLocks noChangeAspect="1"/>
          </p:cNvPicPr>
          <p:nvPr/>
        </p:nvPicPr>
        <p:blipFill>
          <a:blip r:embed="rId2"/>
          <a:stretch>
            <a:fillRect/>
          </a:stretch>
        </p:blipFill>
        <p:spPr>
          <a:xfrm>
            <a:off x="349250" y="2837180"/>
            <a:ext cx="1466850" cy="1476375"/>
          </a:xfrm>
          <a:prstGeom prst="rect">
            <a:avLst/>
          </a:prstGeom>
        </p:spPr>
      </p:pic>
      <p:pic>
        <p:nvPicPr>
          <p:cNvPr id="16" name="图片 15"/>
          <p:cNvPicPr>
            <a:picLocks noChangeAspect="1"/>
          </p:cNvPicPr>
          <p:nvPr/>
        </p:nvPicPr>
        <p:blipFill>
          <a:blip r:embed="rId3"/>
          <a:stretch>
            <a:fillRect/>
          </a:stretch>
        </p:blipFill>
        <p:spPr>
          <a:xfrm>
            <a:off x="2192655" y="3510915"/>
            <a:ext cx="400050" cy="314325"/>
          </a:xfrm>
          <a:prstGeom prst="rect">
            <a:avLst/>
          </a:prstGeom>
        </p:spPr>
      </p:pic>
      <p:pic>
        <p:nvPicPr>
          <p:cNvPr id="17" name="图片 16"/>
          <p:cNvPicPr>
            <a:picLocks noChangeAspect="1"/>
          </p:cNvPicPr>
          <p:nvPr/>
        </p:nvPicPr>
        <p:blipFill>
          <a:blip r:embed="rId4"/>
          <a:stretch>
            <a:fillRect/>
          </a:stretch>
        </p:blipFill>
        <p:spPr>
          <a:xfrm>
            <a:off x="2894965" y="3211195"/>
            <a:ext cx="977900" cy="965200"/>
          </a:xfrm>
          <a:prstGeom prst="rect">
            <a:avLst/>
          </a:prstGeom>
        </p:spPr>
      </p:pic>
      <p:pic>
        <p:nvPicPr>
          <p:cNvPr id="19" name="图片 18"/>
          <p:cNvPicPr>
            <a:picLocks noChangeAspect="1"/>
          </p:cNvPicPr>
          <p:nvPr/>
        </p:nvPicPr>
        <p:blipFill>
          <a:blip r:embed="rId5"/>
          <a:stretch>
            <a:fillRect/>
          </a:stretch>
        </p:blipFill>
        <p:spPr>
          <a:xfrm>
            <a:off x="4556760" y="3211195"/>
            <a:ext cx="1021080" cy="965200"/>
          </a:xfrm>
          <a:prstGeom prst="rect">
            <a:avLst/>
          </a:prstGeom>
        </p:spPr>
      </p:pic>
      <p:pic>
        <p:nvPicPr>
          <p:cNvPr id="20" name="图片 19"/>
          <p:cNvPicPr>
            <a:picLocks noChangeAspect="1"/>
          </p:cNvPicPr>
          <p:nvPr/>
        </p:nvPicPr>
        <p:blipFill>
          <a:blip r:embed="rId6"/>
          <a:stretch>
            <a:fillRect/>
          </a:stretch>
        </p:blipFill>
        <p:spPr>
          <a:xfrm>
            <a:off x="6279515" y="3211195"/>
            <a:ext cx="991870" cy="991870"/>
          </a:xfrm>
          <a:prstGeom prst="rect">
            <a:avLst/>
          </a:prstGeom>
        </p:spPr>
      </p:pic>
      <p:pic>
        <p:nvPicPr>
          <p:cNvPr id="21" name="图片 20"/>
          <p:cNvPicPr>
            <a:picLocks noChangeAspect="1"/>
          </p:cNvPicPr>
          <p:nvPr/>
        </p:nvPicPr>
        <p:blipFill>
          <a:blip r:embed="rId7"/>
          <a:stretch>
            <a:fillRect/>
          </a:stretch>
        </p:blipFill>
        <p:spPr>
          <a:xfrm>
            <a:off x="2689225" y="4600575"/>
            <a:ext cx="1389380" cy="1216025"/>
          </a:xfrm>
          <a:prstGeom prst="rect">
            <a:avLst/>
          </a:prstGeom>
        </p:spPr>
      </p:pic>
      <p:pic>
        <p:nvPicPr>
          <p:cNvPr id="23" name="图片 22"/>
          <p:cNvPicPr>
            <a:picLocks noChangeAspect="1"/>
          </p:cNvPicPr>
          <p:nvPr/>
        </p:nvPicPr>
        <p:blipFill>
          <a:blip r:embed="rId8"/>
          <a:stretch>
            <a:fillRect/>
          </a:stretch>
        </p:blipFill>
        <p:spPr>
          <a:xfrm>
            <a:off x="4375150" y="4603115"/>
            <a:ext cx="1466850" cy="1213485"/>
          </a:xfrm>
          <a:prstGeom prst="rect">
            <a:avLst/>
          </a:prstGeom>
        </p:spPr>
      </p:pic>
      <p:pic>
        <p:nvPicPr>
          <p:cNvPr id="24" name="图片 23"/>
          <p:cNvPicPr>
            <a:picLocks noChangeAspect="1"/>
          </p:cNvPicPr>
          <p:nvPr/>
        </p:nvPicPr>
        <p:blipFill>
          <a:blip r:embed="rId9"/>
          <a:stretch>
            <a:fillRect/>
          </a:stretch>
        </p:blipFill>
        <p:spPr>
          <a:xfrm>
            <a:off x="6186170" y="4600575"/>
            <a:ext cx="1454150" cy="1189990"/>
          </a:xfrm>
          <a:prstGeom prst="rect">
            <a:avLst/>
          </a:prstGeom>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7" name="TextBox 6"/>
          <p:cNvSpPr txBox="1"/>
          <p:nvPr/>
        </p:nvSpPr>
        <p:spPr>
          <a:xfrm>
            <a:off x="201295" y="309880"/>
            <a:ext cx="2193480" cy="524510"/>
          </a:xfrm>
          <a:prstGeom prst="rect">
            <a:avLst/>
          </a:prstGeom>
        </p:spPr>
        <p:txBody>
          <a:bodyPr lIns="31750" tIns="12700" rIns="31750" bIns="12700" rtlCol="0" anchor="t">
            <a:spAutoFit/>
          </a:bodyPr>
          <a:lstStyle/>
          <a:p>
            <a:pPr algn="l" latinLnBrk="1">
              <a:lnSpc>
                <a:spcPct val="116000"/>
              </a:lnSpc>
            </a:pPr>
            <a:r>
              <a:rPr lang="en-US" sz="2800" b="1">
                <a:latin typeface="微软雅黑" panose="020B0503020204020204" charset="-122"/>
                <a:ea typeface="微软雅黑" panose="020B0503020204020204" charset="-122"/>
                <a:cs typeface="微软雅黑" panose="020B0503020204020204" charset="-122"/>
              </a:rPr>
              <a:t>1 </a:t>
            </a:r>
            <a:r>
              <a:rPr lang="zh-CN" altLang="en-US" sz="2800" b="1">
                <a:latin typeface="微软雅黑" panose="020B0503020204020204" charset="-122"/>
                <a:ea typeface="微软雅黑" panose="020B0503020204020204" charset="-122"/>
                <a:cs typeface="微软雅黑" panose="020B0503020204020204" charset="-122"/>
              </a:rPr>
              <a:t>知识准备</a:t>
            </a:r>
            <a:endParaRPr lang="zh-CN" altLang="en-US" sz="1100"/>
          </a:p>
        </p:txBody>
      </p:sp>
      <p:sp>
        <p:nvSpPr>
          <p:cNvPr id="8" name="TextBox 7"/>
          <p:cNvSpPr txBox="1"/>
          <p:nvPr/>
        </p:nvSpPr>
        <p:spPr>
          <a:xfrm>
            <a:off x="201295" y="1094105"/>
            <a:ext cx="7863840" cy="3219450"/>
          </a:xfrm>
          <a:prstGeom prst="rect">
            <a:avLst/>
          </a:prstGeom>
        </p:spPr>
        <p:txBody>
          <a:bodyPr wrap="square" lIns="31750" tIns="12700" rIns="31750" bIns="12700" rtlCol="0" anchor="t">
            <a:spAutoFit/>
          </a:bodyPr>
          <a:lstStyle/>
          <a:p>
            <a:pPr algn="l" latinLnBrk="1">
              <a:lnSpc>
                <a:spcPct val="116000"/>
              </a:lnSpc>
            </a:pPr>
            <a:r>
              <a:rPr lang="zh-CN" altLang="en-US" spc="150">
                <a:solidFill>
                  <a:srgbClr val="FF0000"/>
                </a:solidFill>
                <a:latin typeface="微软雅黑" panose="020B0503020204020204" charset="-122"/>
                <a:ea typeface="微软雅黑" panose="020B0503020204020204" charset="-122"/>
                <a:cs typeface="微软雅黑" panose="020B0503020204020204" charset="-122"/>
              </a:rPr>
              <a:t>卷积层</a:t>
            </a:r>
            <a:r>
              <a:rPr lang="en-US" altLang="zh-CN" spc="150">
                <a:solidFill>
                  <a:srgbClr val="FF0000"/>
                </a:solidFill>
                <a:latin typeface="微软雅黑" panose="020B0503020204020204" charset="-122"/>
                <a:ea typeface="微软雅黑" panose="020B0503020204020204" charset="-122"/>
                <a:cs typeface="微软雅黑" panose="020B0503020204020204" charset="-122"/>
              </a:rPr>
              <a:t>:</a:t>
            </a:r>
            <a:r>
              <a:rPr lang="zh-CN" altLang="en-US" spc="150">
                <a:solidFill>
                  <a:schemeClr val="tx1"/>
                </a:solidFill>
                <a:latin typeface="微软雅黑" panose="020B0503020204020204" charset="-122"/>
                <a:ea typeface="微软雅黑" panose="020B0503020204020204" charset="-122"/>
                <a:cs typeface="微软雅黑" panose="020B0503020204020204" charset="-122"/>
              </a:rPr>
              <a:t>对输入数据进行卷积核算子操作。以单层像素为例：</a:t>
            </a:r>
            <a:endParaRPr lang="zh-CN" altLang="en-US" spc="150">
              <a:solidFill>
                <a:schemeClr val="tx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pc="150">
              <a:solidFill>
                <a:srgbClr val="FF0000"/>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altLang="zh-CN" spc="150">
              <a:solidFill>
                <a:srgbClr val="FF0000"/>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1100"/>
          </a:p>
          <a:p>
            <a:pPr latinLnBrk="1">
              <a:lnSpc>
                <a:spcPct val="116000"/>
              </a:lnSpc>
            </a:pPr>
            <a:endParaRPr lang="en-US" sz="2400" b="1" spc="150">
              <a:solidFill>
                <a:srgbClr val="212121"/>
              </a:solidFill>
              <a:latin typeface="微软雅黑" panose="020B0503020204020204" charset="-122"/>
              <a:ea typeface="微软雅黑" panose="020B0503020204020204" charset="-122"/>
            </a:endParaRPr>
          </a:p>
        </p:txBody>
      </p:sp>
      <p:sp>
        <p:nvSpPr>
          <p:cNvPr id="10" name="Freeform 9"/>
          <p:cNvSpPr/>
          <p:nvPr/>
        </p:nvSpPr>
        <p:spPr>
          <a:xfrm rot="960000">
            <a:off x="1522471" y="4189376"/>
            <a:ext cx="110998" cy="110951"/>
          </a:xfrm>
          <a:custGeom>
            <a:avLst/>
            <a:gdLst/>
            <a:ahLst/>
            <a:cxnLst/>
            <a:rect l="l" t="t" r="r" b="b"/>
            <a:pathLst>
              <a:path w="110998" h="110951">
                <a:moveTo>
                  <a:pt x="104760" y="443"/>
                </a:moveTo>
                <a:cubicBezTo>
                  <a:pt x="76996" y="0"/>
                  <a:pt x="50235" y="10809"/>
                  <a:pt x="30567" y="30410"/>
                </a:cubicBezTo>
                <a:cubicBezTo>
                  <a:pt x="10900" y="50011"/>
                  <a:pt x="0" y="76735"/>
                  <a:pt x="348" y="104500"/>
                </a:cubicBezTo>
                <a:cubicBezTo>
                  <a:pt x="650" y="107957"/>
                  <a:pt x="3410" y="110686"/>
                  <a:pt x="6869" y="110951"/>
                </a:cubicBezTo>
                <a:cubicBezTo>
                  <a:pt x="13319" y="110951"/>
                  <a:pt x="16580" y="107690"/>
                  <a:pt x="16580" y="104500"/>
                </a:cubicBezTo>
                <a:cubicBezTo>
                  <a:pt x="16580" y="78486"/>
                  <a:pt x="23101" y="55732"/>
                  <a:pt x="42665" y="39500"/>
                </a:cubicBezTo>
                <a:cubicBezTo>
                  <a:pt x="59108" y="23086"/>
                  <a:pt x="81316" y="13750"/>
                  <a:pt x="104547" y="13485"/>
                </a:cubicBezTo>
                <a:cubicBezTo>
                  <a:pt x="107979" y="13188"/>
                  <a:pt x="110700" y="10467"/>
                  <a:pt x="110997" y="7035"/>
                </a:cubicBezTo>
                <a:cubicBezTo>
                  <a:pt x="110782" y="3620"/>
                  <a:pt x="108158" y="847"/>
                  <a:pt x="104760" y="443"/>
                </a:cubicBezTo>
                <a:close/>
              </a:path>
            </a:pathLst>
          </a:custGeom>
          <a:solidFill>
            <a:srgbClr val="FFFFFF"/>
          </a:solidFill>
        </p:spPr>
        <p:txBody>
          <a:bodyPr lIns="127000" rIns="127000" rtlCol="0" anchor="ctr"/>
          <a:lstStyle/>
          <a:p>
            <a:pPr algn="l"/>
            <a:endParaRPr lang="en-US" sz="1100"/>
          </a:p>
        </p:txBody>
      </p:sp>
      <p:pic>
        <p:nvPicPr>
          <p:cNvPr id="11" name="Picture 10"/>
          <p:cNvPicPr>
            <a:picLocks noChangeAspect="1"/>
          </p:cNvPicPr>
          <p:nvPr/>
        </p:nvPicPr>
        <p:blipFill>
          <a:blip r:embed="rId1"/>
          <a:stretch>
            <a:fillRect/>
          </a:stretch>
        </p:blipFill>
        <p:spPr>
          <a:xfrm>
            <a:off x="8318500" y="0"/>
            <a:ext cx="3346029" cy="6515952"/>
          </a:xfrm>
          <a:prstGeom prst="rect">
            <a:avLst/>
          </a:prstGeom>
        </p:spPr>
      </p:pic>
      <p:sp>
        <p:nvSpPr>
          <p:cNvPr id="12" name="Freeform 11"/>
          <p:cNvSpPr/>
          <p:nvPr/>
        </p:nvSpPr>
        <p:spPr>
          <a:xfrm>
            <a:off x="8318627" y="-5842"/>
            <a:ext cx="3362739" cy="6512892"/>
          </a:xfrm>
          <a:custGeom>
            <a:avLst/>
            <a:gdLst/>
            <a:ahLst/>
            <a:cxnLst/>
            <a:rect l="l" t="t" r="r" b="b"/>
            <a:pathLst>
              <a:path w="3362739" h="6512892">
                <a:moveTo>
                  <a:pt x="0" y="0"/>
                </a:moveTo>
                <a:lnTo>
                  <a:pt x="3362739" y="0"/>
                </a:lnTo>
                <a:lnTo>
                  <a:pt x="3362739" y="6512892"/>
                </a:lnTo>
                <a:lnTo>
                  <a:pt x="0" y="6512892"/>
                </a:lnTo>
                <a:close/>
              </a:path>
            </a:pathLst>
          </a:custGeom>
          <a:solidFill>
            <a:srgbClr val="CC2626">
              <a:alpha val="56078"/>
            </a:srgbClr>
          </a:solidFill>
        </p:spPr>
        <p:txBody>
          <a:bodyPr lIns="127000" rIns="127000" rtlCol="0" anchor="ctr"/>
          <a:lstStyle/>
          <a:p>
            <a:pPr algn="l"/>
            <a:endParaRPr lang="en-US" sz="1100"/>
          </a:p>
        </p:txBody>
      </p:sp>
      <p:sp>
        <p:nvSpPr>
          <p:cNvPr id="14" name="TextBox 13"/>
          <p:cNvSpPr txBox="1"/>
          <p:nvPr/>
        </p:nvSpPr>
        <p:spPr>
          <a:xfrm>
            <a:off x="3162300" y="2628900"/>
            <a:ext cx="918845" cy="273050"/>
          </a:xfrm>
          <a:prstGeom prst="rect">
            <a:avLst/>
          </a:prstGeom>
        </p:spPr>
        <p:txBody>
          <a:bodyPr lIns="31750" tIns="12700" rIns="31750" bIns="12700" rtlCol="0" anchor="t">
            <a:spAutoFit/>
          </a:bodyPr>
          <a:lstStyle/>
          <a:p>
            <a:pPr algn="l" latinLnBrk="1">
              <a:lnSpc>
                <a:spcPct val="116000"/>
              </a:lnSpc>
            </a:pPr>
            <a:r>
              <a:rPr lang="en-US" sz="1400" b="1" spc="100">
                <a:solidFill>
                  <a:srgbClr val="FFFFFF"/>
                </a:solidFill>
                <a:latin typeface="微软雅黑" panose="020B0503020204020204" charset="-122"/>
                <a:ea typeface="微软雅黑" panose="020B0503020204020204" charset="-122"/>
              </a:rPr>
              <a:t>添加标题</a:t>
            </a:r>
            <a:endParaRPr lang="en-US" sz="1100"/>
          </a:p>
        </p:txBody>
      </p:sp>
      <p:sp>
        <p:nvSpPr>
          <p:cNvPr id="18" name="TextBox 17"/>
          <p:cNvSpPr txBox="1"/>
          <p:nvPr/>
        </p:nvSpPr>
        <p:spPr>
          <a:xfrm>
            <a:off x="4229100" y="5118100"/>
            <a:ext cx="918845" cy="273050"/>
          </a:xfrm>
          <a:prstGeom prst="rect">
            <a:avLst/>
          </a:prstGeom>
        </p:spPr>
        <p:txBody>
          <a:bodyPr lIns="31750" tIns="12700" rIns="31750" bIns="12700" rtlCol="0" anchor="t">
            <a:spAutoFit/>
          </a:bodyPr>
          <a:lstStyle/>
          <a:p>
            <a:pPr algn="l" latinLnBrk="1">
              <a:lnSpc>
                <a:spcPct val="116000"/>
              </a:lnSpc>
            </a:pPr>
            <a:r>
              <a:rPr lang="en-US" sz="1400" b="1" spc="100">
                <a:solidFill>
                  <a:srgbClr val="FFFFFF"/>
                </a:solidFill>
                <a:latin typeface="微软雅黑" panose="020B0503020204020204" charset="-122"/>
                <a:ea typeface="微软雅黑" panose="020B0503020204020204" charset="-122"/>
              </a:rPr>
              <a:t>添加标题</a:t>
            </a:r>
            <a:endParaRPr lang="en-US" sz="1100"/>
          </a:p>
        </p:txBody>
      </p:sp>
      <p:sp>
        <p:nvSpPr>
          <p:cNvPr id="22" name="TextBox 21"/>
          <p:cNvSpPr txBox="1"/>
          <p:nvPr/>
        </p:nvSpPr>
        <p:spPr>
          <a:xfrm>
            <a:off x="1168400" y="4635500"/>
            <a:ext cx="918845" cy="342900"/>
          </a:xfrm>
          <a:prstGeom prst="rect">
            <a:avLst/>
          </a:prstGeom>
        </p:spPr>
        <p:txBody>
          <a:bodyPr lIns="31750" tIns="12700" rIns="31750" bIns="12700" rtlCol="0" anchor="t">
            <a:spAutoFit/>
          </a:bodyPr>
          <a:lstStyle/>
          <a:p>
            <a:pPr algn="ctr" latinLnBrk="1">
              <a:lnSpc>
                <a:spcPct val="116000"/>
              </a:lnSpc>
            </a:pPr>
            <a:r>
              <a:rPr lang="en-US" sz="1800" b="1" spc="100">
                <a:solidFill>
                  <a:srgbClr val="FFFFFF"/>
                </a:solidFill>
                <a:latin typeface="微软雅黑" panose="020B0503020204020204" charset="-122"/>
                <a:ea typeface="微软雅黑" panose="020B0503020204020204" charset="-122"/>
              </a:rPr>
              <a:t>关键词</a:t>
            </a:r>
            <a:endParaRPr lang="en-US" sz="1100"/>
          </a:p>
        </p:txBody>
      </p:sp>
      <p:pic>
        <p:nvPicPr>
          <p:cNvPr id="9" name="图片 8"/>
          <p:cNvPicPr>
            <a:picLocks noChangeAspect="1"/>
          </p:cNvPicPr>
          <p:nvPr/>
        </p:nvPicPr>
        <p:blipFill>
          <a:blip r:embed="rId2"/>
          <a:stretch>
            <a:fillRect/>
          </a:stretch>
        </p:blipFill>
        <p:spPr>
          <a:xfrm>
            <a:off x="845185" y="1621790"/>
            <a:ext cx="5553075" cy="4381500"/>
          </a:xfrm>
          <a:prstGeom prst="rect">
            <a:avLst/>
          </a:prstGeom>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7" name="TextBox 6"/>
          <p:cNvSpPr txBox="1"/>
          <p:nvPr/>
        </p:nvSpPr>
        <p:spPr>
          <a:xfrm>
            <a:off x="201295" y="309880"/>
            <a:ext cx="2193480" cy="524510"/>
          </a:xfrm>
          <a:prstGeom prst="rect">
            <a:avLst/>
          </a:prstGeom>
        </p:spPr>
        <p:txBody>
          <a:bodyPr lIns="31750" tIns="12700" rIns="31750" bIns="12700" rtlCol="0" anchor="t">
            <a:spAutoFit/>
          </a:bodyPr>
          <a:lstStyle/>
          <a:p>
            <a:pPr algn="l" latinLnBrk="1">
              <a:lnSpc>
                <a:spcPct val="116000"/>
              </a:lnSpc>
            </a:pPr>
            <a:r>
              <a:rPr lang="en-US" sz="2800" b="1">
                <a:latin typeface="微软雅黑" panose="020B0503020204020204" charset="-122"/>
                <a:ea typeface="微软雅黑" panose="020B0503020204020204" charset="-122"/>
                <a:cs typeface="微软雅黑" panose="020B0503020204020204" charset="-122"/>
              </a:rPr>
              <a:t>1 </a:t>
            </a:r>
            <a:r>
              <a:rPr lang="zh-CN" altLang="en-US" sz="2800" b="1">
                <a:latin typeface="微软雅黑" panose="020B0503020204020204" charset="-122"/>
                <a:ea typeface="微软雅黑" panose="020B0503020204020204" charset="-122"/>
                <a:cs typeface="微软雅黑" panose="020B0503020204020204" charset="-122"/>
              </a:rPr>
              <a:t>知识准备</a:t>
            </a:r>
            <a:endParaRPr lang="zh-CN" altLang="en-US" sz="1100"/>
          </a:p>
        </p:txBody>
      </p:sp>
      <p:sp>
        <p:nvSpPr>
          <p:cNvPr id="8" name="TextBox 7"/>
          <p:cNvSpPr txBox="1"/>
          <p:nvPr/>
        </p:nvSpPr>
        <p:spPr>
          <a:xfrm>
            <a:off x="201930" y="1063625"/>
            <a:ext cx="7863840" cy="2898140"/>
          </a:xfrm>
          <a:prstGeom prst="rect">
            <a:avLst/>
          </a:prstGeom>
        </p:spPr>
        <p:txBody>
          <a:bodyPr wrap="square" lIns="31750" tIns="12700" rIns="31750" bIns="12700" rtlCol="0" anchor="t">
            <a:spAutoFit/>
          </a:bodyPr>
          <a:lstStyle/>
          <a:p>
            <a:pPr algn="l" latinLnBrk="1">
              <a:lnSpc>
                <a:spcPct val="116000"/>
              </a:lnSpc>
            </a:pPr>
            <a:r>
              <a:rPr lang="zh-CN" altLang="en-US" spc="150">
                <a:solidFill>
                  <a:srgbClr val="FF0000"/>
                </a:solidFill>
                <a:latin typeface="微软雅黑" panose="020B0503020204020204" charset="-122"/>
                <a:ea typeface="微软雅黑" panose="020B0503020204020204" charset="-122"/>
                <a:cs typeface="微软雅黑" panose="020B0503020204020204" charset="-122"/>
              </a:rPr>
              <a:t>卷积层</a:t>
            </a:r>
            <a:r>
              <a:rPr lang="en-US" altLang="zh-CN" spc="150">
                <a:solidFill>
                  <a:srgbClr val="FF0000"/>
                </a:solidFill>
                <a:latin typeface="微软雅黑" panose="020B0503020204020204" charset="-122"/>
                <a:ea typeface="微软雅黑" panose="020B0503020204020204" charset="-122"/>
                <a:cs typeface="微软雅黑" panose="020B0503020204020204" charset="-122"/>
              </a:rPr>
              <a:t>:</a:t>
            </a:r>
            <a:r>
              <a:rPr lang="zh-CN" altLang="en-US" spc="150">
                <a:latin typeface="微软雅黑" panose="020B0503020204020204" charset="-122"/>
                <a:ea typeface="微软雅黑" panose="020B0503020204020204" charset="-122"/>
                <a:cs typeface="微软雅黑" panose="020B0503020204020204" charset="-122"/>
                <a:sym typeface="+mn-ea"/>
              </a:rPr>
              <a:t>以多层像素为例，每一层像素：</a:t>
            </a:r>
            <a:endParaRPr lang="zh-CN" altLang="en-US" spc="150">
              <a:solidFill>
                <a:srgbClr val="FF0000"/>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altLang="zh-CN" spc="150">
              <a:solidFill>
                <a:srgbClr val="FF0000"/>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1100"/>
          </a:p>
          <a:p>
            <a:pPr latinLnBrk="1">
              <a:lnSpc>
                <a:spcPct val="116000"/>
              </a:lnSpc>
            </a:pPr>
            <a:endParaRPr lang="en-US" sz="2400" b="1" spc="150">
              <a:solidFill>
                <a:srgbClr val="212121"/>
              </a:solidFill>
              <a:latin typeface="微软雅黑" panose="020B0503020204020204" charset="-122"/>
              <a:ea typeface="微软雅黑" panose="020B0503020204020204" charset="-122"/>
            </a:endParaRPr>
          </a:p>
        </p:txBody>
      </p:sp>
      <p:sp>
        <p:nvSpPr>
          <p:cNvPr id="10" name="Freeform 9"/>
          <p:cNvSpPr/>
          <p:nvPr/>
        </p:nvSpPr>
        <p:spPr>
          <a:xfrm rot="960000">
            <a:off x="1522471" y="4189376"/>
            <a:ext cx="110998" cy="110951"/>
          </a:xfrm>
          <a:custGeom>
            <a:avLst/>
            <a:gdLst/>
            <a:ahLst/>
            <a:cxnLst/>
            <a:rect l="l" t="t" r="r" b="b"/>
            <a:pathLst>
              <a:path w="110998" h="110951">
                <a:moveTo>
                  <a:pt x="104760" y="443"/>
                </a:moveTo>
                <a:cubicBezTo>
                  <a:pt x="76996" y="0"/>
                  <a:pt x="50235" y="10809"/>
                  <a:pt x="30567" y="30410"/>
                </a:cubicBezTo>
                <a:cubicBezTo>
                  <a:pt x="10900" y="50011"/>
                  <a:pt x="0" y="76735"/>
                  <a:pt x="348" y="104500"/>
                </a:cubicBezTo>
                <a:cubicBezTo>
                  <a:pt x="650" y="107957"/>
                  <a:pt x="3410" y="110686"/>
                  <a:pt x="6869" y="110951"/>
                </a:cubicBezTo>
                <a:cubicBezTo>
                  <a:pt x="13319" y="110951"/>
                  <a:pt x="16580" y="107690"/>
                  <a:pt x="16580" y="104500"/>
                </a:cubicBezTo>
                <a:cubicBezTo>
                  <a:pt x="16580" y="78486"/>
                  <a:pt x="23101" y="55732"/>
                  <a:pt x="42665" y="39500"/>
                </a:cubicBezTo>
                <a:cubicBezTo>
                  <a:pt x="59108" y="23086"/>
                  <a:pt x="81316" y="13750"/>
                  <a:pt x="104547" y="13485"/>
                </a:cubicBezTo>
                <a:cubicBezTo>
                  <a:pt x="107979" y="13188"/>
                  <a:pt x="110700" y="10467"/>
                  <a:pt x="110997" y="7035"/>
                </a:cubicBezTo>
                <a:cubicBezTo>
                  <a:pt x="110782" y="3620"/>
                  <a:pt x="108158" y="847"/>
                  <a:pt x="104760" y="443"/>
                </a:cubicBezTo>
                <a:close/>
              </a:path>
            </a:pathLst>
          </a:custGeom>
          <a:solidFill>
            <a:srgbClr val="FFFFFF"/>
          </a:solidFill>
        </p:spPr>
        <p:txBody>
          <a:bodyPr lIns="127000" rIns="127000" rtlCol="0" anchor="ctr"/>
          <a:lstStyle/>
          <a:p>
            <a:pPr algn="l"/>
            <a:endParaRPr lang="en-US" sz="1100"/>
          </a:p>
        </p:txBody>
      </p:sp>
      <p:pic>
        <p:nvPicPr>
          <p:cNvPr id="11" name="Picture 10"/>
          <p:cNvPicPr>
            <a:picLocks noChangeAspect="1"/>
          </p:cNvPicPr>
          <p:nvPr/>
        </p:nvPicPr>
        <p:blipFill>
          <a:blip r:embed="rId1"/>
          <a:stretch>
            <a:fillRect/>
          </a:stretch>
        </p:blipFill>
        <p:spPr>
          <a:xfrm>
            <a:off x="8318500" y="0"/>
            <a:ext cx="3346029" cy="6515952"/>
          </a:xfrm>
          <a:prstGeom prst="rect">
            <a:avLst/>
          </a:prstGeom>
        </p:spPr>
      </p:pic>
      <p:sp>
        <p:nvSpPr>
          <p:cNvPr id="12" name="Freeform 11"/>
          <p:cNvSpPr/>
          <p:nvPr/>
        </p:nvSpPr>
        <p:spPr>
          <a:xfrm>
            <a:off x="8318627" y="-5842"/>
            <a:ext cx="3362739" cy="6512892"/>
          </a:xfrm>
          <a:custGeom>
            <a:avLst/>
            <a:gdLst/>
            <a:ahLst/>
            <a:cxnLst/>
            <a:rect l="l" t="t" r="r" b="b"/>
            <a:pathLst>
              <a:path w="3362739" h="6512892">
                <a:moveTo>
                  <a:pt x="0" y="0"/>
                </a:moveTo>
                <a:lnTo>
                  <a:pt x="3362739" y="0"/>
                </a:lnTo>
                <a:lnTo>
                  <a:pt x="3362739" y="6512892"/>
                </a:lnTo>
                <a:lnTo>
                  <a:pt x="0" y="6512892"/>
                </a:lnTo>
                <a:close/>
              </a:path>
            </a:pathLst>
          </a:custGeom>
          <a:solidFill>
            <a:srgbClr val="CC2626">
              <a:alpha val="56078"/>
            </a:srgbClr>
          </a:solidFill>
        </p:spPr>
        <p:txBody>
          <a:bodyPr lIns="127000" rIns="127000" rtlCol="0" anchor="ctr"/>
          <a:lstStyle/>
          <a:p>
            <a:pPr algn="l"/>
            <a:endParaRPr lang="en-US" sz="1100"/>
          </a:p>
        </p:txBody>
      </p:sp>
      <p:sp>
        <p:nvSpPr>
          <p:cNvPr id="14" name="TextBox 13"/>
          <p:cNvSpPr txBox="1"/>
          <p:nvPr/>
        </p:nvSpPr>
        <p:spPr>
          <a:xfrm>
            <a:off x="3162300" y="2628900"/>
            <a:ext cx="918845" cy="273050"/>
          </a:xfrm>
          <a:prstGeom prst="rect">
            <a:avLst/>
          </a:prstGeom>
        </p:spPr>
        <p:txBody>
          <a:bodyPr lIns="31750" tIns="12700" rIns="31750" bIns="12700" rtlCol="0" anchor="t">
            <a:spAutoFit/>
          </a:bodyPr>
          <a:lstStyle/>
          <a:p>
            <a:pPr algn="l" latinLnBrk="1">
              <a:lnSpc>
                <a:spcPct val="116000"/>
              </a:lnSpc>
            </a:pPr>
            <a:r>
              <a:rPr lang="en-US" sz="1400" b="1" spc="100">
                <a:solidFill>
                  <a:srgbClr val="FFFFFF"/>
                </a:solidFill>
                <a:latin typeface="微软雅黑" panose="020B0503020204020204" charset="-122"/>
                <a:ea typeface="微软雅黑" panose="020B0503020204020204" charset="-122"/>
              </a:rPr>
              <a:t>添加标题</a:t>
            </a:r>
            <a:endParaRPr lang="en-US" sz="1100"/>
          </a:p>
        </p:txBody>
      </p:sp>
      <p:pic>
        <p:nvPicPr>
          <p:cNvPr id="2" name="图片 1"/>
          <p:cNvPicPr>
            <a:picLocks noChangeAspect="1"/>
          </p:cNvPicPr>
          <p:nvPr/>
        </p:nvPicPr>
        <p:blipFill>
          <a:blip r:embed="rId2"/>
          <a:stretch>
            <a:fillRect/>
          </a:stretch>
        </p:blipFill>
        <p:spPr>
          <a:xfrm>
            <a:off x="48895" y="2395220"/>
            <a:ext cx="2038350" cy="1781175"/>
          </a:xfrm>
          <a:prstGeom prst="rect">
            <a:avLst/>
          </a:prstGeom>
        </p:spPr>
      </p:pic>
      <p:pic>
        <p:nvPicPr>
          <p:cNvPr id="4" name="图片 3"/>
          <p:cNvPicPr>
            <a:picLocks noChangeAspect="1"/>
          </p:cNvPicPr>
          <p:nvPr/>
        </p:nvPicPr>
        <p:blipFill>
          <a:blip r:embed="rId3"/>
          <a:stretch>
            <a:fillRect/>
          </a:stretch>
        </p:blipFill>
        <p:spPr>
          <a:xfrm>
            <a:off x="2394585" y="3096260"/>
            <a:ext cx="352425" cy="323850"/>
          </a:xfrm>
          <a:prstGeom prst="rect">
            <a:avLst/>
          </a:prstGeom>
        </p:spPr>
      </p:pic>
      <p:pic>
        <p:nvPicPr>
          <p:cNvPr id="3" name="图片 2"/>
          <p:cNvPicPr>
            <a:picLocks noChangeAspect="1"/>
          </p:cNvPicPr>
          <p:nvPr/>
        </p:nvPicPr>
        <p:blipFill>
          <a:blip r:embed="rId4"/>
          <a:stretch>
            <a:fillRect/>
          </a:stretch>
        </p:blipFill>
        <p:spPr>
          <a:xfrm>
            <a:off x="3280410" y="2004695"/>
            <a:ext cx="1095375" cy="933450"/>
          </a:xfrm>
          <a:prstGeom prst="rect">
            <a:avLst/>
          </a:prstGeom>
        </p:spPr>
      </p:pic>
      <p:pic>
        <p:nvPicPr>
          <p:cNvPr id="5" name="图片 4"/>
          <p:cNvPicPr>
            <a:picLocks noChangeAspect="1"/>
          </p:cNvPicPr>
          <p:nvPr/>
        </p:nvPicPr>
        <p:blipFill>
          <a:blip r:embed="rId5"/>
          <a:stretch>
            <a:fillRect/>
          </a:stretch>
        </p:blipFill>
        <p:spPr>
          <a:xfrm>
            <a:off x="4975225" y="2355850"/>
            <a:ext cx="400050" cy="314325"/>
          </a:xfrm>
          <a:prstGeom prst="rect">
            <a:avLst/>
          </a:prstGeom>
        </p:spPr>
      </p:pic>
      <p:pic>
        <p:nvPicPr>
          <p:cNvPr id="6" name="图片 5"/>
          <p:cNvPicPr>
            <a:picLocks noChangeAspect="1"/>
          </p:cNvPicPr>
          <p:nvPr/>
        </p:nvPicPr>
        <p:blipFill>
          <a:blip r:embed="rId6"/>
          <a:stretch>
            <a:fillRect/>
          </a:stretch>
        </p:blipFill>
        <p:spPr>
          <a:xfrm>
            <a:off x="5974080" y="2004695"/>
            <a:ext cx="1000125" cy="1104900"/>
          </a:xfrm>
          <a:prstGeom prst="rect">
            <a:avLst/>
          </a:prstGeom>
        </p:spPr>
      </p:pic>
      <p:pic>
        <p:nvPicPr>
          <p:cNvPr id="9" name="图片 8"/>
          <p:cNvPicPr>
            <a:picLocks noChangeAspect="1"/>
          </p:cNvPicPr>
          <p:nvPr/>
        </p:nvPicPr>
        <p:blipFill>
          <a:blip r:embed="rId4"/>
          <a:stretch>
            <a:fillRect/>
          </a:stretch>
        </p:blipFill>
        <p:spPr>
          <a:xfrm>
            <a:off x="3280410" y="3961765"/>
            <a:ext cx="1095375" cy="933450"/>
          </a:xfrm>
          <a:prstGeom prst="rect">
            <a:avLst/>
          </a:prstGeom>
        </p:spPr>
      </p:pic>
      <p:pic>
        <p:nvPicPr>
          <p:cNvPr id="13" name="图片 12"/>
          <p:cNvPicPr>
            <a:picLocks noChangeAspect="1"/>
          </p:cNvPicPr>
          <p:nvPr/>
        </p:nvPicPr>
        <p:blipFill>
          <a:blip r:embed="rId5"/>
          <a:stretch>
            <a:fillRect/>
          </a:stretch>
        </p:blipFill>
        <p:spPr>
          <a:xfrm>
            <a:off x="4975225" y="4271645"/>
            <a:ext cx="400050" cy="314325"/>
          </a:xfrm>
          <a:prstGeom prst="rect">
            <a:avLst/>
          </a:prstGeom>
        </p:spPr>
      </p:pic>
      <p:pic>
        <p:nvPicPr>
          <p:cNvPr id="15" name="图片 14"/>
          <p:cNvPicPr>
            <a:picLocks noChangeAspect="1"/>
          </p:cNvPicPr>
          <p:nvPr/>
        </p:nvPicPr>
        <p:blipFill>
          <a:blip r:embed="rId6"/>
          <a:stretch>
            <a:fillRect/>
          </a:stretch>
        </p:blipFill>
        <p:spPr>
          <a:xfrm>
            <a:off x="5974080" y="3961765"/>
            <a:ext cx="1000125" cy="1104900"/>
          </a:xfrm>
          <a:prstGeom prst="rect">
            <a:avLst/>
          </a:prstGeom>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7" name="TextBox 6"/>
          <p:cNvSpPr txBox="1"/>
          <p:nvPr/>
        </p:nvSpPr>
        <p:spPr>
          <a:xfrm>
            <a:off x="201295" y="309880"/>
            <a:ext cx="2193480" cy="524510"/>
          </a:xfrm>
          <a:prstGeom prst="rect">
            <a:avLst/>
          </a:prstGeom>
        </p:spPr>
        <p:txBody>
          <a:bodyPr lIns="31750" tIns="12700" rIns="31750" bIns="12700" rtlCol="0" anchor="t">
            <a:spAutoFit/>
          </a:bodyPr>
          <a:lstStyle/>
          <a:p>
            <a:pPr algn="l" latinLnBrk="1">
              <a:lnSpc>
                <a:spcPct val="116000"/>
              </a:lnSpc>
            </a:pPr>
            <a:r>
              <a:rPr lang="en-US" sz="2800" b="1">
                <a:latin typeface="微软雅黑" panose="020B0503020204020204" charset="-122"/>
                <a:ea typeface="微软雅黑" panose="020B0503020204020204" charset="-122"/>
                <a:cs typeface="微软雅黑" panose="020B0503020204020204" charset="-122"/>
              </a:rPr>
              <a:t>1 </a:t>
            </a:r>
            <a:r>
              <a:rPr lang="zh-CN" altLang="en-US" sz="2800" b="1">
                <a:latin typeface="微软雅黑" panose="020B0503020204020204" charset="-122"/>
                <a:ea typeface="微软雅黑" panose="020B0503020204020204" charset="-122"/>
                <a:cs typeface="微软雅黑" panose="020B0503020204020204" charset="-122"/>
              </a:rPr>
              <a:t>知识准备</a:t>
            </a:r>
            <a:endParaRPr lang="zh-CN" altLang="en-US" sz="1100"/>
          </a:p>
        </p:txBody>
      </p:sp>
      <p:sp>
        <p:nvSpPr>
          <p:cNvPr id="8" name="TextBox 7"/>
          <p:cNvSpPr txBox="1"/>
          <p:nvPr/>
        </p:nvSpPr>
        <p:spPr>
          <a:xfrm>
            <a:off x="201295" y="1732280"/>
            <a:ext cx="7863840" cy="667385"/>
          </a:xfrm>
          <a:prstGeom prst="rect">
            <a:avLst/>
          </a:prstGeom>
        </p:spPr>
        <p:txBody>
          <a:bodyPr wrap="square" lIns="31750" tIns="12700" rIns="31750" bIns="12700" rtlCol="0" anchor="t">
            <a:spAutoFit/>
          </a:bodyPr>
          <a:lstStyle/>
          <a:p>
            <a:pPr algn="l" latinLnBrk="1">
              <a:lnSpc>
                <a:spcPct val="116000"/>
              </a:lnSpc>
            </a:pPr>
            <a:r>
              <a:rPr lang="zh-CN" altLang="en-US" spc="150">
                <a:solidFill>
                  <a:srgbClr val="FF0000"/>
                </a:solidFill>
                <a:latin typeface="微软雅黑" panose="020B0503020204020204" charset="-122"/>
                <a:ea typeface="微软雅黑" panose="020B0503020204020204" charset="-122"/>
                <a:cs typeface="微软雅黑" panose="020B0503020204020204" charset="-122"/>
              </a:rPr>
              <a:t>采样层</a:t>
            </a:r>
            <a:r>
              <a:rPr lang="en-US" altLang="zh-CN" spc="150">
                <a:solidFill>
                  <a:srgbClr val="FF0000"/>
                </a:solidFill>
                <a:latin typeface="微软雅黑" panose="020B0503020204020204" charset="-122"/>
                <a:ea typeface="微软雅黑" panose="020B0503020204020204" charset="-122"/>
                <a:cs typeface="微软雅黑" panose="020B0503020204020204" charset="-122"/>
              </a:rPr>
              <a:t>:</a:t>
            </a:r>
            <a:r>
              <a:rPr lang="zh-CN" altLang="en-US" spc="150">
                <a:solidFill>
                  <a:schemeClr val="tx1"/>
                </a:solidFill>
                <a:latin typeface="微软雅黑" panose="020B0503020204020204" charset="-122"/>
                <a:ea typeface="微软雅黑" panose="020B0503020204020204" charset="-122"/>
                <a:cs typeface="微软雅黑" panose="020B0503020204020204" charset="-122"/>
              </a:rPr>
              <a:t>将卷积层数据进行选择性收取，可以简化计算量，并将重要特征提取出来，放弃边缘特征，即损失了一部分数据以求计算速度的提高。</a:t>
            </a:r>
            <a:endParaRPr lang="en-US" sz="2400" b="1" spc="150">
              <a:solidFill>
                <a:srgbClr val="212121"/>
              </a:solidFill>
              <a:latin typeface="微软雅黑" panose="020B0503020204020204" charset="-122"/>
              <a:ea typeface="微软雅黑" panose="020B0503020204020204" charset="-122"/>
            </a:endParaRPr>
          </a:p>
        </p:txBody>
      </p:sp>
      <p:sp>
        <p:nvSpPr>
          <p:cNvPr id="10" name="Freeform 9"/>
          <p:cNvSpPr/>
          <p:nvPr/>
        </p:nvSpPr>
        <p:spPr>
          <a:xfrm rot="960000">
            <a:off x="1522471" y="4189376"/>
            <a:ext cx="110998" cy="110951"/>
          </a:xfrm>
          <a:custGeom>
            <a:avLst/>
            <a:gdLst/>
            <a:ahLst/>
            <a:cxnLst/>
            <a:rect l="l" t="t" r="r" b="b"/>
            <a:pathLst>
              <a:path w="110998" h="110951">
                <a:moveTo>
                  <a:pt x="104760" y="443"/>
                </a:moveTo>
                <a:cubicBezTo>
                  <a:pt x="76996" y="0"/>
                  <a:pt x="50235" y="10809"/>
                  <a:pt x="30567" y="30410"/>
                </a:cubicBezTo>
                <a:cubicBezTo>
                  <a:pt x="10900" y="50011"/>
                  <a:pt x="0" y="76735"/>
                  <a:pt x="348" y="104500"/>
                </a:cubicBezTo>
                <a:cubicBezTo>
                  <a:pt x="650" y="107957"/>
                  <a:pt x="3410" y="110686"/>
                  <a:pt x="6869" y="110951"/>
                </a:cubicBezTo>
                <a:cubicBezTo>
                  <a:pt x="13319" y="110951"/>
                  <a:pt x="16580" y="107690"/>
                  <a:pt x="16580" y="104500"/>
                </a:cubicBezTo>
                <a:cubicBezTo>
                  <a:pt x="16580" y="78486"/>
                  <a:pt x="23101" y="55732"/>
                  <a:pt x="42665" y="39500"/>
                </a:cubicBezTo>
                <a:cubicBezTo>
                  <a:pt x="59108" y="23086"/>
                  <a:pt x="81316" y="13750"/>
                  <a:pt x="104547" y="13485"/>
                </a:cubicBezTo>
                <a:cubicBezTo>
                  <a:pt x="107979" y="13188"/>
                  <a:pt x="110700" y="10467"/>
                  <a:pt x="110997" y="7035"/>
                </a:cubicBezTo>
                <a:cubicBezTo>
                  <a:pt x="110782" y="3620"/>
                  <a:pt x="108158" y="847"/>
                  <a:pt x="104760" y="443"/>
                </a:cubicBezTo>
                <a:close/>
              </a:path>
            </a:pathLst>
          </a:custGeom>
          <a:solidFill>
            <a:srgbClr val="FFFFFF"/>
          </a:solidFill>
        </p:spPr>
        <p:txBody>
          <a:bodyPr lIns="127000" rIns="127000" rtlCol="0" anchor="ctr"/>
          <a:lstStyle/>
          <a:p>
            <a:pPr algn="l"/>
            <a:endParaRPr lang="en-US" sz="1100"/>
          </a:p>
        </p:txBody>
      </p:sp>
      <p:pic>
        <p:nvPicPr>
          <p:cNvPr id="11" name="Picture 10"/>
          <p:cNvPicPr>
            <a:picLocks noChangeAspect="1"/>
          </p:cNvPicPr>
          <p:nvPr/>
        </p:nvPicPr>
        <p:blipFill>
          <a:blip r:embed="rId1"/>
          <a:stretch>
            <a:fillRect/>
          </a:stretch>
        </p:blipFill>
        <p:spPr>
          <a:xfrm>
            <a:off x="8318500" y="0"/>
            <a:ext cx="3346029" cy="6515952"/>
          </a:xfrm>
          <a:prstGeom prst="rect">
            <a:avLst/>
          </a:prstGeom>
        </p:spPr>
      </p:pic>
      <p:sp>
        <p:nvSpPr>
          <p:cNvPr id="12" name="Freeform 11"/>
          <p:cNvSpPr/>
          <p:nvPr/>
        </p:nvSpPr>
        <p:spPr>
          <a:xfrm>
            <a:off x="8318627" y="-5842"/>
            <a:ext cx="3362739" cy="6512892"/>
          </a:xfrm>
          <a:custGeom>
            <a:avLst/>
            <a:gdLst/>
            <a:ahLst/>
            <a:cxnLst/>
            <a:rect l="l" t="t" r="r" b="b"/>
            <a:pathLst>
              <a:path w="3362739" h="6512892">
                <a:moveTo>
                  <a:pt x="0" y="0"/>
                </a:moveTo>
                <a:lnTo>
                  <a:pt x="3362739" y="0"/>
                </a:lnTo>
                <a:lnTo>
                  <a:pt x="3362739" y="6512892"/>
                </a:lnTo>
                <a:lnTo>
                  <a:pt x="0" y="6512892"/>
                </a:lnTo>
                <a:close/>
              </a:path>
            </a:pathLst>
          </a:custGeom>
          <a:solidFill>
            <a:srgbClr val="CC2626">
              <a:alpha val="56078"/>
            </a:srgbClr>
          </a:solidFill>
        </p:spPr>
        <p:txBody>
          <a:bodyPr lIns="127000" rIns="127000" rtlCol="0" anchor="ctr"/>
          <a:lstStyle/>
          <a:p>
            <a:pPr algn="l"/>
            <a:endParaRPr lang="en-US" sz="1100"/>
          </a:p>
        </p:txBody>
      </p:sp>
      <p:sp>
        <p:nvSpPr>
          <p:cNvPr id="14" name="TextBox 13"/>
          <p:cNvSpPr txBox="1"/>
          <p:nvPr/>
        </p:nvSpPr>
        <p:spPr>
          <a:xfrm>
            <a:off x="3162300" y="2628900"/>
            <a:ext cx="918845" cy="273050"/>
          </a:xfrm>
          <a:prstGeom prst="rect">
            <a:avLst/>
          </a:prstGeom>
        </p:spPr>
        <p:txBody>
          <a:bodyPr lIns="31750" tIns="12700" rIns="31750" bIns="12700" rtlCol="0" anchor="t">
            <a:spAutoFit/>
          </a:bodyPr>
          <a:lstStyle/>
          <a:p>
            <a:pPr algn="l" latinLnBrk="1">
              <a:lnSpc>
                <a:spcPct val="116000"/>
              </a:lnSpc>
            </a:pPr>
            <a:r>
              <a:rPr lang="en-US" sz="1400" b="1" spc="100">
                <a:solidFill>
                  <a:srgbClr val="FFFFFF"/>
                </a:solidFill>
                <a:latin typeface="微软雅黑" panose="020B0503020204020204" charset="-122"/>
                <a:ea typeface="微软雅黑" panose="020B0503020204020204" charset="-122"/>
              </a:rPr>
              <a:t>添加标题</a:t>
            </a:r>
            <a:endParaRPr lang="en-US" sz="1100"/>
          </a:p>
        </p:txBody>
      </p:sp>
      <p:sp>
        <p:nvSpPr>
          <p:cNvPr id="18" name="TextBox 17"/>
          <p:cNvSpPr txBox="1"/>
          <p:nvPr/>
        </p:nvSpPr>
        <p:spPr>
          <a:xfrm>
            <a:off x="4229100" y="5118100"/>
            <a:ext cx="918845" cy="273050"/>
          </a:xfrm>
          <a:prstGeom prst="rect">
            <a:avLst/>
          </a:prstGeom>
        </p:spPr>
        <p:txBody>
          <a:bodyPr lIns="31750" tIns="12700" rIns="31750" bIns="12700" rtlCol="0" anchor="t">
            <a:spAutoFit/>
          </a:bodyPr>
          <a:lstStyle/>
          <a:p>
            <a:pPr algn="l" latinLnBrk="1">
              <a:lnSpc>
                <a:spcPct val="116000"/>
              </a:lnSpc>
            </a:pPr>
            <a:r>
              <a:rPr lang="en-US" sz="1400" b="1" spc="100">
                <a:solidFill>
                  <a:srgbClr val="FFFFFF"/>
                </a:solidFill>
                <a:latin typeface="微软雅黑" panose="020B0503020204020204" charset="-122"/>
                <a:ea typeface="微软雅黑" panose="020B0503020204020204" charset="-122"/>
              </a:rPr>
              <a:t>添加标题</a:t>
            </a:r>
            <a:endParaRPr lang="en-US" sz="1100"/>
          </a:p>
        </p:txBody>
      </p:sp>
      <p:sp>
        <p:nvSpPr>
          <p:cNvPr id="22" name="TextBox 21"/>
          <p:cNvSpPr txBox="1"/>
          <p:nvPr/>
        </p:nvSpPr>
        <p:spPr>
          <a:xfrm>
            <a:off x="1168400" y="4635500"/>
            <a:ext cx="918845" cy="342900"/>
          </a:xfrm>
          <a:prstGeom prst="rect">
            <a:avLst/>
          </a:prstGeom>
        </p:spPr>
        <p:txBody>
          <a:bodyPr lIns="31750" tIns="12700" rIns="31750" bIns="12700" rtlCol="0" anchor="t">
            <a:spAutoFit/>
          </a:bodyPr>
          <a:lstStyle/>
          <a:p>
            <a:pPr algn="ctr" latinLnBrk="1">
              <a:lnSpc>
                <a:spcPct val="116000"/>
              </a:lnSpc>
            </a:pPr>
            <a:r>
              <a:rPr lang="en-US" sz="1800" b="1" spc="100">
                <a:solidFill>
                  <a:srgbClr val="FFFFFF"/>
                </a:solidFill>
                <a:latin typeface="微软雅黑" panose="020B0503020204020204" charset="-122"/>
                <a:ea typeface="微软雅黑" panose="020B0503020204020204" charset="-122"/>
              </a:rPr>
              <a:t>关键词</a:t>
            </a:r>
            <a:endParaRPr lang="en-US" sz="1100"/>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7" name="TextBox 6"/>
          <p:cNvSpPr txBox="1"/>
          <p:nvPr/>
        </p:nvSpPr>
        <p:spPr>
          <a:xfrm>
            <a:off x="201295" y="309880"/>
            <a:ext cx="2193480" cy="524510"/>
          </a:xfrm>
          <a:prstGeom prst="rect">
            <a:avLst/>
          </a:prstGeom>
        </p:spPr>
        <p:txBody>
          <a:bodyPr lIns="31750" tIns="12700" rIns="31750" bIns="12700" rtlCol="0" anchor="t">
            <a:spAutoFit/>
          </a:bodyPr>
          <a:lstStyle/>
          <a:p>
            <a:pPr algn="l" latinLnBrk="1">
              <a:lnSpc>
                <a:spcPct val="116000"/>
              </a:lnSpc>
            </a:pPr>
            <a:r>
              <a:rPr lang="en-US" sz="2800" b="1">
                <a:latin typeface="微软雅黑" panose="020B0503020204020204" charset="-122"/>
                <a:ea typeface="微软雅黑" panose="020B0503020204020204" charset="-122"/>
                <a:cs typeface="微软雅黑" panose="020B0503020204020204" charset="-122"/>
              </a:rPr>
              <a:t>1 </a:t>
            </a:r>
            <a:r>
              <a:rPr lang="zh-CN" altLang="en-US" sz="2800" b="1">
                <a:latin typeface="微软雅黑" panose="020B0503020204020204" charset="-122"/>
                <a:ea typeface="微软雅黑" panose="020B0503020204020204" charset="-122"/>
                <a:cs typeface="微软雅黑" panose="020B0503020204020204" charset="-122"/>
              </a:rPr>
              <a:t>知识准备</a:t>
            </a:r>
            <a:endParaRPr lang="zh-CN" altLang="en-US" sz="1100"/>
          </a:p>
        </p:txBody>
      </p:sp>
      <p:sp>
        <p:nvSpPr>
          <p:cNvPr id="8" name="TextBox 7"/>
          <p:cNvSpPr txBox="1"/>
          <p:nvPr/>
        </p:nvSpPr>
        <p:spPr>
          <a:xfrm>
            <a:off x="201930" y="1063625"/>
            <a:ext cx="7863840" cy="3219450"/>
          </a:xfrm>
          <a:prstGeom prst="rect">
            <a:avLst/>
          </a:prstGeom>
        </p:spPr>
        <p:txBody>
          <a:bodyPr wrap="square" lIns="31750" tIns="12700" rIns="31750" bIns="12700" rtlCol="0" anchor="t">
            <a:spAutoFit/>
          </a:bodyPr>
          <a:lstStyle/>
          <a:p>
            <a:pPr algn="l" latinLnBrk="1">
              <a:lnSpc>
                <a:spcPct val="116000"/>
              </a:lnSpc>
            </a:pPr>
            <a:r>
              <a:rPr lang="zh-CN" altLang="en-US" spc="150">
                <a:solidFill>
                  <a:srgbClr val="FF0000"/>
                </a:solidFill>
                <a:latin typeface="微软雅黑" panose="020B0503020204020204" charset="-122"/>
                <a:ea typeface="微软雅黑" panose="020B0503020204020204" charset="-122"/>
                <a:cs typeface="微软雅黑" panose="020B0503020204020204" charset="-122"/>
              </a:rPr>
              <a:t>全连接层</a:t>
            </a:r>
            <a:r>
              <a:rPr lang="en-US" altLang="zh-CN" spc="150">
                <a:solidFill>
                  <a:srgbClr val="FF0000"/>
                </a:solidFill>
                <a:latin typeface="微软雅黑" panose="020B0503020204020204" charset="-122"/>
                <a:ea typeface="微软雅黑" panose="020B0503020204020204" charset="-122"/>
                <a:cs typeface="微软雅黑" panose="020B0503020204020204" charset="-122"/>
              </a:rPr>
              <a:t>:</a:t>
            </a:r>
            <a:r>
              <a:rPr lang="zh-CN" altLang="en-US" spc="150">
                <a:solidFill>
                  <a:schemeClr val="tx1"/>
                </a:solidFill>
                <a:latin typeface="微软雅黑" panose="020B0503020204020204" charset="-122"/>
                <a:ea typeface="微软雅黑" panose="020B0503020204020204" charset="-122"/>
                <a:cs typeface="微软雅黑" panose="020B0503020204020204" charset="-122"/>
              </a:rPr>
              <a:t>包含多层特征计算。将所有特征经过神经元算子函数映射到下一层，并最后通过激活函数判定事物是否属于分类。为最终得出结果做权值计算。</a:t>
            </a:r>
            <a:endParaRPr lang="zh-CN" alt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pc="150">
              <a:solidFill>
                <a:srgbClr val="212121"/>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2400" b="1" spc="150">
              <a:solidFill>
                <a:srgbClr val="212121"/>
              </a:solidFill>
              <a:latin typeface="微软雅黑" panose="020B0503020204020204" charset="-122"/>
              <a:ea typeface="微软雅黑" panose="020B0503020204020204" charset="-122"/>
            </a:endParaRPr>
          </a:p>
          <a:p>
            <a:pPr algn="l" latinLnBrk="1">
              <a:lnSpc>
                <a:spcPct val="116000"/>
              </a:lnSpc>
            </a:pPr>
            <a:endParaRPr lang="en-US" sz="1100"/>
          </a:p>
          <a:p>
            <a:pPr latinLnBrk="1">
              <a:lnSpc>
                <a:spcPct val="116000"/>
              </a:lnSpc>
            </a:pPr>
            <a:endParaRPr lang="en-US" sz="2400" b="1" spc="150">
              <a:solidFill>
                <a:srgbClr val="212121"/>
              </a:solidFill>
              <a:latin typeface="微软雅黑" panose="020B0503020204020204" charset="-122"/>
              <a:ea typeface="微软雅黑" panose="020B0503020204020204" charset="-122"/>
            </a:endParaRPr>
          </a:p>
        </p:txBody>
      </p:sp>
      <p:sp>
        <p:nvSpPr>
          <p:cNvPr id="10" name="Freeform 9"/>
          <p:cNvSpPr/>
          <p:nvPr/>
        </p:nvSpPr>
        <p:spPr>
          <a:xfrm rot="960000">
            <a:off x="1522471" y="4189376"/>
            <a:ext cx="110998" cy="110951"/>
          </a:xfrm>
          <a:custGeom>
            <a:avLst/>
            <a:gdLst/>
            <a:ahLst/>
            <a:cxnLst/>
            <a:rect l="l" t="t" r="r" b="b"/>
            <a:pathLst>
              <a:path w="110998" h="110951">
                <a:moveTo>
                  <a:pt x="104760" y="443"/>
                </a:moveTo>
                <a:cubicBezTo>
                  <a:pt x="76996" y="0"/>
                  <a:pt x="50235" y="10809"/>
                  <a:pt x="30567" y="30410"/>
                </a:cubicBezTo>
                <a:cubicBezTo>
                  <a:pt x="10900" y="50011"/>
                  <a:pt x="0" y="76735"/>
                  <a:pt x="348" y="104500"/>
                </a:cubicBezTo>
                <a:cubicBezTo>
                  <a:pt x="650" y="107957"/>
                  <a:pt x="3410" y="110686"/>
                  <a:pt x="6869" y="110951"/>
                </a:cubicBezTo>
                <a:cubicBezTo>
                  <a:pt x="13319" y="110951"/>
                  <a:pt x="16580" y="107690"/>
                  <a:pt x="16580" y="104500"/>
                </a:cubicBezTo>
                <a:cubicBezTo>
                  <a:pt x="16580" y="78486"/>
                  <a:pt x="23101" y="55732"/>
                  <a:pt x="42665" y="39500"/>
                </a:cubicBezTo>
                <a:cubicBezTo>
                  <a:pt x="59108" y="23086"/>
                  <a:pt x="81316" y="13750"/>
                  <a:pt x="104547" y="13485"/>
                </a:cubicBezTo>
                <a:cubicBezTo>
                  <a:pt x="107979" y="13188"/>
                  <a:pt x="110700" y="10467"/>
                  <a:pt x="110997" y="7035"/>
                </a:cubicBezTo>
                <a:cubicBezTo>
                  <a:pt x="110782" y="3620"/>
                  <a:pt x="108158" y="847"/>
                  <a:pt x="104760" y="443"/>
                </a:cubicBezTo>
                <a:close/>
              </a:path>
            </a:pathLst>
          </a:custGeom>
          <a:solidFill>
            <a:srgbClr val="FFFFFF"/>
          </a:solidFill>
        </p:spPr>
        <p:txBody>
          <a:bodyPr lIns="127000" rIns="127000" rtlCol="0" anchor="ctr"/>
          <a:lstStyle/>
          <a:p>
            <a:pPr algn="l"/>
            <a:endParaRPr lang="en-US" sz="1100"/>
          </a:p>
        </p:txBody>
      </p:sp>
      <p:pic>
        <p:nvPicPr>
          <p:cNvPr id="11" name="Picture 10"/>
          <p:cNvPicPr>
            <a:picLocks noChangeAspect="1"/>
          </p:cNvPicPr>
          <p:nvPr/>
        </p:nvPicPr>
        <p:blipFill>
          <a:blip r:embed="rId1"/>
          <a:stretch>
            <a:fillRect/>
          </a:stretch>
        </p:blipFill>
        <p:spPr>
          <a:xfrm>
            <a:off x="8318500" y="0"/>
            <a:ext cx="3346029" cy="6515952"/>
          </a:xfrm>
          <a:prstGeom prst="rect">
            <a:avLst/>
          </a:prstGeom>
        </p:spPr>
      </p:pic>
      <p:sp>
        <p:nvSpPr>
          <p:cNvPr id="12" name="Freeform 11"/>
          <p:cNvSpPr/>
          <p:nvPr/>
        </p:nvSpPr>
        <p:spPr>
          <a:xfrm>
            <a:off x="8318627" y="-5842"/>
            <a:ext cx="3362739" cy="6512892"/>
          </a:xfrm>
          <a:custGeom>
            <a:avLst/>
            <a:gdLst/>
            <a:ahLst/>
            <a:cxnLst/>
            <a:rect l="l" t="t" r="r" b="b"/>
            <a:pathLst>
              <a:path w="3362739" h="6512892">
                <a:moveTo>
                  <a:pt x="0" y="0"/>
                </a:moveTo>
                <a:lnTo>
                  <a:pt x="3362739" y="0"/>
                </a:lnTo>
                <a:lnTo>
                  <a:pt x="3362739" y="6512892"/>
                </a:lnTo>
                <a:lnTo>
                  <a:pt x="0" y="6512892"/>
                </a:lnTo>
                <a:close/>
              </a:path>
            </a:pathLst>
          </a:custGeom>
          <a:solidFill>
            <a:srgbClr val="CC2626">
              <a:alpha val="56078"/>
            </a:srgbClr>
          </a:solidFill>
        </p:spPr>
        <p:txBody>
          <a:bodyPr lIns="127000" rIns="127000" rtlCol="0" anchor="ctr"/>
          <a:lstStyle/>
          <a:p>
            <a:pPr algn="l"/>
            <a:endParaRPr lang="en-US" sz="1100"/>
          </a:p>
        </p:txBody>
      </p:sp>
      <p:sp>
        <p:nvSpPr>
          <p:cNvPr id="14" name="TextBox 13"/>
          <p:cNvSpPr txBox="1"/>
          <p:nvPr/>
        </p:nvSpPr>
        <p:spPr>
          <a:xfrm>
            <a:off x="3162300" y="2628900"/>
            <a:ext cx="918845" cy="273050"/>
          </a:xfrm>
          <a:prstGeom prst="rect">
            <a:avLst/>
          </a:prstGeom>
        </p:spPr>
        <p:txBody>
          <a:bodyPr lIns="31750" tIns="12700" rIns="31750" bIns="12700" rtlCol="0" anchor="t">
            <a:spAutoFit/>
          </a:bodyPr>
          <a:lstStyle/>
          <a:p>
            <a:pPr algn="l" latinLnBrk="1">
              <a:lnSpc>
                <a:spcPct val="116000"/>
              </a:lnSpc>
            </a:pPr>
            <a:r>
              <a:rPr lang="en-US" sz="1400" b="1" spc="100">
                <a:solidFill>
                  <a:srgbClr val="FFFFFF"/>
                </a:solidFill>
                <a:latin typeface="微软雅黑" panose="020B0503020204020204" charset="-122"/>
                <a:ea typeface="微软雅黑" panose="020B0503020204020204" charset="-122"/>
              </a:rPr>
              <a:t>添加标题</a:t>
            </a:r>
            <a:endParaRPr lang="en-US" sz="1100"/>
          </a:p>
        </p:txBody>
      </p:sp>
      <p:sp>
        <p:nvSpPr>
          <p:cNvPr id="18" name="TextBox 17"/>
          <p:cNvSpPr txBox="1"/>
          <p:nvPr/>
        </p:nvSpPr>
        <p:spPr>
          <a:xfrm>
            <a:off x="4229100" y="5118100"/>
            <a:ext cx="918845" cy="273050"/>
          </a:xfrm>
          <a:prstGeom prst="rect">
            <a:avLst/>
          </a:prstGeom>
        </p:spPr>
        <p:txBody>
          <a:bodyPr lIns="31750" tIns="12700" rIns="31750" bIns="12700" rtlCol="0" anchor="t">
            <a:spAutoFit/>
          </a:bodyPr>
          <a:lstStyle/>
          <a:p>
            <a:pPr algn="l" latinLnBrk="1">
              <a:lnSpc>
                <a:spcPct val="116000"/>
              </a:lnSpc>
            </a:pPr>
            <a:r>
              <a:rPr lang="en-US" sz="1400" b="1" spc="100">
                <a:solidFill>
                  <a:srgbClr val="FFFFFF"/>
                </a:solidFill>
                <a:latin typeface="微软雅黑" panose="020B0503020204020204" charset="-122"/>
                <a:ea typeface="微软雅黑" panose="020B0503020204020204" charset="-122"/>
              </a:rPr>
              <a:t>添加标题</a:t>
            </a:r>
            <a:endParaRPr lang="en-US" sz="1100"/>
          </a:p>
        </p:txBody>
      </p:sp>
      <p:sp>
        <p:nvSpPr>
          <p:cNvPr id="22" name="TextBox 21"/>
          <p:cNvSpPr txBox="1"/>
          <p:nvPr/>
        </p:nvSpPr>
        <p:spPr>
          <a:xfrm>
            <a:off x="1168400" y="4635500"/>
            <a:ext cx="918845" cy="342900"/>
          </a:xfrm>
          <a:prstGeom prst="rect">
            <a:avLst/>
          </a:prstGeom>
        </p:spPr>
        <p:txBody>
          <a:bodyPr lIns="31750" tIns="12700" rIns="31750" bIns="12700" rtlCol="0" anchor="t">
            <a:spAutoFit/>
          </a:bodyPr>
          <a:lstStyle/>
          <a:p>
            <a:pPr algn="ctr" latinLnBrk="1">
              <a:lnSpc>
                <a:spcPct val="116000"/>
              </a:lnSpc>
            </a:pPr>
            <a:r>
              <a:rPr lang="en-US" sz="1800" b="1" spc="100">
                <a:solidFill>
                  <a:srgbClr val="FFFFFF"/>
                </a:solidFill>
                <a:latin typeface="微软雅黑" panose="020B0503020204020204" charset="-122"/>
                <a:ea typeface="微软雅黑" panose="020B0503020204020204" charset="-122"/>
              </a:rPr>
              <a:t>关键词</a:t>
            </a:r>
            <a:endParaRPr lang="en-US" sz="1100"/>
          </a:p>
        </p:txBody>
      </p:sp>
      <p:pic>
        <p:nvPicPr>
          <p:cNvPr id="2" name="图片 1"/>
          <p:cNvPicPr>
            <a:picLocks noChangeAspect="1"/>
          </p:cNvPicPr>
          <p:nvPr/>
        </p:nvPicPr>
        <p:blipFill>
          <a:blip r:embed="rId2"/>
          <a:stretch>
            <a:fillRect/>
          </a:stretch>
        </p:blipFill>
        <p:spPr>
          <a:xfrm>
            <a:off x="1003300" y="2628900"/>
            <a:ext cx="4736465" cy="3282950"/>
          </a:xfrm>
          <a:prstGeom prst="rect">
            <a:avLst/>
          </a:prstGeom>
        </p:spPr>
      </p:pic>
    </p:spTree>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1894</Words>
  <Application>WPS 演示</Application>
  <PresentationFormat>On-screen Show (4:3)</PresentationFormat>
  <Paragraphs>352</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Arial</vt:lpstr>
      <vt:lpstr>宋体</vt:lpstr>
      <vt:lpstr>Wingdings</vt:lpstr>
      <vt:lpstr>微软雅黑</vt:lpstr>
      <vt:lpstr>Calibri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ASUS</cp:lastModifiedBy>
  <cp:revision>29</cp:revision>
  <dcterms:created xsi:type="dcterms:W3CDTF">2006-08-16T00:00:00Z</dcterms:created>
  <dcterms:modified xsi:type="dcterms:W3CDTF">2019-12-09T08:06:21Z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