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B4C4-3918-9181-F275-ECF24ED79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BFDC6-AF56-7BED-9FC6-A2D1920D9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4C379-9562-826B-E533-8E77E7FAA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D9122-8F72-55A8-98C2-DE4D2352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1D37A-EC67-B839-8EA8-DCCD68AF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2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99B75-A555-36CC-6E51-3CF13446D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92C02-4F7E-8BAC-2B3C-BEE13220B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6981E-0D3F-1F5A-FEEB-F1700A46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2FF78-1437-9C9B-C9BA-40D1E172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FB497-5D9D-3C87-6A63-B6483111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9669F6-A708-A175-14A9-84C08FAF3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69529-3552-B484-6B84-FF2CCFD0D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703A0-1C92-D3C2-E5AF-8D16F059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2D479-570F-66E7-2B69-22A54E2B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FFD1-C1F3-ED57-36FD-6AA1B478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03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DEAB-C578-6F5E-017F-0F00D51C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2B7CD-1EE0-81E1-01A7-2FEA0C0D0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F9595-A08F-BF6C-6888-DDF5A2DC0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E1C2D-E1CD-F546-1BA6-E539A44A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9572-4E86-8574-256F-C9A0311A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7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FD3CF-A922-5598-2003-8297F0314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8417D-CF86-E75B-C54E-2EAB92409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FB381-8174-5DC2-213F-EDF76927D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3B616-A4C8-BFE1-CE0E-8E18DFE2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1F57F-92D6-2C1F-490E-181A4CB9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1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1CA1-ADDD-5ABC-9713-DC40E562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336EE-E709-A95D-5AD9-973E6BE17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93EAC-DE77-4A85-5836-E9E6DD8C3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67588-E656-6EC9-802C-3B29BB94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0DD47-94DF-0C15-A74A-340D692C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D074B-EE12-6B99-CD03-7BCB88A5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6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D7B17-0523-A459-672A-809F09FC7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6453B-3228-51C2-649C-5163AAD1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8C3A4-594D-742B-F26D-9BCD9B4DF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AB08E-6756-7856-6B31-E41092FB9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6468A0-C47C-F8A6-A2D8-EA29FA78E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FA601-797B-5E81-9811-733A78A6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5296E0-B9C6-B331-5B38-EC992852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491943-1746-4034-689A-06C1415D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79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4466-37B9-7F3F-05DE-1E63EA5E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E0DBE-04BE-D947-FC18-DAF0F69E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8F521-545D-92A8-FE80-85F80302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D12F5-9819-C93E-AC43-7FC097A0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52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715553-E4FB-7DBB-6EB2-82C7ED77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F8E16-7F21-03AB-EA92-C1E0B46C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6DD6C-A904-4E35-A2FD-FD6BDDE2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5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E9F10-E441-053B-34D3-C68F6CED2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8839-7744-47C3-2538-834510F29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DB2FA-776E-0077-9523-03E93BF21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87BCF-058A-28ED-5A78-C5860CBAC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075AC-912A-4FA6-2FC1-32504FFA9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6BEF3-464F-C790-3503-026B6314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95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6F0E0-65B7-D19D-6A7A-DA519E6B2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EB3AFA-42CC-8318-2B4E-F184A8505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0C68A-2B18-0E1D-4287-3675F0B1C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DB1BC-02E1-4E7B-9EE7-CE8379A02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09CB3-4486-2278-B6B2-121591DC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500AE-DC37-46A0-16B0-3262D899A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8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1CC0C-95DA-0D4C-1D00-2AEE4891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D9DDA-C745-55F8-F094-261C19252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05364-3241-56E8-70BE-020F0FA80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E68A-2080-42AD-967E-B65C9208F2D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9CD81-A9D7-F612-DE46-9898D413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51FD0-7E3D-47ED-7B56-7E5E286A4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8329-55FC-4CA9-84FC-43918D3D5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84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2A9DE23C-F14E-7CB7-94D5-132655B222F5}"/>
              </a:ext>
            </a:extLst>
          </p:cNvPr>
          <p:cNvGrpSpPr/>
          <p:nvPr/>
        </p:nvGrpSpPr>
        <p:grpSpPr>
          <a:xfrm>
            <a:off x="0" y="33128"/>
            <a:ext cx="12192000" cy="6896717"/>
            <a:chOff x="0" y="33128"/>
            <a:chExt cx="12192000" cy="689671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4FB17EE-E5B6-F59A-2627-1D1ED0B619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5788" b="10584"/>
            <a:stretch/>
          </p:blipFill>
          <p:spPr>
            <a:xfrm>
              <a:off x="0" y="186789"/>
              <a:ext cx="12192000" cy="5513894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E05D1FA-9011-E7BC-D457-6369B61824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3784"/>
            <a:stretch/>
          </p:blipFill>
          <p:spPr>
            <a:xfrm>
              <a:off x="0" y="33128"/>
              <a:ext cx="12192000" cy="409869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F3E12E33-3CA4-1A54-947A-2108B6939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2344"/>
            <a:stretch/>
          </p:blipFill>
          <p:spPr>
            <a:xfrm>
              <a:off x="0" y="6425080"/>
              <a:ext cx="12192000" cy="504765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0D81DE4-5A24-25A9-D2FA-5A3F78A0E5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80608" b="10583"/>
            <a:stretch/>
          </p:blipFill>
          <p:spPr>
            <a:xfrm>
              <a:off x="0" y="5510284"/>
              <a:ext cx="12192000" cy="91479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E658F02-6C3E-4A5A-DE66-BB040775A7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6968" t="52882" r="40633" b="40902"/>
            <a:stretch/>
          </p:blipFill>
          <p:spPr>
            <a:xfrm>
              <a:off x="3834718" y="1959435"/>
              <a:ext cx="292435" cy="409870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A260250-9C83-31E6-73D8-0B74985B2E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98" t="18195" r="39045" b="50001"/>
          <a:stretch/>
        </p:blipFill>
        <p:spPr>
          <a:xfrm>
            <a:off x="620358" y="1004918"/>
            <a:ext cx="3732106" cy="20969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C4EBA6-54DB-C3FC-D173-7601CA8562C4}"/>
              </a:ext>
            </a:extLst>
          </p:cNvPr>
          <p:cNvSpPr txBox="1"/>
          <p:nvPr/>
        </p:nvSpPr>
        <p:spPr>
          <a:xfrm>
            <a:off x="5350933" y="543253"/>
            <a:ext cx="1679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D8F8FC"/>
                </a:solidFill>
              </a:rPr>
              <a:t>MS </a:t>
            </a:r>
            <a:r>
              <a:rPr lang="fr-FR" sz="2400" b="1" dirty="0" err="1">
                <a:solidFill>
                  <a:srgbClr val="D8F8FC"/>
                </a:solidFill>
              </a:rPr>
              <a:t>analysis</a:t>
            </a:r>
            <a:endParaRPr lang="en-GB" sz="2400" b="1" dirty="0">
              <a:solidFill>
                <a:srgbClr val="D8F8FC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7E67437-7614-F733-9ED7-AC2C0EA08B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756989" y="1004918"/>
            <a:ext cx="3222378" cy="4949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21498B-BBE4-4EB6-A95E-1A33AB06D9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29" t="46195" r="38804" b="48831"/>
          <a:stretch/>
        </p:blipFill>
        <p:spPr>
          <a:xfrm>
            <a:off x="620358" y="1347716"/>
            <a:ext cx="3780882" cy="4098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CBF5C61-A185-6B1B-87C2-A9F97BAAA7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756988" y="1004917"/>
            <a:ext cx="3617750" cy="73810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2C3D069-7A0F-C8EE-9772-97E4A0E4607F}"/>
              </a:ext>
            </a:extLst>
          </p:cNvPr>
          <p:cNvSpPr txBox="1"/>
          <p:nvPr/>
        </p:nvSpPr>
        <p:spPr>
          <a:xfrm>
            <a:off x="1524126" y="1113325"/>
            <a:ext cx="23026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rgbClr val="D8F8FC"/>
                </a:solidFill>
              </a:rPr>
              <a:t>Building block components</a:t>
            </a:r>
          </a:p>
          <a:p>
            <a:pPr algn="ctr"/>
            <a:r>
              <a:rPr lang="fr-FR" sz="1400" b="1" dirty="0">
                <a:solidFill>
                  <a:srgbClr val="D8F8FC"/>
                </a:solidFill>
              </a:rPr>
              <a:t>(</a:t>
            </a:r>
            <a:r>
              <a:rPr lang="fr-FR" sz="1400" b="1" dirty="0" err="1">
                <a:solidFill>
                  <a:srgbClr val="D8F8FC"/>
                </a:solidFill>
              </a:rPr>
              <a:t>list</a:t>
            </a:r>
            <a:r>
              <a:rPr lang="fr-FR" sz="1400" b="1" dirty="0">
                <a:solidFill>
                  <a:srgbClr val="D8F8FC"/>
                </a:solidFill>
              </a:rPr>
              <a:t> of </a:t>
            </a:r>
            <a:r>
              <a:rPr lang="fr-FR" sz="1400" b="1" dirty="0" err="1">
                <a:solidFill>
                  <a:srgbClr val="D8F8FC"/>
                </a:solidFill>
              </a:rPr>
              <a:t>sugars</a:t>
            </a:r>
            <a:r>
              <a:rPr lang="fr-FR" sz="1400" b="1" dirty="0">
                <a:solidFill>
                  <a:srgbClr val="D8F8FC"/>
                </a:solidFill>
              </a:rPr>
              <a:t> and </a:t>
            </a:r>
            <a:r>
              <a:rPr lang="fr-FR" sz="1400" b="1" dirty="0" err="1">
                <a:solidFill>
                  <a:srgbClr val="D8F8FC"/>
                </a:solidFill>
              </a:rPr>
              <a:t>amino-acids</a:t>
            </a:r>
            <a:r>
              <a:rPr lang="fr-FR" sz="1400" b="1" dirty="0">
                <a:solidFill>
                  <a:srgbClr val="D8F8FC"/>
                </a:solidFill>
              </a:rPr>
              <a:t>)</a:t>
            </a:r>
            <a:endParaRPr lang="en-GB" b="1" dirty="0">
              <a:solidFill>
                <a:srgbClr val="D8F8FC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DB7E55-C189-AE5E-5FAB-894570EA905F}"/>
              </a:ext>
            </a:extLst>
          </p:cNvPr>
          <p:cNvSpPr txBox="1"/>
          <p:nvPr/>
        </p:nvSpPr>
        <p:spPr>
          <a:xfrm>
            <a:off x="1311018" y="543253"/>
            <a:ext cx="2360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rgbClr val="D8F8FC"/>
                </a:solidFill>
              </a:rPr>
              <a:t>Database</a:t>
            </a:r>
            <a:r>
              <a:rPr lang="fr-FR" sz="2400" b="1" dirty="0">
                <a:solidFill>
                  <a:srgbClr val="D8F8FC"/>
                </a:solidFill>
              </a:rPr>
              <a:t> </a:t>
            </a:r>
            <a:r>
              <a:rPr lang="fr-FR" sz="2400" b="1" dirty="0" err="1">
                <a:solidFill>
                  <a:srgbClr val="D8F8FC"/>
                </a:solidFill>
              </a:rPr>
              <a:t>builder</a:t>
            </a:r>
            <a:endParaRPr lang="en-GB" sz="2400" b="1" dirty="0">
              <a:solidFill>
                <a:srgbClr val="D8F8FC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6DCD9C-A8D3-032A-0415-3FA350C78F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59"/>
          <a:stretch/>
        </p:blipFill>
        <p:spPr>
          <a:xfrm>
            <a:off x="622419" y="1733684"/>
            <a:ext cx="3752319" cy="227575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7311EC-5EA8-C607-BC44-A1CCBE7445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425308" y="996527"/>
            <a:ext cx="3958763" cy="491338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93A694-1646-D0BF-F3B5-3EDC52CDC8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412" t="71215" r="39259" b="20331"/>
          <a:stretch/>
        </p:blipFill>
        <p:spPr>
          <a:xfrm>
            <a:off x="1267163" y="5974469"/>
            <a:ext cx="2600436" cy="5573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02E53F8-FC68-393A-0F61-C77E30808719}"/>
              </a:ext>
            </a:extLst>
          </p:cNvPr>
          <p:cNvSpPr txBox="1"/>
          <p:nvPr/>
        </p:nvSpPr>
        <p:spPr>
          <a:xfrm>
            <a:off x="2017719" y="6126285"/>
            <a:ext cx="11010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D8F8FC"/>
                </a:solidFill>
              </a:rPr>
              <a:t>Build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database</a:t>
            </a:r>
            <a:endParaRPr lang="en-GB" b="1" dirty="0">
              <a:solidFill>
                <a:srgbClr val="D8F8FC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BE5F3F5-59AD-3812-21AA-C106E74D68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909389" y="1157318"/>
            <a:ext cx="3222378" cy="49492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35B989B-7CAC-BB1A-2FB9-4324A26834B4}"/>
              </a:ext>
            </a:extLst>
          </p:cNvPr>
          <p:cNvSpPr txBox="1"/>
          <p:nvPr/>
        </p:nvSpPr>
        <p:spPr>
          <a:xfrm>
            <a:off x="1907260" y="3827183"/>
            <a:ext cx="124867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D8F8FC"/>
                </a:solidFill>
              </a:rPr>
              <a:t>Muropeptide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list</a:t>
            </a:r>
            <a:endParaRPr lang="en-GB" b="1" dirty="0">
              <a:solidFill>
                <a:srgbClr val="D8F8FC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090136-FB87-2CF8-43BD-AD179FB6E85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77"/>
          <a:stretch/>
        </p:blipFill>
        <p:spPr>
          <a:xfrm>
            <a:off x="631062" y="4036016"/>
            <a:ext cx="3697494" cy="4762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8E7993-7E3A-63C1-246C-94824075ADDF}"/>
              </a:ext>
            </a:extLst>
          </p:cNvPr>
          <p:cNvSpPr txBox="1"/>
          <p:nvPr/>
        </p:nvSpPr>
        <p:spPr>
          <a:xfrm>
            <a:off x="649024" y="4570319"/>
            <a:ext cx="3636252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E. coli	</a:t>
            </a:r>
            <a:r>
              <a:rPr lang="fr-FR" sz="1100" dirty="0">
                <a:solidFill>
                  <a:srgbClr val="D8F8FC"/>
                </a:solidFill>
              </a:rPr>
              <a:t>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</a:t>
            </a:r>
            <a:r>
              <a:rPr lang="fr-FR" sz="1100" dirty="0" err="1">
                <a:solidFill>
                  <a:srgbClr val="D8F8FC"/>
                </a:solidFill>
              </a:rPr>
              <a:t>mDAP</a:t>
            </a:r>
            <a:r>
              <a:rPr lang="fr-FR" sz="1100" dirty="0">
                <a:solidFill>
                  <a:srgbClr val="D8F8FC"/>
                </a:solidFill>
              </a:rPr>
              <a:t>, D-Glu)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B. subtilis 	</a:t>
            </a:r>
            <a:r>
              <a:rPr lang="fr-FR" sz="1100" dirty="0">
                <a:solidFill>
                  <a:srgbClr val="D8F8FC"/>
                </a:solidFill>
              </a:rPr>
              <a:t>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mDAP</a:t>
            </a:r>
            <a:r>
              <a:rPr lang="fr-FR" sz="1100" baseline="-25000" dirty="0">
                <a:solidFill>
                  <a:srgbClr val="D8F8FC"/>
                </a:solidFill>
              </a:rPr>
              <a:t>NH2</a:t>
            </a:r>
            <a:r>
              <a:rPr lang="fr-FR" sz="1100" dirty="0">
                <a:solidFill>
                  <a:srgbClr val="D8F8FC"/>
                </a:solidFill>
              </a:rPr>
              <a:t>, D-Glu)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C. difficile 	</a:t>
            </a:r>
            <a:r>
              <a:rPr lang="fr-FR" sz="1100" dirty="0">
                <a:solidFill>
                  <a:srgbClr val="D8F8FC"/>
                </a:solidFill>
              </a:rPr>
              <a:t>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</a:t>
            </a:r>
            <a:r>
              <a:rPr lang="fr-FR" sz="1100" dirty="0" err="1">
                <a:solidFill>
                  <a:srgbClr val="D8F8FC"/>
                </a:solidFill>
              </a:rPr>
              <a:t>GlcN</a:t>
            </a:r>
            <a:r>
              <a:rPr lang="fr-FR" sz="1100" dirty="0">
                <a:solidFill>
                  <a:srgbClr val="D8F8FC"/>
                </a:solidFill>
              </a:rPr>
              <a:t>, </a:t>
            </a:r>
            <a:r>
              <a:rPr lang="fr-FR" sz="1100" dirty="0" err="1">
                <a:solidFill>
                  <a:srgbClr val="D8F8FC"/>
                </a:solidFill>
              </a:rPr>
              <a:t>mDAP</a:t>
            </a:r>
            <a:r>
              <a:rPr lang="fr-FR" sz="1100" dirty="0">
                <a:solidFill>
                  <a:srgbClr val="D8F8FC"/>
                </a:solidFill>
              </a:rPr>
              <a:t>, D-Glu)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S. aureus 	</a:t>
            </a:r>
            <a:r>
              <a:rPr lang="fr-FR" sz="1100" dirty="0">
                <a:solidFill>
                  <a:srgbClr val="D8F8FC"/>
                </a:solidFill>
              </a:rPr>
              <a:t>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L-Lys, D-</a:t>
            </a:r>
            <a:r>
              <a:rPr lang="fr-FR" sz="1100" dirty="0" err="1">
                <a:solidFill>
                  <a:srgbClr val="D8F8FC"/>
                </a:solidFill>
              </a:rPr>
              <a:t>Gln</a:t>
            </a:r>
            <a:r>
              <a:rPr lang="fr-FR" sz="1100" dirty="0">
                <a:solidFill>
                  <a:srgbClr val="D8F8FC"/>
                </a:solidFill>
              </a:rPr>
              <a:t>, Gly</a:t>
            </a:r>
            <a:r>
              <a:rPr lang="fr-FR" sz="1100" baseline="-25000" dirty="0">
                <a:solidFill>
                  <a:srgbClr val="D8F8FC"/>
                </a:solidFill>
              </a:rPr>
              <a:t>5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lateral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chain</a:t>
            </a:r>
            <a:r>
              <a:rPr lang="fr-FR" sz="1100" dirty="0">
                <a:solidFill>
                  <a:srgbClr val="D8F8FC"/>
                </a:solidFill>
              </a:rPr>
              <a:t>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E. faecalis</a:t>
            </a:r>
            <a:r>
              <a:rPr lang="fr-FR" sz="1100" dirty="0">
                <a:solidFill>
                  <a:srgbClr val="D8F8FC"/>
                </a:solidFill>
              </a:rPr>
              <a:t> 	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L-Lys, D-</a:t>
            </a:r>
            <a:r>
              <a:rPr lang="fr-FR" sz="1100" dirty="0" err="1">
                <a:solidFill>
                  <a:srgbClr val="D8F8FC"/>
                </a:solidFill>
              </a:rPr>
              <a:t>Gln</a:t>
            </a:r>
            <a:r>
              <a:rPr lang="fr-FR" sz="1100" dirty="0">
                <a:solidFill>
                  <a:srgbClr val="D8F8FC"/>
                </a:solidFill>
              </a:rPr>
              <a:t>, Ala</a:t>
            </a:r>
            <a:r>
              <a:rPr lang="fr-FR" sz="1100" baseline="-25000" dirty="0">
                <a:solidFill>
                  <a:srgbClr val="D8F8FC"/>
                </a:solidFill>
              </a:rPr>
              <a:t>2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lateral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chain</a:t>
            </a:r>
            <a:r>
              <a:rPr lang="fr-FR" sz="1100" dirty="0">
                <a:solidFill>
                  <a:srgbClr val="D8F8FC"/>
                </a:solidFill>
              </a:rPr>
              <a:t>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E. faecium</a:t>
            </a:r>
            <a:r>
              <a:rPr lang="fr-FR" sz="1100" dirty="0">
                <a:solidFill>
                  <a:srgbClr val="D8F8FC"/>
                </a:solidFill>
              </a:rPr>
              <a:t> 	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L-Lys, D-</a:t>
            </a:r>
            <a:r>
              <a:rPr lang="fr-FR" sz="1100" dirty="0" err="1">
                <a:solidFill>
                  <a:srgbClr val="D8F8FC"/>
                </a:solidFill>
              </a:rPr>
              <a:t>Gln</a:t>
            </a:r>
            <a:r>
              <a:rPr lang="fr-FR" sz="1100" dirty="0">
                <a:solidFill>
                  <a:srgbClr val="D8F8FC"/>
                </a:solidFill>
              </a:rPr>
              <a:t>, </a:t>
            </a:r>
            <a:r>
              <a:rPr lang="fr-FR" sz="1100" dirty="0" err="1">
                <a:solidFill>
                  <a:srgbClr val="D8F8FC"/>
                </a:solidFill>
              </a:rPr>
              <a:t>Asp</a:t>
            </a:r>
            <a:r>
              <a:rPr lang="fr-FR" sz="1100" dirty="0">
                <a:solidFill>
                  <a:srgbClr val="D8F8FC"/>
                </a:solidFill>
              </a:rPr>
              <a:t>/Asn </a:t>
            </a:r>
            <a:r>
              <a:rPr lang="fr-FR" sz="1100" dirty="0" err="1">
                <a:solidFill>
                  <a:srgbClr val="D8F8FC"/>
                </a:solidFill>
              </a:rPr>
              <a:t>lateral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chain</a:t>
            </a:r>
            <a:r>
              <a:rPr lang="fr-FR" sz="1100" dirty="0">
                <a:solidFill>
                  <a:srgbClr val="D8F8FC"/>
                </a:solidFill>
              </a:rPr>
              <a:t>)</a:t>
            </a:r>
          </a:p>
          <a:p>
            <a:endParaRPr lang="en-GB" sz="1100" dirty="0">
              <a:solidFill>
                <a:srgbClr val="D8F8FC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5EC0EB1-C2DD-1DB7-BB88-E45AC8BDAF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98" t="18195" r="39045" b="50001"/>
          <a:stretch/>
        </p:blipFill>
        <p:spPr>
          <a:xfrm>
            <a:off x="541264" y="1264569"/>
            <a:ext cx="3732106" cy="20969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B51E59A-BB49-0550-9118-54E360BAC9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677894" y="1264568"/>
            <a:ext cx="3617750" cy="7381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49BE48D-8DB7-67AC-9FFB-8B0FC5CEE389}"/>
              </a:ext>
            </a:extLst>
          </p:cNvPr>
          <p:cNvSpPr txBox="1"/>
          <p:nvPr/>
        </p:nvSpPr>
        <p:spPr>
          <a:xfrm>
            <a:off x="1445032" y="1372976"/>
            <a:ext cx="23026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>
                    <a:lumMod val="95000"/>
                  </a:schemeClr>
                </a:solidFill>
              </a:rPr>
              <a:t>Building block components</a:t>
            </a:r>
          </a:p>
          <a:p>
            <a:pPr algn="ctr"/>
            <a:r>
              <a:rPr lang="fr-FR" sz="1400" b="1" dirty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</a:rPr>
              <a:t>list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</a:rPr>
              <a:t> of 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</a:rPr>
              <a:t>sugars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</a:rPr>
              <a:t> and 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</a:rPr>
              <a:t>amino-acids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en-GB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1D24A4D-E9AA-B8D4-26B1-0401727757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98" t="18195" r="39045" b="50001"/>
          <a:stretch/>
        </p:blipFill>
        <p:spPr>
          <a:xfrm>
            <a:off x="541264" y="1264569"/>
            <a:ext cx="3732106" cy="209691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4DFE0D5-E397-7151-B265-9F870AD280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677895" y="1264569"/>
            <a:ext cx="3222378" cy="49492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973D41D-7037-B4B3-C402-AA706C5B0F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550598" y="2008451"/>
            <a:ext cx="3727493" cy="135302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57C6996-A10B-7721-F28C-E69BA4D88C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5" t="46195" r="38804" b="48831"/>
          <a:stretch/>
        </p:blipFill>
        <p:spPr>
          <a:xfrm>
            <a:off x="580598" y="1607367"/>
            <a:ext cx="3741548" cy="40986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1D7BC0B-18AC-A0D8-22CF-0C9EEFE062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677894" y="1264568"/>
            <a:ext cx="3617750" cy="73810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757A081-3151-38ED-C38A-3FF7CE73CF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77"/>
          <a:stretch/>
        </p:blipFill>
        <p:spPr>
          <a:xfrm>
            <a:off x="685198" y="1502675"/>
            <a:ext cx="3697494" cy="47625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FD357324-8A64-586D-C6F2-42F102550DEF}"/>
              </a:ext>
            </a:extLst>
          </p:cNvPr>
          <p:cNvSpPr txBox="1"/>
          <p:nvPr/>
        </p:nvSpPr>
        <p:spPr>
          <a:xfrm>
            <a:off x="569930" y="2291979"/>
            <a:ext cx="36407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u="sng" dirty="0" err="1">
                <a:solidFill>
                  <a:srgbClr val="D8F8FC"/>
                </a:solidFill>
              </a:rPr>
              <a:t>Sugars</a:t>
            </a:r>
            <a:endParaRPr lang="fr-FR" sz="1100" b="1" u="sng" dirty="0">
              <a:solidFill>
                <a:srgbClr val="D8F8FC"/>
              </a:solidFill>
            </a:endParaRPr>
          </a:p>
          <a:p>
            <a:r>
              <a:rPr lang="fr-FR" sz="1100" dirty="0">
                <a:solidFill>
                  <a:srgbClr val="D8F8FC"/>
                </a:solidFill>
              </a:rPr>
              <a:t>  GlcNAc [g], </a:t>
            </a:r>
            <a:r>
              <a:rPr lang="fr-FR" sz="1100" dirty="0" err="1">
                <a:solidFill>
                  <a:srgbClr val="D8F8FC"/>
                </a:solidFill>
              </a:rPr>
              <a:t>MurNAc</a:t>
            </a:r>
            <a:r>
              <a:rPr lang="fr-FR" sz="1100" dirty="0">
                <a:solidFill>
                  <a:srgbClr val="D8F8FC"/>
                </a:solidFill>
              </a:rPr>
              <a:t> [m] and O-</a:t>
            </a:r>
            <a:r>
              <a:rPr lang="fr-FR" sz="1100" dirty="0" err="1">
                <a:solidFill>
                  <a:srgbClr val="D8F8FC"/>
                </a:solidFill>
              </a:rPr>
              <a:t>acetylated</a:t>
            </a:r>
            <a:r>
              <a:rPr lang="fr-FR" sz="1100" dirty="0">
                <a:solidFill>
                  <a:srgbClr val="D8F8FC"/>
                </a:solidFill>
              </a:rPr>
              <a:t>/de-N-</a:t>
            </a:r>
            <a:r>
              <a:rPr lang="fr-FR" sz="1100" dirty="0" err="1">
                <a:solidFill>
                  <a:srgbClr val="D8F8FC"/>
                </a:solidFill>
              </a:rPr>
              <a:t>acetylated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br>
              <a:rPr lang="fr-FR" sz="1100" dirty="0">
                <a:solidFill>
                  <a:srgbClr val="D8F8FC"/>
                </a:solidFill>
              </a:rPr>
            </a:br>
            <a:r>
              <a:rPr lang="fr-FR" sz="1100" dirty="0">
                <a:solidFill>
                  <a:srgbClr val="D8F8FC"/>
                </a:solidFill>
              </a:rPr>
              <a:t>  </a:t>
            </a:r>
            <a:r>
              <a:rPr lang="fr-FR" sz="1100" dirty="0" err="1">
                <a:solidFill>
                  <a:srgbClr val="D8F8FC"/>
                </a:solidFill>
              </a:rPr>
              <a:t>derivatives</a:t>
            </a:r>
            <a:r>
              <a:rPr lang="fr-FR" sz="1100" dirty="0">
                <a:solidFill>
                  <a:srgbClr val="D8F8FC"/>
                </a:solidFill>
              </a:rPr>
              <a:t> [g(-</a:t>
            </a:r>
            <a:r>
              <a:rPr lang="fr-FR" sz="1100" dirty="0" err="1">
                <a:solidFill>
                  <a:srgbClr val="D8F8FC"/>
                </a:solidFill>
              </a:rPr>
              <a:t>Ac</a:t>
            </a:r>
            <a:r>
              <a:rPr lang="fr-FR" sz="1100" dirty="0">
                <a:solidFill>
                  <a:srgbClr val="D8F8FC"/>
                </a:solidFill>
              </a:rPr>
              <a:t>)], [m(-</a:t>
            </a:r>
            <a:r>
              <a:rPr lang="fr-FR" sz="1100" dirty="0" err="1">
                <a:solidFill>
                  <a:srgbClr val="D8F8FC"/>
                </a:solidFill>
              </a:rPr>
              <a:t>Ac</a:t>
            </a:r>
            <a:r>
              <a:rPr lang="fr-FR" sz="1100" dirty="0">
                <a:solidFill>
                  <a:srgbClr val="D8F8FC"/>
                </a:solidFill>
              </a:rPr>
              <a:t>)], [g(+</a:t>
            </a:r>
            <a:r>
              <a:rPr lang="fr-FR" sz="1100" dirty="0" err="1">
                <a:solidFill>
                  <a:srgbClr val="D8F8FC"/>
                </a:solidFill>
              </a:rPr>
              <a:t>Ac</a:t>
            </a:r>
            <a:r>
              <a:rPr lang="fr-FR" sz="1100" dirty="0">
                <a:solidFill>
                  <a:srgbClr val="D8F8FC"/>
                </a:solidFill>
              </a:rPr>
              <a:t>)], [m(+</a:t>
            </a:r>
            <a:r>
              <a:rPr lang="fr-FR" sz="1100" dirty="0" err="1">
                <a:solidFill>
                  <a:srgbClr val="D8F8FC"/>
                </a:solidFill>
              </a:rPr>
              <a:t>Ac</a:t>
            </a:r>
            <a:r>
              <a:rPr lang="fr-FR" sz="1100" dirty="0">
                <a:solidFill>
                  <a:srgbClr val="D8F8FC"/>
                </a:solidFill>
              </a:rPr>
              <a:t>)],</a:t>
            </a:r>
          </a:p>
          <a:p>
            <a:r>
              <a:rPr lang="fr-FR" sz="1100" b="1" u="sng" dirty="0" err="1">
                <a:solidFill>
                  <a:srgbClr val="D8F8FC"/>
                </a:solidFill>
              </a:rPr>
              <a:t>Amino</a:t>
            </a:r>
            <a:r>
              <a:rPr lang="fr-FR" sz="1100" b="1" u="sng" dirty="0">
                <a:solidFill>
                  <a:srgbClr val="D8F8FC"/>
                </a:solidFill>
              </a:rPr>
              <a:t> </a:t>
            </a:r>
            <a:r>
              <a:rPr lang="fr-FR" sz="1100" b="1" u="sng" dirty="0" err="1">
                <a:solidFill>
                  <a:srgbClr val="D8F8FC"/>
                </a:solidFill>
              </a:rPr>
              <a:t>acids</a:t>
            </a:r>
            <a:r>
              <a:rPr lang="fr-FR" sz="1100" b="1" u="sng" dirty="0">
                <a:solidFill>
                  <a:srgbClr val="D8F8FC"/>
                </a:solidFill>
              </a:rPr>
              <a:t> </a:t>
            </a:r>
          </a:p>
          <a:p>
            <a:r>
              <a:rPr lang="fr-FR" sz="1100" dirty="0">
                <a:solidFill>
                  <a:srgbClr val="D8F8FC"/>
                </a:solidFill>
              </a:rPr>
              <a:t>  A,C,D,E,F,G,H,I,K,L,M,N,P,Q,R,S,T,V,W,Y</a:t>
            </a:r>
          </a:p>
          <a:p>
            <a:r>
              <a:rPr lang="fr-FR" sz="1100" b="1" u="sng" dirty="0" err="1">
                <a:solidFill>
                  <a:srgbClr val="D8F8FC"/>
                </a:solidFill>
              </a:rPr>
              <a:t>Diaminoacids</a:t>
            </a:r>
            <a:endParaRPr lang="fr-FR" sz="1100" b="1" u="sng" dirty="0">
              <a:solidFill>
                <a:srgbClr val="D8F8FC"/>
              </a:solidFill>
            </a:endParaRPr>
          </a:p>
          <a:p>
            <a:r>
              <a:rPr lang="fr-FR" sz="1100" dirty="0">
                <a:solidFill>
                  <a:srgbClr val="D8F8FC"/>
                </a:solidFill>
              </a:rPr>
              <a:t>  </a:t>
            </a:r>
            <a:r>
              <a:rPr lang="fr-FR" sz="1100" dirty="0" err="1">
                <a:solidFill>
                  <a:srgbClr val="D8F8FC"/>
                </a:solidFill>
              </a:rPr>
              <a:t>mDAP</a:t>
            </a:r>
            <a:r>
              <a:rPr lang="fr-FR" sz="1100" dirty="0">
                <a:solidFill>
                  <a:srgbClr val="D8F8FC"/>
                </a:solidFill>
              </a:rPr>
              <a:t> [J], Ornithine [O], </a:t>
            </a:r>
            <a:r>
              <a:rPr lang="fr-FR" sz="1100" dirty="0" err="1">
                <a:solidFill>
                  <a:srgbClr val="D8F8FC"/>
                </a:solidFill>
              </a:rPr>
              <a:t>diaminobutyric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acid</a:t>
            </a:r>
            <a:r>
              <a:rPr lang="fr-FR" sz="1100" dirty="0">
                <a:solidFill>
                  <a:srgbClr val="D8F8FC"/>
                </a:solidFill>
              </a:rPr>
              <a:t> [B],</a:t>
            </a:r>
            <a:br>
              <a:rPr lang="fr-FR" sz="1100" dirty="0">
                <a:solidFill>
                  <a:srgbClr val="D8F8FC"/>
                </a:solidFill>
              </a:rPr>
            </a:br>
            <a:r>
              <a:rPr lang="fr-FR" sz="1100" dirty="0">
                <a:solidFill>
                  <a:srgbClr val="D8F8FC"/>
                </a:solidFill>
              </a:rPr>
              <a:t>  threo-3-hydroxglutamate [X]</a:t>
            </a:r>
            <a:endParaRPr lang="en-GB" sz="1100" dirty="0">
              <a:solidFill>
                <a:srgbClr val="D8F8FC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6A1D402-5604-6042-885F-869849A8DC09}"/>
              </a:ext>
            </a:extLst>
          </p:cNvPr>
          <p:cNvSpPr txBox="1"/>
          <p:nvPr/>
        </p:nvSpPr>
        <p:spPr>
          <a:xfrm>
            <a:off x="1590168" y="1095181"/>
            <a:ext cx="2012410" cy="4001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rgbClr val="D8F8FC"/>
                </a:solidFill>
              </a:rPr>
              <a:t>Building block components</a:t>
            </a:r>
          </a:p>
          <a:p>
            <a:pPr algn="ctr"/>
            <a:r>
              <a:rPr lang="fr-FR" sz="1200" dirty="0">
                <a:solidFill>
                  <a:srgbClr val="D8F8FC"/>
                </a:solidFill>
              </a:rPr>
              <a:t>(</a:t>
            </a:r>
            <a:r>
              <a:rPr lang="fr-FR" sz="1200" dirty="0" err="1">
                <a:solidFill>
                  <a:srgbClr val="D8F8FC"/>
                </a:solidFill>
              </a:rPr>
              <a:t>list</a:t>
            </a:r>
            <a:r>
              <a:rPr lang="fr-FR" sz="1200" dirty="0">
                <a:solidFill>
                  <a:srgbClr val="D8F8FC"/>
                </a:solidFill>
              </a:rPr>
              <a:t> of </a:t>
            </a:r>
            <a:r>
              <a:rPr lang="fr-FR" sz="1200" dirty="0" err="1">
                <a:solidFill>
                  <a:srgbClr val="D8F8FC"/>
                </a:solidFill>
              </a:rPr>
              <a:t>sugars</a:t>
            </a:r>
            <a:r>
              <a:rPr lang="fr-FR" sz="1200" dirty="0">
                <a:solidFill>
                  <a:srgbClr val="D8F8FC"/>
                </a:solidFill>
              </a:rPr>
              <a:t> and </a:t>
            </a:r>
            <a:r>
              <a:rPr lang="fr-FR" sz="1200" dirty="0" err="1">
                <a:solidFill>
                  <a:srgbClr val="D8F8FC"/>
                </a:solidFill>
              </a:rPr>
              <a:t>amino-acids</a:t>
            </a:r>
            <a:r>
              <a:rPr lang="fr-FR" sz="1200" dirty="0">
                <a:solidFill>
                  <a:srgbClr val="D8F8FC"/>
                </a:solidFill>
              </a:rPr>
              <a:t>)</a:t>
            </a:r>
            <a:endParaRPr lang="en-GB" sz="1600" dirty="0">
              <a:solidFill>
                <a:srgbClr val="D8F8FC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9D058814-F1D3-0563-9D66-B2BA364C95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10" t="18196" r="38342" b="19138"/>
          <a:stretch/>
        </p:blipFill>
        <p:spPr>
          <a:xfrm>
            <a:off x="8105422" y="1004918"/>
            <a:ext cx="2822223" cy="41317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57F640C9-CC39-4E3A-BDD0-081C128F2E61}"/>
              </a:ext>
            </a:extLst>
          </p:cNvPr>
          <p:cNvSpPr txBox="1"/>
          <p:nvPr/>
        </p:nvSpPr>
        <p:spPr>
          <a:xfrm>
            <a:off x="8402446" y="543253"/>
            <a:ext cx="2228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D8F8FC"/>
                </a:solidFill>
              </a:rPr>
              <a:t>MS/MS </a:t>
            </a:r>
            <a:r>
              <a:rPr lang="fr-FR" sz="2400" b="1" dirty="0" err="1">
                <a:solidFill>
                  <a:srgbClr val="D8F8FC"/>
                </a:solidFill>
              </a:rPr>
              <a:t>analysis</a:t>
            </a:r>
            <a:endParaRPr lang="en-GB" sz="2400" b="1" dirty="0">
              <a:solidFill>
                <a:srgbClr val="D8F8FC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A7A2C016-B710-0D6D-B1CE-2CB8EB12DE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8190572" y="1157318"/>
            <a:ext cx="2624515" cy="335494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936F8BFC-B8E0-805B-BCD0-27886A317E9F}"/>
              </a:ext>
            </a:extLst>
          </p:cNvPr>
          <p:cNvSpPr txBox="1"/>
          <p:nvPr/>
        </p:nvSpPr>
        <p:spPr>
          <a:xfrm>
            <a:off x="8551319" y="1602826"/>
            <a:ext cx="181786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rgbClr val="D8F8FC"/>
                </a:solidFill>
              </a:rPr>
              <a:t>Fragmentation </a:t>
            </a:r>
            <a:r>
              <a:rPr lang="fr-FR" sz="1400" b="1" dirty="0" err="1">
                <a:solidFill>
                  <a:srgbClr val="D8F8FC"/>
                </a:solidFill>
              </a:rPr>
              <a:t>Predictor</a:t>
            </a:r>
            <a:endParaRPr lang="fr-FR" sz="1400" b="1" dirty="0">
              <a:solidFill>
                <a:srgbClr val="D8F8FC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ADF3632E-50A6-2101-113B-58073757FF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0" t="26440" r="2108" b="12558"/>
          <a:stretch/>
        </p:blipFill>
        <p:spPr>
          <a:xfrm>
            <a:off x="8319628" y="2148129"/>
            <a:ext cx="2393810" cy="9602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BBE8DD-3D0C-FD4E-0D88-1FDD940AEB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21" t="67574" r="9025" b="16612"/>
          <a:stretch/>
        </p:blipFill>
        <p:spPr>
          <a:xfrm>
            <a:off x="8456022" y="2635300"/>
            <a:ext cx="2086911" cy="3735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EDDC4F-DD26-EFF6-A3D0-AB3D148B6000}"/>
              </a:ext>
            </a:extLst>
          </p:cNvPr>
          <p:cNvSpPr txBox="1"/>
          <p:nvPr/>
        </p:nvSpPr>
        <p:spPr>
          <a:xfrm>
            <a:off x="8716529" y="2619985"/>
            <a:ext cx="1651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200" dirty="0" err="1">
                <a:solidFill>
                  <a:srgbClr val="D8F8FC"/>
                </a:solidFill>
              </a:rPr>
              <a:t>list</a:t>
            </a:r>
            <a:r>
              <a:rPr lang="fr-FR" sz="1200" dirty="0">
                <a:solidFill>
                  <a:srgbClr val="D8F8FC"/>
                </a:solidFill>
              </a:rPr>
              <a:t> of </a:t>
            </a:r>
            <a:r>
              <a:rPr lang="fr-FR" sz="1200" dirty="0" err="1">
                <a:solidFill>
                  <a:srgbClr val="D8F8FC"/>
                </a:solidFill>
              </a:rPr>
              <a:t>muropeptides</a:t>
            </a:r>
            <a:r>
              <a:rPr lang="fr-FR" sz="1200" dirty="0">
                <a:solidFill>
                  <a:srgbClr val="D8F8FC"/>
                </a:solidFill>
              </a:rPr>
              <a:t> (.csv 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748800-ECD4-FE51-932E-5FB07F7462D8}"/>
              </a:ext>
            </a:extLst>
          </p:cNvPr>
          <p:cNvSpPr txBox="1"/>
          <p:nvPr/>
        </p:nvSpPr>
        <p:spPr>
          <a:xfrm>
            <a:off x="766680" y="2032328"/>
            <a:ext cx="3428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>
                <a:solidFill>
                  <a:srgbClr val="D8F8FC"/>
                </a:solidFill>
              </a:rPr>
              <a:t>Standard </a:t>
            </a:r>
            <a:r>
              <a:rPr lang="fr-FR" sz="1600" b="1" i="1" dirty="0" err="1">
                <a:solidFill>
                  <a:srgbClr val="D8F8FC"/>
                </a:solidFill>
              </a:rPr>
              <a:t>sugars</a:t>
            </a:r>
            <a:r>
              <a:rPr lang="fr-FR" sz="1600" b="1" i="1" dirty="0">
                <a:solidFill>
                  <a:srgbClr val="D8F8FC"/>
                </a:solidFill>
              </a:rPr>
              <a:t> and </a:t>
            </a:r>
            <a:r>
              <a:rPr lang="fr-FR" sz="1600" b="1" i="1" dirty="0" err="1">
                <a:solidFill>
                  <a:srgbClr val="D8F8FC"/>
                </a:solidFill>
              </a:rPr>
              <a:t>amino</a:t>
            </a:r>
            <a:r>
              <a:rPr lang="fr-FR" sz="1600" b="1" i="1" dirty="0">
                <a:solidFill>
                  <a:srgbClr val="D8F8FC"/>
                </a:solidFill>
              </a:rPr>
              <a:t> </a:t>
            </a:r>
            <a:r>
              <a:rPr lang="fr-FR" sz="1600" b="1" i="1" dirty="0" err="1">
                <a:solidFill>
                  <a:srgbClr val="D8F8FC"/>
                </a:solidFill>
              </a:rPr>
              <a:t>acids</a:t>
            </a:r>
            <a:r>
              <a:rPr lang="fr-FR" sz="1600" b="1" i="1" dirty="0">
                <a:solidFill>
                  <a:srgbClr val="D8F8FC"/>
                </a:solidFill>
              </a:rPr>
              <a:t>     </a:t>
            </a:r>
            <a:r>
              <a:rPr lang="fr-FR" sz="1600" b="1" dirty="0">
                <a:solidFill>
                  <a:srgbClr val="D8F8FC"/>
                </a:solidFill>
                <a:sym typeface="Wingdings" panose="05000000000000000000" pitchFamily="2" charset="2"/>
              </a:rPr>
              <a:t></a:t>
            </a:r>
            <a:endParaRPr lang="en-GB" sz="1600" b="1" dirty="0">
              <a:solidFill>
                <a:srgbClr val="D8F8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7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2A9DE23C-F14E-7CB7-94D5-132655B222F5}"/>
              </a:ext>
            </a:extLst>
          </p:cNvPr>
          <p:cNvGrpSpPr/>
          <p:nvPr/>
        </p:nvGrpSpPr>
        <p:grpSpPr>
          <a:xfrm>
            <a:off x="0" y="33128"/>
            <a:ext cx="12192000" cy="6896717"/>
            <a:chOff x="0" y="33128"/>
            <a:chExt cx="12192000" cy="689671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4FB17EE-E5B6-F59A-2627-1D1ED0B619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5788" b="10584"/>
            <a:stretch/>
          </p:blipFill>
          <p:spPr>
            <a:xfrm>
              <a:off x="0" y="186789"/>
              <a:ext cx="12192000" cy="5513894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E05D1FA-9011-E7BC-D457-6369B61824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3784"/>
            <a:stretch/>
          </p:blipFill>
          <p:spPr>
            <a:xfrm>
              <a:off x="0" y="33128"/>
              <a:ext cx="12192000" cy="409869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F3E12E33-3CA4-1A54-947A-2108B6939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2344"/>
            <a:stretch/>
          </p:blipFill>
          <p:spPr>
            <a:xfrm>
              <a:off x="0" y="6425080"/>
              <a:ext cx="12192000" cy="504765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0D81DE4-5A24-25A9-D2FA-5A3F78A0E5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80608" b="10583"/>
            <a:stretch/>
          </p:blipFill>
          <p:spPr>
            <a:xfrm>
              <a:off x="0" y="5510284"/>
              <a:ext cx="12192000" cy="914796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A260250-9C83-31E6-73D8-0B74985B2E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98" t="18195" r="39045" b="50001"/>
          <a:stretch/>
        </p:blipFill>
        <p:spPr>
          <a:xfrm>
            <a:off x="620358" y="1004918"/>
            <a:ext cx="3732106" cy="20969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C4EBA6-54DB-C3FC-D173-7601CA8562C4}"/>
              </a:ext>
            </a:extLst>
          </p:cNvPr>
          <p:cNvSpPr txBox="1"/>
          <p:nvPr/>
        </p:nvSpPr>
        <p:spPr>
          <a:xfrm>
            <a:off x="5350933" y="543253"/>
            <a:ext cx="1679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D8F8FC"/>
                </a:solidFill>
              </a:rPr>
              <a:t>MS </a:t>
            </a:r>
            <a:r>
              <a:rPr lang="fr-FR" sz="2400" b="1" dirty="0" err="1">
                <a:solidFill>
                  <a:srgbClr val="D8F8FC"/>
                </a:solidFill>
              </a:rPr>
              <a:t>analysis</a:t>
            </a:r>
            <a:endParaRPr lang="en-GB" sz="2400" b="1" dirty="0">
              <a:solidFill>
                <a:srgbClr val="D8F8FC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7E67437-7614-F733-9ED7-AC2C0EA08B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756989" y="1004918"/>
            <a:ext cx="3222378" cy="4949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0A30F9-7662-E72A-0A10-C514C78AF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629692" y="1748800"/>
            <a:ext cx="3832510" cy="13530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C510B3-D2F8-8D50-C3DE-C2B5656BA2D3}"/>
              </a:ext>
            </a:extLst>
          </p:cNvPr>
          <p:cNvSpPr txBox="1"/>
          <p:nvPr/>
        </p:nvSpPr>
        <p:spPr>
          <a:xfrm>
            <a:off x="683101" y="2053836"/>
            <a:ext cx="3818161" cy="129266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400" b="1" i="1" dirty="0">
                <a:solidFill>
                  <a:srgbClr val="D8F8FC"/>
                </a:solidFill>
              </a:rPr>
              <a:t>E. coli  	</a:t>
            </a:r>
            <a:r>
              <a:rPr lang="fr-FR" sz="1400" b="1" dirty="0">
                <a:solidFill>
                  <a:srgbClr val="D8F8FC"/>
                </a:solidFill>
              </a:rPr>
              <a:t>(</a:t>
            </a:r>
            <a:r>
              <a:rPr lang="fr-FR" sz="1400" b="1" i="1" dirty="0" err="1">
                <a:solidFill>
                  <a:srgbClr val="D8F8FC"/>
                </a:solidFill>
              </a:rPr>
              <a:t>m</a:t>
            </a:r>
            <a:r>
              <a:rPr lang="fr-FR" sz="1400" b="1" dirty="0" err="1">
                <a:solidFill>
                  <a:srgbClr val="D8F8FC"/>
                </a:solidFill>
              </a:rPr>
              <a:t>DAP</a:t>
            </a:r>
            <a:r>
              <a:rPr lang="fr-FR" sz="1400" b="1" dirty="0">
                <a:solidFill>
                  <a:srgbClr val="D8F8FC"/>
                </a:solidFill>
              </a:rPr>
              <a:t>, D-Glu)</a:t>
            </a:r>
          </a:p>
          <a:p>
            <a:r>
              <a:rPr lang="fr-FR" sz="1400" b="1" i="1" dirty="0">
                <a:solidFill>
                  <a:srgbClr val="D8F8FC"/>
                </a:solidFill>
              </a:rPr>
              <a:t>B. subtilis	</a:t>
            </a:r>
            <a:r>
              <a:rPr lang="fr-FR" sz="1400" b="1" dirty="0">
                <a:solidFill>
                  <a:srgbClr val="D8F8FC"/>
                </a:solidFill>
              </a:rPr>
              <a:t>(</a:t>
            </a:r>
            <a:r>
              <a:rPr lang="fr-FR" sz="1400" b="1" i="1" dirty="0">
                <a:solidFill>
                  <a:srgbClr val="D8F8FC"/>
                </a:solidFill>
              </a:rPr>
              <a:t>m</a:t>
            </a:r>
            <a:r>
              <a:rPr lang="fr-FR" sz="1400" b="1" dirty="0">
                <a:solidFill>
                  <a:srgbClr val="D8F8FC"/>
                </a:solidFill>
              </a:rPr>
              <a:t>DAP</a:t>
            </a:r>
            <a:r>
              <a:rPr lang="fr-FR" sz="1400" b="1" baseline="-25000" dirty="0">
                <a:solidFill>
                  <a:srgbClr val="D8F8FC"/>
                </a:solidFill>
              </a:rPr>
              <a:t>NH2</a:t>
            </a:r>
            <a:r>
              <a:rPr lang="fr-FR" sz="1400" b="1" dirty="0">
                <a:solidFill>
                  <a:srgbClr val="D8F8FC"/>
                </a:solidFill>
              </a:rPr>
              <a:t>, D-Glu)</a:t>
            </a:r>
            <a:endParaRPr lang="fr-FR" sz="1400" b="1" i="1" dirty="0">
              <a:solidFill>
                <a:srgbClr val="D8F8FC"/>
              </a:solidFill>
            </a:endParaRPr>
          </a:p>
          <a:p>
            <a:r>
              <a:rPr lang="fr-FR" sz="1400" b="1" i="1" dirty="0">
                <a:solidFill>
                  <a:srgbClr val="D8F8FC"/>
                </a:solidFill>
              </a:rPr>
              <a:t>C. difficile	</a:t>
            </a:r>
            <a:r>
              <a:rPr lang="fr-FR" sz="1400" b="1" dirty="0">
                <a:solidFill>
                  <a:srgbClr val="D8F8FC"/>
                </a:solidFill>
              </a:rPr>
              <a:t>(</a:t>
            </a:r>
            <a:r>
              <a:rPr lang="fr-FR" sz="1400" b="1" dirty="0" err="1">
                <a:solidFill>
                  <a:srgbClr val="D8F8FC"/>
                </a:solidFill>
              </a:rPr>
              <a:t>GlcN</a:t>
            </a:r>
            <a:r>
              <a:rPr lang="fr-FR" sz="1400" b="1" dirty="0">
                <a:solidFill>
                  <a:srgbClr val="D8F8FC"/>
                </a:solidFill>
              </a:rPr>
              <a:t>, </a:t>
            </a:r>
            <a:r>
              <a:rPr lang="fr-FR" sz="1400" b="1" dirty="0" err="1">
                <a:solidFill>
                  <a:srgbClr val="D8F8FC"/>
                </a:solidFill>
              </a:rPr>
              <a:t>mDAP</a:t>
            </a:r>
            <a:r>
              <a:rPr lang="fr-FR" sz="1400" b="1" dirty="0">
                <a:solidFill>
                  <a:srgbClr val="D8F8FC"/>
                </a:solidFill>
              </a:rPr>
              <a:t>, D-Glu)</a:t>
            </a:r>
          </a:p>
          <a:p>
            <a:r>
              <a:rPr lang="fr-FR" sz="1400" b="1" i="1" dirty="0">
                <a:solidFill>
                  <a:srgbClr val="D8F8FC"/>
                </a:solidFill>
              </a:rPr>
              <a:t>S. aureus	</a:t>
            </a:r>
            <a:r>
              <a:rPr lang="fr-FR" sz="1400" b="1" dirty="0">
                <a:solidFill>
                  <a:srgbClr val="D8F8FC"/>
                </a:solidFill>
              </a:rPr>
              <a:t>(L-Lys, D-</a:t>
            </a:r>
            <a:r>
              <a:rPr lang="fr-FR" sz="1400" b="1" dirty="0" err="1">
                <a:solidFill>
                  <a:srgbClr val="D8F8FC"/>
                </a:solidFill>
              </a:rPr>
              <a:t>Gln</a:t>
            </a:r>
            <a:r>
              <a:rPr lang="fr-FR" sz="1400" b="1" dirty="0">
                <a:solidFill>
                  <a:srgbClr val="D8F8FC"/>
                </a:solidFill>
              </a:rPr>
              <a:t>, Gly5 </a:t>
            </a:r>
            <a:r>
              <a:rPr lang="fr-FR" sz="1400" b="1" dirty="0" err="1">
                <a:solidFill>
                  <a:srgbClr val="D8F8FC"/>
                </a:solidFill>
              </a:rPr>
              <a:t>lateral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chain</a:t>
            </a:r>
            <a:r>
              <a:rPr lang="fr-FR" sz="1400" b="1" dirty="0">
                <a:solidFill>
                  <a:srgbClr val="D8F8FC"/>
                </a:solidFill>
              </a:rPr>
              <a:t>)</a:t>
            </a:r>
            <a:endParaRPr lang="fr-FR" sz="1400" b="1" i="1" dirty="0">
              <a:solidFill>
                <a:srgbClr val="D8F8FC"/>
              </a:solidFill>
            </a:endParaRPr>
          </a:p>
          <a:p>
            <a:r>
              <a:rPr lang="fr-FR" sz="1400" b="1" i="1" dirty="0">
                <a:solidFill>
                  <a:srgbClr val="D8F8FC"/>
                </a:solidFill>
              </a:rPr>
              <a:t>E. faecium	</a:t>
            </a:r>
            <a:r>
              <a:rPr lang="fr-FR" sz="1400" b="1" dirty="0">
                <a:solidFill>
                  <a:srgbClr val="D8F8FC"/>
                </a:solidFill>
              </a:rPr>
              <a:t>(L-Lys, D-</a:t>
            </a:r>
            <a:r>
              <a:rPr lang="fr-FR" sz="1400" b="1" dirty="0" err="1">
                <a:solidFill>
                  <a:srgbClr val="D8F8FC"/>
                </a:solidFill>
              </a:rPr>
              <a:t>Gln</a:t>
            </a:r>
            <a:r>
              <a:rPr lang="fr-FR" sz="1400" b="1" dirty="0">
                <a:solidFill>
                  <a:srgbClr val="D8F8FC"/>
                </a:solidFill>
              </a:rPr>
              <a:t>, D-</a:t>
            </a:r>
            <a:r>
              <a:rPr lang="fr-FR" sz="1400" b="1" dirty="0" err="1">
                <a:solidFill>
                  <a:srgbClr val="D8F8FC"/>
                </a:solidFill>
              </a:rPr>
              <a:t>Asp</a:t>
            </a:r>
            <a:r>
              <a:rPr lang="fr-FR" sz="1400" b="1" dirty="0">
                <a:solidFill>
                  <a:srgbClr val="D8F8FC"/>
                </a:solidFill>
              </a:rPr>
              <a:t>/Asn </a:t>
            </a:r>
            <a:r>
              <a:rPr lang="fr-FR" sz="1400" b="1" dirty="0" err="1">
                <a:solidFill>
                  <a:srgbClr val="D8F8FC"/>
                </a:solidFill>
              </a:rPr>
              <a:t>lateral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chain</a:t>
            </a:r>
            <a:r>
              <a:rPr lang="fr-FR" sz="1400" b="1" dirty="0">
                <a:solidFill>
                  <a:srgbClr val="D8F8FC"/>
                </a:solidFill>
              </a:rPr>
              <a:t>)</a:t>
            </a:r>
            <a:r>
              <a:rPr lang="fr-FR" sz="1400" b="1" i="1" dirty="0">
                <a:solidFill>
                  <a:srgbClr val="D8F8FC"/>
                </a:solidFill>
              </a:rPr>
              <a:t> </a:t>
            </a:r>
          </a:p>
          <a:p>
            <a:r>
              <a:rPr lang="fr-FR" sz="1400" b="1" i="1" dirty="0">
                <a:solidFill>
                  <a:srgbClr val="D8F8FC"/>
                </a:solidFill>
              </a:rPr>
              <a:t>E. faecalis	</a:t>
            </a:r>
            <a:r>
              <a:rPr lang="fr-FR" sz="1400" b="1" dirty="0">
                <a:solidFill>
                  <a:srgbClr val="D8F8FC"/>
                </a:solidFill>
              </a:rPr>
              <a:t>(L-Lys, D-</a:t>
            </a:r>
            <a:r>
              <a:rPr lang="fr-FR" sz="1400" b="1" dirty="0" err="1">
                <a:solidFill>
                  <a:srgbClr val="D8F8FC"/>
                </a:solidFill>
              </a:rPr>
              <a:t>Gln</a:t>
            </a:r>
            <a:r>
              <a:rPr lang="fr-FR" sz="1400" b="1" dirty="0">
                <a:solidFill>
                  <a:srgbClr val="D8F8FC"/>
                </a:solidFill>
              </a:rPr>
              <a:t>, L-Ala</a:t>
            </a:r>
            <a:r>
              <a:rPr lang="fr-FR" sz="1400" b="1" baseline="-25000" dirty="0">
                <a:solidFill>
                  <a:srgbClr val="D8F8FC"/>
                </a:solidFill>
              </a:rPr>
              <a:t>2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lateral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chain</a:t>
            </a:r>
            <a:r>
              <a:rPr lang="fr-FR" sz="1400" b="1" dirty="0">
                <a:solidFill>
                  <a:srgbClr val="D8F8FC"/>
                </a:solidFill>
              </a:rPr>
              <a:t>)</a:t>
            </a:r>
            <a:r>
              <a:rPr lang="fr-FR" sz="1400" b="1" i="1" dirty="0">
                <a:solidFill>
                  <a:srgbClr val="D8F8FC"/>
                </a:solidFill>
              </a:rPr>
              <a:t> </a:t>
            </a:r>
            <a:endParaRPr lang="en-GB" sz="1400" b="1" dirty="0">
              <a:solidFill>
                <a:srgbClr val="D8F8FC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021498B-BBE4-4EB6-A95E-1A33AB06D9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29" t="46195" r="38804" b="48831"/>
          <a:stretch/>
        </p:blipFill>
        <p:spPr>
          <a:xfrm>
            <a:off x="620358" y="1347716"/>
            <a:ext cx="3780882" cy="4098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CBF5C61-A185-6B1B-87C2-A9F97BAAA7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756988" y="1004917"/>
            <a:ext cx="3617750" cy="73810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2C3D069-7A0F-C8EE-9772-97E4A0E4607F}"/>
              </a:ext>
            </a:extLst>
          </p:cNvPr>
          <p:cNvSpPr txBox="1"/>
          <p:nvPr/>
        </p:nvSpPr>
        <p:spPr>
          <a:xfrm>
            <a:off x="1524126" y="1113325"/>
            <a:ext cx="23026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rgbClr val="D8F8FC"/>
                </a:solidFill>
              </a:rPr>
              <a:t>Building block components</a:t>
            </a:r>
          </a:p>
          <a:p>
            <a:pPr algn="ctr"/>
            <a:r>
              <a:rPr lang="fr-FR" sz="1400" b="1" dirty="0">
                <a:solidFill>
                  <a:srgbClr val="D8F8FC"/>
                </a:solidFill>
              </a:rPr>
              <a:t>(</a:t>
            </a:r>
            <a:r>
              <a:rPr lang="fr-FR" sz="1400" b="1" dirty="0" err="1">
                <a:solidFill>
                  <a:srgbClr val="D8F8FC"/>
                </a:solidFill>
              </a:rPr>
              <a:t>list</a:t>
            </a:r>
            <a:r>
              <a:rPr lang="fr-FR" sz="1400" b="1" dirty="0">
                <a:solidFill>
                  <a:srgbClr val="D8F8FC"/>
                </a:solidFill>
              </a:rPr>
              <a:t> of </a:t>
            </a:r>
            <a:r>
              <a:rPr lang="fr-FR" sz="1400" b="1" dirty="0" err="1">
                <a:solidFill>
                  <a:srgbClr val="D8F8FC"/>
                </a:solidFill>
              </a:rPr>
              <a:t>sugars</a:t>
            </a:r>
            <a:r>
              <a:rPr lang="fr-FR" sz="1400" b="1" dirty="0">
                <a:solidFill>
                  <a:srgbClr val="D8F8FC"/>
                </a:solidFill>
              </a:rPr>
              <a:t> and </a:t>
            </a:r>
            <a:r>
              <a:rPr lang="fr-FR" sz="1400" b="1" dirty="0" err="1">
                <a:solidFill>
                  <a:srgbClr val="D8F8FC"/>
                </a:solidFill>
              </a:rPr>
              <a:t>amino-acids</a:t>
            </a:r>
            <a:r>
              <a:rPr lang="fr-FR" sz="1400" b="1" dirty="0">
                <a:solidFill>
                  <a:srgbClr val="D8F8FC"/>
                </a:solidFill>
              </a:rPr>
              <a:t>)</a:t>
            </a:r>
            <a:endParaRPr lang="en-GB" b="1" dirty="0">
              <a:solidFill>
                <a:srgbClr val="D8F8FC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1A96B8C-8A5D-4553-A300-A1E82DF4C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37" y="1559327"/>
            <a:ext cx="3800475" cy="47625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FDB7E55-C189-AE5E-5FAB-894570EA905F}"/>
              </a:ext>
            </a:extLst>
          </p:cNvPr>
          <p:cNvSpPr txBox="1"/>
          <p:nvPr/>
        </p:nvSpPr>
        <p:spPr>
          <a:xfrm>
            <a:off x="1311018" y="543253"/>
            <a:ext cx="2360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rgbClr val="D8F8FC"/>
                </a:solidFill>
              </a:rPr>
              <a:t>Database</a:t>
            </a:r>
            <a:r>
              <a:rPr lang="fr-FR" sz="2400" b="1" dirty="0">
                <a:solidFill>
                  <a:srgbClr val="D8F8FC"/>
                </a:solidFill>
              </a:rPr>
              <a:t> </a:t>
            </a:r>
            <a:r>
              <a:rPr lang="fr-FR" sz="2400" b="1" dirty="0" err="1">
                <a:solidFill>
                  <a:srgbClr val="D8F8FC"/>
                </a:solidFill>
              </a:rPr>
              <a:t>builder</a:t>
            </a:r>
            <a:endParaRPr lang="en-GB" sz="2400" b="1" dirty="0">
              <a:solidFill>
                <a:srgbClr val="D8F8FC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6DCD9C-A8D3-032A-0415-3FA350C78F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659"/>
          <a:stretch/>
        </p:blipFill>
        <p:spPr>
          <a:xfrm>
            <a:off x="622419" y="1733684"/>
            <a:ext cx="3752319" cy="227575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7311EC-5EA8-C607-BC44-A1CCBE7445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425308" y="996527"/>
            <a:ext cx="3958763" cy="491338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93A694-1646-D0BF-F3B5-3EDC52CDC8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412" t="71215" r="39259" b="20331"/>
          <a:stretch/>
        </p:blipFill>
        <p:spPr>
          <a:xfrm>
            <a:off x="1267163" y="5974469"/>
            <a:ext cx="2600436" cy="5573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02E53F8-FC68-393A-0F61-C77E30808719}"/>
              </a:ext>
            </a:extLst>
          </p:cNvPr>
          <p:cNvSpPr txBox="1"/>
          <p:nvPr/>
        </p:nvSpPr>
        <p:spPr>
          <a:xfrm>
            <a:off x="2017719" y="6126285"/>
            <a:ext cx="11010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D8F8FC"/>
                </a:solidFill>
              </a:rPr>
              <a:t>Build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database</a:t>
            </a:r>
            <a:endParaRPr lang="en-GB" b="1" dirty="0">
              <a:solidFill>
                <a:srgbClr val="D8F8FC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BE5F3F5-59AD-3812-21AA-C106E74D68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909389" y="1157318"/>
            <a:ext cx="3222378" cy="49492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35B989B-7CAC-BB1A-2FB9-4324A26834B4}"/>
              </a:ext>
            </a:extLst>
          </p:cNvPr>
          <p:cNvSpPr txBox="1"/>
          <p:nvPr/>
        </p:nvSpPr>
        <p:spPr>
          <a:xfrm>
            <a:off x="1907260" y="3827183"/>
            <a:ext cx="124867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D8F8FC"/>
                </a:solidFill>
              </a:rPr>
              <a:t>Muropeptide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list</a:t>
            </a:r>
            <a:endParaRPr lang="en-GB" b="1" dirty="0">
              <a:solidFill>
                <a:srgbClr val="D8F8FC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AA2A86-01C4-E622-EE6E-D3AE74ABD4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0" t="3659" r="2108"/>
          <a:stretch/>
        </p:blipFill>
        <p:spPr>
          <a:xfrm>
            <a:off x="710898" y="1548227"/>
            <a:ext cx="3592162" cy="227575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E7A1009-F502-9BF9-6B33-3D41669E13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21" t="67574" r="9025" b="16612"/>
          <a:stretch/>
        </p:blipFill>
        <p:spPr>
          <a:xfrm>
            <a:off x="889570" y="2797238"/>
            <a:ext cx="3153924" cy="37354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85F5ED07-445D-E755-194C-1345987D6821}"/>
              </a:ext>
            </a:extLst>
          </p:cNvPr>
          <p:cNvSpPr txBox="1"/>
          <p:nvPr/>
        </p:nvSpPr>
        <p:spPr>
          <a:xfrm>
            <a:off x="1450141" y="2852492"/>
            <a:ext cx="223144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200" dirty="0" err="1">
                <a:solidFill>
                  <a:srgbClr val="D8F8FC"/>
                </a:solidFill>
              </a:rPr>
              <a:t>list</a:t>
            </a:r>
            <a:r>
              <a:rPr lang="fr-FR" sz="1200" dirty="0">
                <a:solidFill>
                  <a:srgbClr val="D8F8FC"/>
                </a:solidFill>
              </a:rPr>
              <a:t> of </a:t>
            </a:r>
            <a:r>
              <a:rPr lang="fr-FR" sz="1200" dirty="0" err="1">
                <a:solidFill>
                  <a:srgbClr val="D8F8FC"/>
                </a:solidFill>
              </a:rPr>
              <a:t>sugars</a:t>
            </a:r>
            <a:r>
              <a:rPr lang="fr-FR" sz="1200" dirty="0">
                <a:solidFill>
                  <a:srgbClr val="D8F8FC"/>
                </a:solidFill>
              </a:rPr>
              <a:t> and </a:t>
            </a:r>
            <a:r>
              <a:rPr lang="fr-FR" sz="1200" dirty="0" err="1">
                <a:solidFill>
                  <a:srgbClr val="D8F8FC"/>
                </a:solidFill>
              </a:rPr>
              <a:t>amino-acids</a:t>
            </a:r>
            <a:r>
              <a:rPr lang="fr-FR" sz="1200" dirty="0">
                <a:solidFill>
                  <a:srgbClr val="D8F8FC"/>
                </a:solidFill>
              </a:rPr>
              <a:t> (.csv 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090136-FB87-2CF8-43BD-AD179FB6E8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7"/>
          <a:stretch/>
        </p:blipFill>
        <p:spPr>
          <a:xfrm>
            <a:off x="631062" y="4036016"/>
            <a:ext cx="3697494" cy="4762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8E7993-7E3A-63C1-246C-94824075ADDF}"/>
              </a:ext>
            </a:extLst>
          </p:cNvPr>
          <p:cNvSpPr txBox="1"/>
          <p:nvPr/>
        </p:nvSpPr>
        <p:spPr>
          <a:xfrm>
            <a:off x="649024" y="4570319"/>
            <a:ext cx="3636252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E. coli	</a:t>
            </a:r>
            <a:r>
              <a:rPr lang="fr-FR" sz="1100" dirty="0">
                <a:solidFill>
                  <a:srgbClr val="D8F8FC"/>
                </a:solidFill>
              </a:rPr>
              <a:t>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</a:t>
            </a:r>
            <a:r>
              <a:rPr lang="fr-FR" sz="1100" dirty="0" err="1">
                <a:solidFill>
                  <a:srgbClr val="D8F8FC"/>
                </a:solidFill>
              </a:rPr>
              <a:t>mDAP</a:t>
            </a:r>
            <a:r>
              <a:rPr lang="fr-FR" sz="1100" dirty="0">
                <a:solidFill>
                  <a:srgbClr val="D8F8FC"/>
                </a:solidFill>
              </a:rPr>
              <a:t>, D-Glu)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B. subtilis 	</a:t>
            </a:r>
            <a:r>
              <a:rPr lang="fr-FR" sz="1100" dirty="0">
                <a:solidFill>
                  <a:srgbClr val="D8F8FC"/>
                </a:solidFill>
              </a:rPr>
              <a:t>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mDAP</a:t>
            </a:r>
            <a:r>
              <a:rPr lang="fr-FR" sz="1100" baseline="-25000" dirty="0">
                <a:solidFill>
                  <a:srgbClr val="D8F8FC"/>
                </a:solidFill>
              </a:rPr>
              <a:t>NH2</a:t>
            </a:r>
            <a:r>
              <a:rPr lang="fr-FR" sz="1100" dirty="0">
                <a:solidFill>
                  <a:srgbClr val="D8F8FC"/>
                </a:solidFill>
              </a:rPr>
              <a:t>, D-Glu)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C. difficile 	</a:t>
            </a:r>
            <a:r>
              <a:rPr lang="fr-FR" sz="1100" dirty="0">
                <a:solidFill>
                  <a:srgbClr val="D8F8FC"/>
                </a:solidFill>
              </a:rPr>
              <a:t>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</a:t>
            </a:r>
            <a:r>
              <a:rPr lang="fr-FR" sz="1100" dirty="0" err="1">
                <a:solidFill>
                  <a:srgbClr val="D8F8FC"/>
                </a:solidFill>
              </a:rPr>
              <a:t>GlcN</a:t>
            </a:r>
            <a:r>
              <a:rPr lang="fr-FR" sz="1100" dirty="0">
                <a:solidFill>
                  <a:srgbClr val="D8F8FC"/>
                </a:solidFill>
              </a:rPr>
              <a:t>, </a:t>
            </a:r>
            <a:r>
              <a:rPr lang="fr-FR" sz="1100" dirty="0" err="1">
                <a:solidFill>
                  <a:srgbClr val="D8F8FC"/>
                </a:solidFill>
              </a:rPr>
              <a:t>mDAP</a:t>
            </a:r>
            <a:r>
              <a:rPr lang="fr-FR" sz="1100" dirty="0">
                <a:solidFill>
                  <a:srgbClr val="D8F8FC"/>
                </a:solidFill>
              </a:rPr>
              <a:t>, D-Glu)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S. aureus 	</a:t>
            </a:r>
            <a:r>
              <a:rPr lang="fr-FR" sz="1100" dirty="0">
                <a:solidFill>
                  <a:srgbClr val="D8F8FC"/>
                </a:solidFill>
              </a:rPr>
              <a:t>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L-Lys, D-</a:t>
            </a:r>
            <a:r>
              <a:rPr lang="fr-FR" sz="1100" dirty="0" err="1">
                <a:solidFill>
                  <a:srgbClr val="D8F8FC"/>
                </a:solidFill>
              </a:rPr>
              <a:t>Gln</a:t>
            </a:r>
            <a:r>
              <a:rPr lang="fr-FR" sz="1100" dirty="0">
                <a:solidFill>
                  <a:srgbClr val="D8F8FC"/>
                </a:solidFill>
              </a:rPr>
              <a:t>, Gly</a:t>
            </a:r>
            <a:r>
              <a:rPr lang="fr-FR" sz="1100" baseline="-25000" dirty="0">
                <a:solidFill>
                  <a:srgbClr val="D8F8FC"/>
                </a:solidFill>
              </a:rPr>
              <a:t>5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lateral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chain</a:t>
            </a:r>
            <a:r>
              <a:rPr lang="fr-FR" sz="1100" dirty="0">
                <a:solidFill>
                  <a:srgbClr val="D8F8FC"/>
                </a:solidFill>
              </a:rPr>
              <a:t>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E. faecalis</a:t>
            </a:r>
            <a:r>
              <a:rPr lang="fr-FR" sz="1100" dirty="0">
                <a:solidFill>
                  <a:srgbClr val="D8F8FC"/>
                </a:solidFill>
              </a:rPr>
              <a:t> 	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L-Lys, D-</a:t>
            </a:r>
            <a:r>
              <a:rPr lang="fr-FR" sz="1100" dirty="0" err="1">
                <a:solidFill>
                  <a:srgbClr val="D8F8FC"/>
                </a:solidFill>
              </a:rPr>
              <a:t>Gln</a:t>
            </a:r>
            <a:r>
              <a:rPr lang="fr-FR" sz="1100" dirty="0">
                <a:solidFill>
                  <a:srgbClr val="D8F8FC"/>
                </a:solidFill>
              </a:rPr>
              <a:t>, Ala</a:t>
            </a:r>
            <a:r>
              <a:rPr lang="fr-FR" sz="1100" baseline="-25000" dirty="0">
                <a:solidFill>
                  <a:srgbClr val="D8F8FC"/>
                </a:solidFill>
              </a:rPr>
              <a:t>2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lateral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chain</a:t>
            </a:r>
            <a:r>
              <a:rPr lang="fr-FR" sz="1100" dirty="0">
                <a:solidFill>
                  <a:srgbClr val="D8F8FC"/>
                </a:solidFill>
              </a:rPr>
              <a:t>)</a:t>
            </a:r>
          </a:p>
          <a:p>
            <a:pPr>
              <a:tabLst>
                <a:tab pos="625475" algn="l"/>
              </a:tabLst>
            </a:pPr>
            <a:r>
              <a:rPr lang="fr-FR" sz="1100" i="1" dirty="0">
                <a:solidFill>
                  <a:srgbClr val="D8F8FC"/>
                </a:solidFill>
              </a:rPr>
              <a:t>E. faecium</a:t>
            </a:r>
            <a:r>
              <a:rPr lang="fr-FR" sz="1100" dirty="0">
                <a:solidFill>
                  <a:srgbClr val="D8F8FC"/>
                </a:solidFill>
              </a:rPr>
              <a:t> 	(</a:t>
            </a:r>
            <a:r>
              <a:rPr lang="fr-FR" sz="1100" dirty="0" err="1">
                <a:solidFill>
                  <a:srgbClr val="D8F8FC"/>
                </a:solidFill>
              </a:rPr>
              <a:t>monomers</a:t>
            </a:r>
            <a:r>
              <a:rPr lang="fr-FR" sz="1100" dirty="0">
                <a:solidFill>
                  <a:srgbClr val="D8F8FC"/>
                </a:solidFill>
              </a:rPr>
              <a:t>; L-Lys, D-</a:t>
            </a:r>
            <a:r>
              <a:rPr lang="fr-FR" sz="1100" dirty="0" err="1">
                <a:solidFill>
                  <a:srgbClr val="D8F8FC"/>
                </a:solidFill>
              </a:rPr>
              <a:t>Gln</a:t>
            </a:r>
            <a:r>
              <a:rPr lang="fr-FR" sz="1100" dirty="0">
                <a:solidFill>
                  <a:srgbClr val="D8F8FC"/>
                </a:solidFill>
              </a:rPr>
              <a:t>, </a:t>
            </a:r>
            <a:r>
              <a:rPr lang="fr-FR" sz="1100" dirty="0" err="1">
                <a:solidFill>
                  <a:srgbClr val="D8F8FC"/>
                </a:solidFill>
              </a:rPr>
              <a:t>Asp</a:t>
            </a:r>
            <a:r>
              <a:rPr lang="fr-FR" sz="1100" dirty="0">
                <a:solidFill>
                  <a:srgbClr val="D8F8FC"/>
                </a:solidFill>
              </a:rPr>
              <a:t>/Asn </a:t>
            </a:r>
            <a:r>
              <a:rPr lang="fr-FR" sz="1100" dirty="0" err="1">
                <a:solidFill>
                  <a:srgbClr val="D8F8FC"/>
                </a:solidFill>
              </a:rPr>
              <a:t>lateral</a:t>
            </a:r>
            <a:r>
              <a:rPr lang="fr-FR" sz="1100" dirty="0">
                <a:solidFill>
                  <a:srgbClr val="D8F8FC"/>
                </a:solidFill>
              </a:rPr>
              <a:t> </a:t>
            </a:r>
            <a:r>
              <a:rPr lang="fr-FR" sz="1100" dirty="0" err="1">
                <a:solidFill>
                  <a:srgbClr val="D8F8FC"/>
                </a:solidFill>
              </a:rPr>
              <a:t>chain</a:t>
            </a:r>
            <a:r>
              <a:rPr lang="fr-FR" sz="1100" dirty="0">
                <a:solidFill>
                  <a:srgbClr val="D8F8FC"/>
                </a:solidFill>
              </a:rPr>
              <a:t>)</a:t>
            </a:r>
          </a:p>
          <a:p>
            <a:endParaRPr lang="en-GB" sz="1100" dirty="0">
              <a:solidFill>
                <a:srgbClr val="D8F8F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2F83B9-E863-9864-C3DD-FD3D22FC35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10" t="18196" r="38342" b="19138"/>
          <a:stretch/>
        </p:blipFill>
        <p:spPr>
          <a:xfrm>
            <a:off x="8105422" y="1004918"/>
            <a:ext cx="2822223" cy="41317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A671187-9AC1-E0A8-34F8-6EB78D4BFFC3}"/>
              </a:ext>
            </a:extLst>
          </p:cNvPr>
          <p:cNvSpPr txBox="1"/>
          <p:nvPr/>
        </p:nvSpPr>
        <p:spPr>
          <a:xfrm>
            <a:off x="8402446" y="543253"/>
            <a:ext cx="2228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D8F8FC"/>
                </a:solidFill>
              </a:rPr>
              <a:t>MS/MS </a:t>
            </a:r>
            <a:r>
              <a:rPr lang="fr-FR" sz="2400" b="1" dirty="0" err="1">
                <a:solidFill>
                  <a:srgbClr val="D8F8FC"/>
                </a:solidFill>
              </a:rPr>
              <a:t>analysis</a:t>
            </a:r>
            <a:endParaRPr lang="en-GB" sz="2400" b="1" dirty="0">
              <a:solidFill>
                <a:srgbClr val="D8F8FC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9D0887-6956-CD49-DF6C-3F0D2DC5A2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8190572" y="1157318"/>
            <a:ext cx="2624515" cy="335494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AC307EA-EFD6-20BB-1F67-A59DBBD22AD7}"/>
              </a:ext>
            </a:extLst>
          </p:cNvPr>
          <p:cNvSpPr txBox="1"/>
          <p:nvPr/>
        </p:nvSpPr>
        <p:spPr>
          <a:xfrm>
            <a:off x="8551319" y="1602826"/>
            <a:ext cx="181787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rgbClr val="D8F8FC"/>
                </a:solidFill>
              </a:rPr>
              <a:t>Fragmentation </a:t>
            </a:r>
            <a:r>
              <a:rPr lang="fr-FR" sz="1400" b="1" dirty="0" err="1">
                <a:solidFill>
                  <a:srgbClr val="D8F8FC"/>
                </a:solidFill>
              </a:rPr>
              <a:t>Predictor</a:t>
            </a:r>
            <a:endParaRPr lang="fr-FR" sz="1400" b="1" dirty="0">
              <a:solidFill>
                <a:srgbClr val="D8F8FC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E0CA921-EFB2-5588-87A9-5C873A119C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0" t="26440" r="2108" b="12558"/>
          <a:stretch/>
        </p:blipFill>
        <p:spPr>
          <a:xfrm>
            <a:off x="8319628" y="2148129"/>
            <a:ext cx="2393810" cy="9602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411339-60AF-035D-7025-2402640B6114}"/>
              </a:ext>
            </a:extLst>
          </p:cNvPr>
          <p:cNvSpPr txBox="1"/>
          <p:nvPr/>
        </p:nvSpPr>
        <p:spPr>
          <a:xfrm>
            <a:off x="1590168" y="1095181"/>
            <a:ext cx="2012410" cy="4001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rgbClr val="D8F8FC"/>
                </a:solidFill>
              </a:rPr>
              <a:t>Building block components</a:t>
            </a:r>
          </a:p>
          <a:p>
            <a:pPr algn="ctr"/>
            <a:r>
              <a:rPr lang="fr-FR" sz="1200" dirty="0">
                <a:solidFill>
                  <a:srgbClr val="D8F8FC"/>
                </a:solidFill>
              </a:rPr>
              <a:t>(</a:t>
            </a:r>
            <a:r>
              <a:rPr lang="fr-FR" sz="1200" dirty="0" err="1">
                <a:solidFill>
                  <a:srgbClr val="D8F8FC"/>
                </a:solidFill>
              </a:rPr>
              <a:t>list</a:t>
            </a:r>
            <a:r>
              <a:rPr lang="fr-FR" sz="1200" dirty="0">
                <a:solidFill>
                  <a:srgbClr val="D8F8FC"/>
                </a:solidFill>
              </a:rPr>
              <a:t> of </a:t>
            </a:r>
            <a:r>
              <a:rPr lang="fr-FR" sz="1200" dirty="0" err="1">
                <a:solidFill>
                  <a:srgbClr val="D8F8FC"/>
                </a:solidFill>
              </a:rPr>
              <a:t>sugars</a:t>
            </a:r>
            <a:r>
              <a:rPr lang="fr-FR" sz="1200" dirty="0">
                <a:solidFill>
                  <a:srgbClr val="D8F8FC"/>
                </a:solidFill>
              </a:rPr>
              <a:t> and </a:t>
            </a:r>
            <a:r>
              <a:rPr lang="fr-FR" sz="1200" dirty="0" err="1">
                <a:solidFill>
                  <a:srgbClr val="D8F8FC"/>
                </a:solidFill>
              </a:rPr>
              <a:t>amino-acids</a:t>
            </a:r>
            <a:r>
              <a:rPr lang="fr-FR" sz="1200" dirty="0">
                <a:solidFill>
                  <a:srgbClr val="D8F8FC"/>
                </a:solidFill>
              </a:rPr>
              <a:t>)</a:t>
            </a:r>
            <a:endParaRPr lang="en-GB" sz="1600" dirty="0">
              <a:solidFill>
                <a:srgbClr val="D8F8FC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AF0364-E4E3-43CC-4D78-A1FE1632CC5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21" t="67574" r="9025" b="16612"/>
          <a:stretch/>
        </p:blipFill>
        <p:spPr>
          <a:xfrm>
            <a:off x="8456022" y="2635300"/>
            <a:ext cx="2086911" cy="37354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86A4114-33FD-29D2-B5B2-16ED425EFF06}"/>
              </a:ext>
            </a:extLst>
          </p:cNvPr>
          <p:cNvSpPr txBox="1"/>
          <p:nvPr/>
        </p:nvSpPr>
        <p:spPr>
          <a:xfrm>
            <a:off x="8716529" y="2619985"/>
            <a:ext cx="1651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200" dirty="0" err="1">
                <a:solidFill>
                  <a:srgbClr val="D8F8FC"/>
                </a:solidFill>
              </a:rPr>
              <a:t>list</a:t>
            </a:r>
            <a:r>
              <a:rPr lang="fr-FR" sz="1200" dirty="0">
                <a:solidFill>
                  <a:srgbClr val="D8F8FC"/>
                </a:solidFill>
              </a:rPr>
              <a:t> of </a:t>
            </a:r>
            <a:r>
              <a:rPr lang="fr-FR" sz="1200" dirty="0" err="1">
                <a:solidFill>
                  <a:srgbClr val="D8F8FC"/>
                </a:solidFill>
              </a:rPr>
              <a:t>muropeptides</a:t>
            </a:r>
            <a:r>
              <a:rPr lang="fr-FR" sz="1200" dirty="0">
                <a:solidFill>
                  <a:srgbClr val="D8F8FC"/>
                </a:solidFill>
              </a:rPr>
              <a:t> (.csv )</a:t>
            </a:r>
          </a:p>
        </p:txBody>
      </p:sp>
    </p:spTree>
    <p:extLst>
      <p:ext uri="{BB962C8B-B14F-4D97-AF65-F5344CB8AC3E}">
        <p14:creationId xmlns:p14="http://schemas.microsoft.com/office/powerpoint/2010/main" val="75452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2A9DE23C-F14E-7CB7-94D5-132655B222F5}"/>
              </a:ext>
            </a:extLst>
          </p:cNvPr>
          <p:cNvGrpSpPr/>
          <p:nvPr/>
        </p:nvGrpSpPr>
        <p:grpSpPr>
          <a:xfrm>
            <a:off x="0" y="33128"/>
            <a:ext cx="12192000" cy="6896717"/>
            <a:chOff x="0" y="33128"/>
            <a:chExt cx="12192000" cy="689671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4FB17EE-E5B6-F59A-2627-1D1ED0B619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5788" b="10584"/>
            <a:stretch/>
          </p:blipFill>
          <p:spPr>
            <a:xfrm>
              <a:off x="0" y="186789"/>
              <a:ext cx="12192000" cy="5513894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E05D1FA-9011-E7BC-D457-6369B61824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3784"/>
            <a:stretch/>
          </p:blipFill>
          <p:spPr>
            <a:xfrm>
              <a:off x="0" y="33128"/>
              <a:ext cx="12192000" cy="409869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F3E12E33-3CA4-1A54-947A-2108B6939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2344"/>
            <a:stretch/>
          </p:blipFill>
          <p:spPr>
            <a:xfrm>
              <a:off x="0" y="6425080"/>
              <a:ext cx="12192000" cy="504765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0D81DE4-5A24-25A9-D2FA-5A3F78A0E5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80608" b="10583"/>
            <a:stretch/>
          </p:blipFill>
          <p:spPr>
            <a:xfrm>
              <a:off x="0" y="5510284"/>
              <a:ext cx="12192000" cy="914796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A260250-9C83-31E6-73D8-0B74985B2E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98" t="18195" r="39045" b="50001"/>
          <a:stretch/>
        </p:blipFill>
        <p:spPr>
          <a:xfrm>
            <a:off x="620358" y="1004918"/>
            <a:ext cx="3732106" cy="20969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505304-B5C4-2996-64AA-C0121B8DA8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10" t="18196" r="38342" b="19138"/>
          <a:stretch/>
        </p:blipFill>
        <p:spPr>
          <a:xfrm>
            <a:off x="8105422" y="1004918"/>
            <a:ext cx="2822223" cy="41317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C4EBA6-54DB-C3FC-D173-7601CA8562C4}"/>
              </a:ext>
            </a:extLst>
          </p:cNvPr>
          <p:cNvSpPr txBox="1"/>
          <p:nvPr/>
        </p:nvSpPr>
        <p:spPr>
          <a:xfrm>
            <a:off x="5350933" y="543253"/>
            <a:ext cx="1679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D8F8FC"/>
                </a:solidFill>
              </a:rPr>
              <a:t>MS </a:t>
            </a:r>
            <a:r>
              <a:rPr lang="fr-FR" sz="2400" b="1" dirty="0" err="1">
                <a:solidFill>
                  <a:srgbClr val="D8F8FC"/>
                </a:solidFill>
              </a:rPr>
              <a:t>analysis</a:t>
            </a:r>
            <a:endParaRPr lang="en-GB" sz="2400" b="1" dirty="0">
              <a:solidFill>
                <a:srgbClr val="D8F8FC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BCD5C7-B878-73D1-3E02-CE1D8F6F7676}"/>
              </a:ext>
            </a:extLst>
          </p:cNvPr>
          <p:cNvSpPr txBox="1"/>
          <p:nvPr/>
        </p:nvSpPr>
        <p:spPr>
          <a:xfrm>
            <a:off x="8402446" y="543253"/>
            <a:ext cx="2228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D8F8FC"/>
                </a:solidFill>
              </a:rPr>
              <a:t>MS/MS </a:t>
            </a:r>
            <a:r>
              <a:rPr lang="fr-FR" sz="2400" b="1" dirty="0" err="1">
                <a:solidFill>
                  <a:srgbClr val="D8F8FC"/>
                </a:solidFill>
              </a:rPr>
              <a:t>analysis</a:t>
            </a:r>
            <a:endParaRPr lang="en-GB" sz="2400" b="1" dirty="0">
              <a:solidFill>
                <a:srgbClr val="D8F8FC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7E67437-7614-F733-9ED7-AC2C0EA08B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756989" y="1004918"/>
            <a:ext cx="3222378" cy="4949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0A30F9-7662-E72A-0A10-C514C78AF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629692" y="1748800"/>
            <a:ext cx="3832510" cy="13530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C510B3-D2F8-8D50-C3DE-C2B5656BA2D3}"/>
              </a:ext>
            </a:extLst>
          </p:cNvPr>
          <p:cNvSpPr txBox="1"/>
          <p:nvPr/>
        </p:nvSpPr>
        <p:spPr>
          <a:xfrm>
            <a:off x="683101" y="2053836"/>
            <a:ext cx="3818161" cy="129266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400" b="1" i="1" dirty="0">
                <a:solidFill>
                  <a:srgbClr val="D8F8FC"/>
                </a:solidFill>
              </a:rPr>
              <a:t>E. coli  	</a:t>
            </a:r>
            <a:r>
              <a:rPr lang="fr-FR" sz="1400" b="1" dirty="0">
                <a:solidFill>
                  <a:srgbClr val="D8F8FC"/>
                </a:solidFill>
              </a:rPr>
              <a:t>(</a:t>
            </a:r>
            <a:r>
              <a:rPr lang="fr-FR" sz="1400" b="1" i="1" dirty="0" err="1">
                <a:solidFill>
                  <a:srgbClr val="D8F8FC"/>
                </a:solidFill>
              </a:rPr>
              <a:t>m</a:t>
            </a:r>
            <a:r>
              <a:rPr lang="fr-FR" sz="1400" b="1" dirty="0" err="1">
                <a:solidFill>
                  <a:srgbClr val="D8F8FC"/>
                </a:solidFill>
              </a:rPr>
              <a:t>DAP</a:t>
            </a:r>
            <a:r>
              <a:rPr lang="fr-FR" sz="1400" b="1" dirty="0">
                <a:solidFill>
                  <a:srgbClr val="D8F8FC"/>
                </a:solidFill>
              </a:rPr>
              <a:t>, D-Glu)</a:t>
            </a:r>
          </a:p>
          <a:p>
            <a:r>
              <a:rPr lang="fr-FR" sz="1400" b="1" i="1" dirty="0">
                <a:solidFill>
                  <a:srgbClr val="D8F8FC"/>
                </a:solidFill>
              </a:rPr>
              <a:t>B. subtilis	</a:t>
            </a:r>
            <a:r>
              <a:rPr lang="fr-FR" sz="1400" b="1" dirty="0">
                <a:solidFill>
                  <a:srgbClr val="D8F8FC"/>
                </a:solidFill>
              </a:rPr>
              <a:t>(</a:t>
            </a:r>
            <a:r>
              <a:rPr lang="fr-FR" sz="1400" b="1" i="1" dirty="0">
                <a:solidFill>
                  <a:srgbClr val="D8F8FC"/>
                </a:solidFill>
              </a:rPr>
              <a:t>m</a:t>
            </a:r>
            <a:r>
              <a:rPr lang="fr-FR" sz="1400" b="1" dirty="0">
                <a:solidFill>
                  <a:srgbClr val="D8F8FC"/>
                </a:solidFill>
              </a:rPr>
              <a:t>DAP</a:t>
            </a:r>
            <a:r>
              <a:rPr lang="fr-FR" sz="1400" b="1" baseline="-25000" dirty="0">
                <a:solidFill>
                  <a:srgbClr val="D8F8FC"/>
                </a:solidFill>
              </a:rPr>
              <a:t>NH2</a:t>
            </a:r>
            <a:r>
              <a:rPr lang="fr-FR" sz="1400" b="1" dirty="0">
                <a:solidFill>
                  <a:srgbClr val="D8F8FC"/>
                </a:solidFill>
              </a:rPr>
              <a:t>, D-Glu)</a:t>
            </a:r>
            <a:endParaRPr lang="fr-FR" sz="1400" b="1" i="1" dirty="0">
              <a:solidFill>
                <a:srgbClr val="D8F8FC"/>
              </a:solidFill>
            </a:endParaRPr>
          </a:p>
          <a:p>
            <a:r>
              <a:rPr lang="fr-FR" sz="1400" b="1" i="1" dirty="0">
                <a:solidFill>
                  <a:srgbClr val="D8F8FC"/>
                </a:solidFill>
              </a:rPr>
              <a:t>C. difficile	</a:t>
            </a:r>
            <a:r>
              <a:rPr lang="fr-FR" sz="1400" b="1" dirty="0">
                <a:solidFill>
                  <a:srgbClr val="D8F8FC"/>
                </a:solidFill>
              </a:rPr>
              <a:t>(</a:t>
            </a:r>
            <a:r>
              <a:rPr lang="fr-FR" sz="1400" b="1" dirty="0" err="1">
                <a:solidFill>
                  <a:srgbClr val="D8F8FC"/>
                </a:solidFill>
              </a:rPr>
              <a:t>GlcN</a:t>
            </a:r>
            <a:r>
              <a:rPr lang="fr-FR" sz="1400" b="1" dirty="0">
                <a:solidFill>
                  <a:srgbClr val="D8F8FC"/>
                </a:solidFill>
              </a:rPr>
              <a:t>, </a:t>
            </a:r>
            <a:r>
              <a:rPr lang="fr-FR" sz="1400" b="1" dirty="0" err="1">
                <a:solidFill>
                  <a:srgbClr val="D8F8FC"/>
                </a:solidFill>
              </a:rPr>
              <a:t>mDAP</a:t>
            </a:r>
            <a:r>
              <a:rPr lang="fr-FR" sz="1400" b="1" dirty="0">
                <a:solidFill>
                  <a:srgbClr val="D8F8FC"/>
                </a:solidFill>
              </a:rPr>
              <a:t>, D-Glu)</a:t>
            </a:r>
          </a:p>
          <a:p>
            <a:r>
              <a:rPr lang="fr-FR" sz="1400" b="1" i="1" dirty="0">
                <a:solidFill>
                  <a:srgbClr val="D8F8FC"/>
                </a:solidFill>
              </a:rPr>
              <a:t>S. aureus	</a:t>
            </a:r>
            <a:r>
              <a:rPr lang="fr-FR" sz="1400" b="1" dirty="0">
                <a:solidFill>
                  <a:srgbClr val="D8F8FC"/>
                </a:solidFill>
              </a:rPr>
              <a:t>(L-Lys, D-</a:t>
            </a:r>
            <a:r>
              <a:rPr lang="fr-FR" sz="1400" b="1" dirty="0" err="1">
                <a:solidFill>
                  <a:srgbClr val="D8F8FC"/>
                </a:solidFill>
              </a:rPr>
              <a:t>Gln</a:t>
            </a:r>
            <a:r>
              <a:rPr lang="fr-FR" sz="1400" b="1" dirty="0">
                <a:solidFill>
                  <a:srgbClr val="D8F8FC"/>
                </a:solidFill>
              </a:rPr>
              <a:t>, Gly5 </a:t>
            </a:r>
            <a:r>
              <a:rPr lang="fr-FR" sz="1400" b="1" dirty="0" err="1">
                <a:solidFill>
                  <a:srgbClr val="D8F8FC"/>
                </a:solidFill>
              </a:rPr>
              <a:t>lateral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chain</a:t>
            </a:r>
            <a:r>
              <a:rPr lang="fr-FR" sz="1400" b="1" dirty="0">
                <a:solidFill>
                  <a:srgbClr val="D8F8FC"/>
                </a:solidFill>
              </a:rPr>
              <a:t>)</a:t>
            </a:r>
            <a:endParaRPr lang="fr-FR" sz="1400" b="1" i="1" dirty="0">
              <a:solidFill>
                <a:srgbClr val="D8F8FC"/>
              </a:solidFill>
            </a:endParaRPr>
          </a:p>
          <a:p>
            <a:r>
              <a:rPr lang="fr-FR" sz="1400" b="1" i="1" dirty="0">
                <a:solidFill>
                  <a:srgbClr val="D8F8FC"/>
                </a:solidFill>
              </a:rPr>
              <a:t>E. faecium	</a:t>
            </a:r>
            <a:r>
              <a:rPr lang="fr-FR" sz="1400" b="1" dirty="0">
                <a:solidFill>
                  <a:srgbClr val="D8F8FC"/>
                </a:solidFill>
              </a:rPr>
              <a:t>(L-Lys, D-</a:t>
            </a:r>
            <a:r>
              <a:rPr lang="fr-FR" sz="1400" b="1" dirty="0" err="1">
                <a:solidFill>
                  <a:srgbClr val="D8F8FC"/>
                </a:solidFill>
              </a:rPr>
              <a:t>Gln</a:t>
            </a:r>
            <a:r>
              <a:rPr lang="fr-FR" sz="1400" b="1" dirty="0">
                <a:solidFill>
                  <a:srgbClr val="D8F8FC"/>
                </a:solidFill>
              </a:rPr>
              <a:t>, D-</a:t>
            </a:r>
            <a:r>
              <a:rPr lang="fr-FR" sz="1400" b="1" dirty="0" err="1">
                <a:solidFill>
                  <a:srgbClr val="D8F8FC"/>
                </a:solidFill>
              </a:rPr>
              <a:t>Asp</a:t>
            </a:r>
            <a:r>
              <a:rPr lang="fr-FR" sz="1400" b="1" dirty="0">
                <a:solidFill>
                  <a:srgbClr val="D8F8FC"/>
                </a:solidFill>
              </a:rPr>
              <a:t>/Asn </a:t>
            </a:r>
            <a:r>
              <a:rPr lang="fr-FR" sz="1400" b="1" dirty="0" err="1">
                <a:solidFill>
                  <a:srgbClr val="D8F8FC"/>
                </a:solidFill>
              </a:rPr>
              <a:t>lateral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chain</a:t>
            </a:r>
            <a:r>
              <a:rPr lang="fr-FR" sz="1400" b="1" dirty="0">
                <a:solidFill>
                  <a:srgbClr val="D8F8FC"/>
                </a:solidFill>
              </a:rPr>
              <a:t>)</a:t>
            </a:r>
            <a:r>
              <a:rPr lang="fr-FR" sz="1400" b="1" i="1" dirty="0">
                <a:solidFill>
                  <a:srgbClr val="D8F8FC"/>
                </a:solidFill>
              </a:rPr>
              <a:t> </a:t>
            </a:r>
          </a:p>
          <a:p>
            <a:r>
              <a:rPr lang="fr-FR" sz="1400" b="1" i="1" dirty="0">
                <a:solidFill>
                  <a:srgbClr val="D8F8FC"/>
                </a:solidFill>
              </a:rPr>
              <a:t>E. faecalis	</a:t>
            </a:r>
            <a:r>
              <a:rPr lang="fr-FR" sz="1400" b="1" dirty="0">
                <a:solidFill>
                  <a:srgbClr val="D8F8FC"/>
                </a:solidFill>
              </a:rPr>
              <a:t>(L-Lys, D-</a:t>
            </a:r>
            <a:r>
              <a:rPr lang="fr-FR" sz="1400" b="1" dirty="0" err="1">
                <a:solidFill>
                  <a:srgbClr val="D8F8FC"/>
                </a:solidFill>
              </a:rPr>
              <a:t>Gln</a:t>
            </a:r>
            <a:r>
              <a:rPr lang="fr-FR" sz="1400" b="1" dirty="0">
                <a:solidFill>
                  <a:srgbClr val="D8F8FC"/>
                </a:solidFill>
              </a:rPr>
              <a:t>, L-Ala</a:t>
            </a:r>
            <a:r>
              <a:rPr lang="fr-FR" sz="1400" b="1" baseline="-25000" dirty="0">
                <a:solidFill>
                  <a:srgbClr val="D8F8FC"/>
                </a:solidFill>
              </a:rPr>
              <a:t>2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lateral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chain</a:t>
            </a:r>
            <a:r>
              <a:rPr lang="fr-FR" sz="1400" b="1" dirty="0">
                <a:solidFill>
                  <a:srgbClr val="D8F8FC"/>
                </a:solidFill>
              </a:rPr>
              <a:t>)</a:t>
            </a:r>
            <a:r>
              <a:rPr lang="fr-FR" sz="1400" b="1" i="1" dirty="0">
                <a:solidFill>
                  <a:srgbClr val="D8F8FC"/>
                </a:solidFill>
              </a:rPr>
              <a:t> </a:t>
            </a:r>
            <a:endParaRPr lang="en-GB" sz="1400" b="1" dirty="0">
              <a:solidFill>
                <a:srgbClr val="D8F8FC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021498B-BBE4-4EB6-A95E-1A33AB06D9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29" t="46195" r="38804" b="48831"/>
          <a:stretch/>
        </p:blipFill>
        <p:spPr>
          <a:xfrm>
            <a:off x="620358" y="1347716"/>
            <a:ext cx="3780882" cy="4098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CBF5C61-A185-6B1B-87C2-A9F97BAAA7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756988" y="1004917"/>
            <a:ext cx="3617750" cy="73810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2C3D069-7A0F-C8EE-9772-97E4A0E4607F}"/>
              </a:ext>
            </a:extLst>
          </p:cNvPr>
          <p:cNvSpPr txBox="1"/>
          <p:nvPr/>
        </p:nvSpPr>
        <p:spPr>
          <a:xfrm>
            <a:off x="1524126" y="1113325"/>
            <a:ext cx="23026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rgbClr val="D8F8FC"/>
                </a:solidFill>
              </a:rPr>
              <a:t>Building block components</a:t>
            </a:r>
          </a:p>
          <a:p>
            <a:pPr algn="ctr"/>
            <a:r>
              <a:rPr lang="fr-FR" sz="1400" b="1" dirty="0">
                <a:solidFill>
                  <a:srgbClr val="D8F8FC"/>
                </a:solidFill>
              </a:rPr>
              <a:t>(</a:t>
            </a:r>
            <a:r>
              <a:rPr lang="fr-FR" sz="1400" b="1" dirty="0" err="1">
                <a:solidFill>
                  <a:srgbClr val="D8F8FC"/>
                </a:solidFill>
              </a:rPr>
              <a:t>list</a:t>
            </a:r>
            <a:r>
              <a:rPr lang="fr-FR" sz="1400" b="1" dirty="0">
                <a:solidFill>
                  <a:srgbClr val="D8F8FC"/>
                </a:solidFill>
              </a:rPr>
              <a:t> of </a:t>
            </a:r>
            <a:r>
              <a:rPr lang="fr-FR" sz="1400" b="1" dirty="0" err="1">
                <a:solidFill>
                  <a:srgbClr val="D8F8FC"/>
                </a:solidFill>
              </a:rPr>
              <a:t>sugars</a:t>
            </a:r>
            <a:r>
              <a:rPr lang="fr-FR" sz="1400" b="1" dirty="0">
                <a:solidFill>
                  <a:srgbClr val="D8F8FC"/>
                </a:solidFill>
              </a:rPr>
              <a:t> and </a:t>
            </a:r>
            <a:r>
              <a:rPr lang="fr-FR" sz="1400" b="1" dirty="0" err="1">
                <a:solidFill>
                  <a:srgbClr val="D8F8FC"/>
                </a:solidFill>
              </a:rPr>
              <a:t>amino-acids</a:t>
            </a:r>
            <a:r>
              <a:rPr lang="fr-FR" sz="1400" b="1" dirty="0">
                <a:solidFill>
                  <a:srgbClr val="D8F8FC"/>
                </a:solidFill>
              </a:rPr>
              <a:t>)</a:t>
            </a:r>
            <a:endParaRPr lang="en-GB" b="1" dirty="0">
              <a:solidFill>
                <a:srgbClr val="D8F8FC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1A96B8C-8A5D-4553-A300-A1E82DF4C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37" y="1559327"/>
            <a:ext cx="3800475" cy="47625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FDB7E55-C189-AE5E-5FAB-894570EA905F}"/>
              </a:ext>
            </a:extLst>
          </p:cNvPr>
          <p:cNvSpPr txBox="1"/>
          <p:nvPr/>
        </p:nvSpPr>
        <p:spPr>
          <a:xfrm>
            <a:off x="1311018" y="543253"/>
            <a:ext cx="2360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rgbClr val="D8F8FC"/>
                </a:solidFill>
              </a:rPr>
              <a:t>Database</a:t>
            </a:r>
            <a:r>
              <a:rPr lang="fr-FR" sz="2400" b="1" dirty="0">
                <a:solidFill>
                  <a:srgbClr val="D8F8FC"/>
                </a:solidFill>
              </a:rPr>
              <a:t> </a:t>
            </a:r>
            <a:r>
              <a:rPr lang="fr-FR" sz="2400" b="1" dirty="0" err="1">
                <a:solidFill>
                  <a:srgbClr val="D8F8FC"/>
                </a:solidFill>
              </a:rPr>
              <a:t>builder</a:t>
            </a:r>
            <a:endParaRPr lang="en-GB" sz="2400" b="1" dirty="0">
              <a:solidFill>
                <a:srgbClr val="D8F8FC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6DCD9C-A8D3-032A-0415-3FA350C78F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659"/>
          <a:stretch/>
        </p:blipFill>
        <p:spPr>
          <a:xfrm>
            <a:off x="622419" y="1733684"/>
            <a:ext cx="3752319" cy="227575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7311EC-5EA8-C607-BC44-A1CCBE7445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425308" y="996527"/>
            <a:ext cx="3958763" cy="491338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93A694-1646-D0BF-F3B5-3EDC52CDC8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412" t="71215" r="39259" b="20331"/>
          <a:stretch/>
        </p:blipFill>
        <p:spPr>
          <a:xfrm>
            <a:off x="1267163" y="5974469"/>
            <a:ext cx="2600436" cy="5573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02E53F8-FC68-393A-0F61-C77E30808719}"/>
              </a:ext>
            </a:extLst>
          </p:cNvPr>
          <p:cNvSpPr txBox="1"/>
          <p:nvPr/>
        </p:nvSpPr>
        <p:spPr>
          <a:xfrm>
            <a:off x="2017719" y="6126285"/>
            <a:ext cx="11010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D8F8FC"/>
                </a:solidFill>
              </a:rPr>
              <a:t>Build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database</a:t>
            </a:r>
            <a:endParaRPr lang="en-GB" b="1" dirty="0">
              <a:solidFill>
                <a:srgbClr val="D8F8FC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BE5F3F5-59AD-3812-21AA-C106E74D68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909389" y="1157318"/>
            <a:ext cx="3222378" cy="49492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35B989B-7CAC-BB1A-2FB9-4324A26834B4}"/>
              </a:ext>
            </a:extLst>
          </p:cNvPr>
          <p:cNvSpPr txBox="1"/>
          <p:nvPr/>
        </p:nvSpPr>
        <p:spPr>
          <a:xfrm>
            <a:off x="1907260" y="3827183"/>
            <a:ext cx="124867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D8F8FC"/>
                </a:solidFill>
              </a:rPr>
              <a:t>Muropeptide</a:t>
            </a:r>
            <a:r>
              <a:rPr lang="fr-FR" sz="1400" b="1" dirty="0">
                <a:solidFill>
                  <a:srgbClr val="D8F8FC"/>
                </a:solidFill>
              </a:rPr>
              <a:t> </a:t>
            </a:r>
            <a:r>
              <a:rPr lang="fr-FR" sz="1400" b="1" dirty="0" err="1">
                <a:solidFill>
                  <a:srgbClr val="D8F8FC"/>
                </a:solidFill>
              </a:rPr>
              <a:t>list</a:t>
            </a:r>
            <a:endParaRPr lang="en-GB" b="1" dirty="0">
              <a:solidFill>
                <a:srgbClr val="D8F8FC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AA2A86-01C4-E622-EE6E-D3AE74ABD4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0" t="3659" r="2108"/>
          <a:stretch/>
        </p:blipFill>
        <p:spPr>
          <a:xfrm>
            <a:off x="710898" y="1548227"/>
            <a:ext cx="3592162" cy="227575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E7A1009-F502-9BF9-6B33-3D41669E13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21" t="67574" r="9025" b="16612"/>
          <a:stretch/>
        </p:blipFill>
        <p:spPr>
          <a:xfrm>
            <a:off x="889570" y="2797238"/>
            <a:ext cx="3153924" cy="37354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85F5ED07-445D-E755-194C-1345987D6821}"/>
              </a:ext>
            </a:extLst>
          </p:cNvPr>
          <p:cNvSpPr txBox="1"/>
          <p:nvPr/>
        </p:nvSpPr>
        <p:spPr>
          <a:xfrm>
            <a:off x="1450141" y="2852492"/>
            <a:ext cx="223144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200" dirty="0" err="1">
                <a:solidFill>
                  <a:srgbClr val="D8F8FC"/>
                </a:solidFill>
              </a:rPr>
              <a:t>list</a:t>
            </a:r>
            <a:r>
              <a:rPr lang="fr-FR" sz="1200" dirty="0">
                <a:solidFill>
                  <a:srgbClr val="D8F8FC"/>
                </a:solidFill>
              </a:rPr>
              <a:t> of </a:t>
            </a:r>
            <a:r>
              <a:rPr lang="fr-FR" sz="1200" dirty="0" err="1">
                <a:solidFill>
                  <a:srgbClr val="D8F8FC"/>
                </a:solidFill>
              </a:rPr>
              <a:t>sugars</a:t>
            </a:r>
            <a:r>
              <a:rPr lang="fr-FR" sz="1200" dirty="0">
                <a:solidFill>
                  <a:srgbClr val="D8F8FC"/>
                </a:solidFill>
              </a:rPr>
              <a:t> and </a:t>
            </a:r>
            <a:r>
              <a:rPr lang="fr-FR" sz="1200" dirty="0" err="1">
                <a:solidFill>
                  <a:srgbClr val="D8F8FC"/>
                </a:solidFill>
              </a:rPr>
              <a:t>amino-acids</a:t>
            </a:r>
            <a:r>
              <a:rPr lang="fr-FR" sz="1200" dirty="0">
                <a:solidFill>
                  <a:srgbClr val="D8F8FC"/>
                </a:solidFill>
              </a:rPr>
              <a:t> (.csv 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090136-FB87-2CF8-43BD-AD179FB6E8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7"/>
          <a:stretch/>
        </p:blipFill>
        <p:spPr>
          <a:xfrm>
            <a:off x="631062" y="4036016"/>
            <a:ext cx="3697494" cy="476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0FCBB5-4202-BA09-6A14-EF4F2052395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0" t="3659" r="2108" b="80184"/>
          <a:stretch/>
        </p:blipFill>
        <p:spPr>
          <a:xfrm>
            <a:off x="710898" y="4095633"/>
            <a:ext cx="3592162" cy="3816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D06ACA-5C71-2A4E-9167-11E7BC1863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0" t="26440" r="2108" b="12558"/>
          <a:stretch/>
        </p:blipFill>
        <p:spPr>
          <a:xfrm>
            <a:off x="710898" y="4477292"/>
            <a:ext cx="3592162" cy="14410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FE4A57-63A6-CC8E-B056-44E09ADA27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21" t="67574" r="9025" b="16612"/>
          <a:stretch/>
        </p:blipFill>
        <p:spPr>
          <a:xfrm>
            <a:off x="889570" y="5189095"/>
            <a:ext cx="3153924" cy="37354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7F486E6-A07D-07D0-421F-AF0D45BE0E1D}"/>
              </a:ext>
            </a:extLst>
          </p:cNvPr>
          <p:cNvSpPr txBox="1"/>
          <p:nvPr/>
        </p:nvSpPr>
        <p:spPr>
          <a:xfrm>
            <a:off x="1739935" y="5243452"/>
            <a:ext cx="1651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200" dirty="0" err="1">
                <a:solidFill>
                  <a:srgbClr val="D8F8FC"/>
                </a:solidFill>
              </a:rPr>
              <a:t>list</a:t>
            </a:r>
            <a:r>
              <a:rPr lang="fr-FR" sz="1200" dirty="0">
                <a:solidFill>
                  <a:srgbClr val="D8F8FC"/>
                </a:solidFill>
              </a:rPr>
              <a:t> of </a:t>
            </a:r>
            <a:r>
              <a:rPr lang="fr-FR" sz="1200" dirty="0" err="1">
                <a:solidFill>
                  <a:srgbClr val="D8F8FC"/>
                </a:solidFill>
              </a:rPr>
              <a:t>muropeptides</a:t>
            </a:r>
            <a:r>
              <a:rPr lang="fr-FR" sz="1200" dirty="0">
                <a:solidFill>
                  <a:srgbClr val="D8F8FC"/>
                </a:solidFill>
              </a:rPr>
              <a:t> (.csv )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4D0DBF0-BE5C-F936-E815-8B69339CE7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93" t="41502" r="38989" b="53074"/>
          <a:stretch/>
        </p:blipFill>
        <p:spPr>
          <a:xfrm>
            <a:off x="8190572" y="1157318"/>
            <a:ext cx="2624515" cy="3354948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65C31ED-AD8C-4516-255D-67203201FCB0}"/>
              </a:ext>
            </a:extLst>
          </p:cNvPr>
          <p:cNvSpPr txBox="1"/>
          <p:nvPr/>
        </p:nvSpPr>
        <p:spPr>
          <a:xfrm>
            <a:off x="8551319" y="1602826"/>
            <a:ext cx="181786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rgbClr val="D8F8FC"/>
                </a:solidFill>
              </a:rPr>
              <a:t>Fragmentation </a:t>
            </a:r>
            <a:r>
              <a:rPr lang="fr-FR" sz="1400" b="1" dirty="0" err="1">
                <a:solidFill>
                  <a:srgbClr val="D8F8FC"/>
                </a:solidFill>
              </a:rPr>
              <a:t>Predictor</a:t>
            </a:r>
            <a:endParaRPr lang="fr-FR" sz="1400" b="1" dirty="0">
              <a:solidFill>
                <a:srgbClr val="D8F8FC"/>
              </a:solidFill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D53224CF-78C5-E7B4-D805-BE4FAB18F81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0" t="26440" r="2108" b="12558"/>
          <a:stretch/>
        </p:blipFill>
        <p:spPr>
          <a:xfrm>
            <a:off x="8319628" y="2148129"/>
            <a:ext cx="2393810" cy="9602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318DFCD-4E43-0D5F-EB1F-86D35AB6535E}"/>
              </a:ext>
            </a:extLst>
          </p:cNvPr>
          <p:cNvSpPr txBox="1"/>
          <p:nvPr/>
        </p:nvSpPr>
        <p:spPr>
          <a:xfrm>
            <a:off x="1590168" y="1095181"/>
            <a:ext cx="2012410" cy="4001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400" b="1" dirty="0">
                <a:solidFill>
                  <a:srgbClr val="D8F8FC"/>
                </a:solidFill>
              </a:rPr>
              <a:t>Building block components</a:t>
            </a:r>
          </a:p>
          <a:p>
            <a:pPr algn="ctr"/>
            <a:r>
              <a:rPr lang="fr-FR" sz="1200" dirty="0">
                <a:solidFill>
                  <a:srgbClr val="D8F8FC"/>
                </a:solidFill>
              </a:rPr>
              <a:t>(</a:t>
            </a:r>
            <a:r>
              <a:rPr lang="fr-FR" sz="1200" dirty="0" err="1">
                <a:solidFill>
                  <a:srgbClr val="D8F8FC"/>
                </a:solidFill>
              </a:rPr>
              <a:t>list</a:t>
            </a:r>
            <a:r>
              <a:rPr lang="fr-FR" sz="1200" dirty="0">
                <a:solidFill>
                  <a:srgbClr val="D8F8FC"/>
                </a:solidFill>
              </a:rPr>
              <a:t> of </a:t>
            </a:r>
            <a:r>
              <a:rPr lang="fr-FR" sz="1200" dirty="0" err="1">
                <a:solidFill>
                  <a:srgbClr val="D8F8FC"/>
                </a:solidFill>
              </a:rPr>
              <a:t>sugars</a:t>
            </a:r>
            <a:r>
              <a:rPr lang="fr-FR" sz="1200" dirty="0">
                <a:solidFill>
                  <a:srgbClr val="D8F8FC"/>
                </a:solidFill>
              </a:rPr>
              <a:t> and </a:t>
            </a:r>
            <a:r>
              <a:rPr lang="fr-FR" sz="1200" dirty="0" err="1">
                <a:solidFill>
                  <a:srgbClr val="D8F8FC"/>
                </a:solidFill>
              </a:rPr>
              <a:t>amino-acids</a:t>
            </a:r>
            <a:r>
              <a:rPr lang="fr-FR" sz="1200" dirty="0">
                <a:solidFill>
                  <a:srgbClr val="D8F8FC"/>
                </a:solidFill>
              </a:rPr>
              <a:t>)</a:t>
            </a:r>
            <a:endParaRPr lang="en-GB" sz="1600" dirty="0">
              <a:solidFill>
                <a:srgbClr val="D8F8FC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A3D7A73-9F26-1400-00C1-8906918F13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21" t="67574" r="9025" b="16612"/>
          <a:stretch/>
        </p:blipFill>
        <p:spPr>
          <a:xfrm>
            <a:off x="8456022" y="2635300"/>
            <a:ext cx="2086911" cy="37354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D6166E44-E4BF-3D38-2F08-7292ABD80058}"/>
              </a:ext>
            </a:extLst>
          </p:cNvPr>
          <p:cNvSpPr txBox="1"/>
          <p:nvPr/>
        </p:nvSpPr>
        <p:spPr>
          <a:xfrm>
            <a:off x="8716529" y="2619985"/>
            <a:ext cx="1651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200" dirty="0" err="1">
                <a:solidFill>
                  <a:srgbClr val="D8F8FC"/>
                </a:solidFill>
              </a:rPr>
              <a:t>list</a:t>
            </a:r>
            <a:r>
              <a:rPr lang="fr-FR" sz="1200" dirty="0">
                <a:solidFill>
                  <a:srgbClr val="D8F8FC"/>
                </a:solidFill>
              </a:rPr>
              <a:t> of </a:t>
            </a:r>
            <a:r>
              <a:rPr lang="fr-FR" sz="1200" dirty="0" err="1">
                <a:solidFill>
                  <a:srgbClr val="D8F8FC"/>
                </a:solidFill>
              </a:rPr>
              <a:t>muropeptides</a:t>
            </a:r>
            <a:r>
              <a:rPr lang="fr-FR" sz="1200" dirty="0">
                <a:solidFill>
                  <a:srgbClr val="D8F8FC"/>
                </a:solidFill>
              </a:rPr>
              <a:t> (.csv )</a:t>
            </a:r>
          </a:p>
        </p:txBody>
      </p:sp>
    </p:spTree>
    <p:extLst>
      <p:ext uri="{BB962C8B-B14F-4D97-AF65-F5344CB8AC3E}">
        <p14:creationId xmlns:p14="http://schemas.microsoft.com/office/powerpoint/2010/main" val="422876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7DAB8C-DD34-F551-996F-88EC4E06E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1154"/>
          <a:stretch/>
        </p:blipFill>
        <p:spPr>
          <a:xfrm>
            <a:off x="0" y="132320"/>
            <a:ext cx="4736123" cy="6725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17BE6A-AD15-230F-4EE0-BA4FB465E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26" y="2276251"/>
            <a:ext cx="3514838" cy="43496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576424-1A10-3447-C81C-3EC67381B68C}"/>
              </a:ext>
            </a:extLst>
          </p:cNvPr>
          <p:cNvSpPr txBox="1"/>
          <p:nvPr/>
        </p:nvSpPr>
        <p:spPr>
          <a:xfrm>
            <a:off x="768626" y="684807"/>
            <a:ext cx="3203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>
                <a:solidFill>
                  <a:srgbClr val="D8F8FC"/>
                </a:solidFill>
              </a:rPr>
              <a:t>Buiding</a:t>
            </a:r>
            <a:r>
              <a:rPr lang="fr-FR" sz="1600" b="1" dirty="0">
                <a:solidFill>
                  <a:srgbClr val="D8F8FC"/>
                </a:solidFill>
              </a:rPr>
              <a:t> block components </a:t>
            </a:r>
            <a:r>
              <a:rPr lang="fr-FR" sz="1600" b="1" dirty="0" err="1">
                <a:solidFill>
                  <a:srgbClr val="D8F8FC"/>
                </a:solidFill>
              </a:rPr>
              <a:t>example</a:t>
            </a:r>
            <a:endParaRPr lang="en-GB" sz="1600" b="1" dirty="0">
              <a:solidFill>
                <a:srgbClr val="D8F8FC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6F230-0403-D1AE-AA01-D385ABAB91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558" t="10579" r="82555" b="79669"/>
          <a:stretch/>
        </p:blipFill>
        <p:spPr>
          <a:xfrm>
            <a:off x="768626" y="1060882"/>
            <a:ext cx="632791" cy="4241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BBC7D3-1441-BCEF-62E3-DDFA0CACDE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25" t="9717" r="561" b="84976"/>
          <a:stretch/>
        </p:blipFill>
        <p:spPr>
          <a:xfrm>
            <a:off x="1401417" y="1060882"/>
            <a:ext cx="2963551" cy="230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D7226A-0E68-1E8F-83C5-ECD0D8B1F583}"/>
              </a:ext>
            </a:extLst>
          </p:cNvPr>
          <p:cNvSpPr txBox="1"/>
          <p:nvPr/>
        </p:nvSpPr>
        <p:spPr>
          <a:xfrm>
            <a:off x="2488063" y="1075006"/>
            <a:ext cx="10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fr-FR" sz="12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mDAP</a:t>
            </a:r>
            <a:r>
              <a:rPr lang="fr-FR" sz="1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D-Glu)</a:t>
            </a:r>
            <a:endParaRPr lang="en-GB" sz="1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7FA2DC-A423-5BD3-128A-7D7233DBA094}"/>
              </a:ext>
            </a:extLst>
          </p:cNvPr>
          <p:cNvSpPr/>
          <p:nvPr/>
        </p:nvSpPr>
        <p:spPr>
          <a:xfrm>
            <a:off x="768626" y="684807"/>
            <a:ext cx="3514838" cy="80021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9B72C5B-488D-F6F1-D1A9-C23E1D31D5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931" y="1176298"/>
            <a:ext cx="1489438" cy="5633961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F50A2ED-F50F-C489-AEAA-34217FDF962F}"/>
              </a:ext>
            </a:extLst>
          </p:cNvPr>
          <p:cNvSpPr/>
          <p:nvPr/>
        </p:nvSpPr>
        <p:spPr>
          <a:xfrm>
            <a:off x="71569" y="171070"/>
            <a:ext cx="282804" cy="3447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5EB890-5FC0-8521-244A-F989A70068B8}"/>
              </a:ext>
            </a:extLst>
          </p:cNvPr>
          <p:cNvSpPr txBox="1"/>
          <p:nvPr/>
        </p:nvSpPr>
        <p:spPr>
          <a:xfrm>
            <a:off x="5504749" y="217106"/>
            <a:ext cx="410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.csv files to download for </a:t>
            </a:r>
            <a:r>
              <a:rPr lang="fr-FR" b="1" dirty="0" err="1"/>
              <a:t>users</a:t>
            </a:r>
            <a:r>
              <a:rPr lang="fr-FR" b="1" dirty="0"/>
              <a:t> to </a:t>
            </a:r>
            <a:r>
              <a:rPr lang="fr-FR" b="1" dirty="0" err="1"/>
              <a:t>amend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C5B421-9FA0-02F4-EAAF-AC3A1B92EE1E}"/>
              </a:ext>
            </a:extLst>
          </p:cNvPr>
          <p:cNvSpPr txBox="1"/>
          <p:nvPr/>
        </p:nvSpPr>
        <p:spPr>
          <a:xfrm>
            <a:off x="768626" y="1551813"/>
            <a:ext cx="3203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>
                <a:solidFill>
                  <a:srgbClr val="D8F8FC"/>
                </a:solidFill>
              </a:rPr>
              <a:t>Buiding</a:t>
            </a:r>
            <a:r>
              <a:rPr lang="fr-FR" sz="1600" b="1" dirty="0">
                <a:solidFill>
                  <a:srgbClr val="D8F8FC"/>
                </a:solidFill>
              </a:rPr>
              <a:t> block components </a:t>
            </a:r>
            <a:r>
              <a:rPr lang="fr-FR" sz="1600" b="1" dirty="0" err="1">
                <a:solidFill>
                  <a:srgbClr val="D8F8FC"/>
                </a:solidFill>
              </a:rPr>
              <a:t>example</a:t>
            </a:r>
            <a:endParaRPr lang="en-GB" sz="1600" b="1" dirty="0">
              <a:solidFill>
                <a:srgbClr val="D8F8FC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30A1D7-22F8-BEFD-DABB-AA4D8307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558" t="10579" r="82555" b="79669"/>
          <a:stretch/>
        </p:blipFill>
        <p:spPr>
          <a:xfrm>
            <a:off x="768626" y="1927888"/>
            <a:ext cx="632791" cy="4241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6DC70B5-BA2D-1C77-69A2-A9CB38625EC6}"/>
              </a:ext>
            </a:extLst>
          </p:cNvPr>
          <p:cNvSpPr/>
          <p:nvPr/>
        </p:nvSpPr>
        <p:spPr>
          <a:xfrm>
            <a:off x="768626" y="1551813"/>
            <a:ext cx="3514838" cy="80021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72D8F8-24E0-5126-C522-8882EC076528}"/>
              </a:ext>
            </a:extLst>
          </p:cNvPr>
          <p:cNvSpPr txBox="1"/>
          <p:nvPr/>
        </p:nvSpPr>
        <p:spPr>
          <a:xfrm>
            <a:off x="1415846" y="1963570"/>
            <a:ext cx="1617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E. coli </a:t>
            </a:r>
            <a:r>
              <a:rPr lang="fr-FR" sz="12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muropeptide</a:t>
            </a:r>
            <a:r>
              <a:rPr lang="fr-FR" sz="1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list</a:t>
            </a:r>
            <a:endParaRPr lang="en-GB" sz="1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29F2E70-F667-E5F4-BEE1-D3B3D6942D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9514" y="1176298"/>
            <a:ext cx="2016383" cy="3604708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1388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589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Stephane Mesnage</dc:creator>
  <cp:lastModifiedBy>Stephane Mesnage</cp:lastModifiedBy>
  <cp:revision>8</cp:revision>
  <dcterms:created xsi:type="dcterms:W3CDTF">2023-12-10T15:37:38Z</dcterms:created>
  <dcterms:modified xsi:type="dcterms:W3CDTF">2024-01-29T13:13:08Z</dcterms:modified>
</cp:coreProperties>
</file>