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4D51B4-E411-418D-8F88-796B0F8C8322}">
  <a:tblStyle styleId="{9A4D51B4-E411-418D-8F88-796B0F8C83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df844e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df844e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df844ec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df844ec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df844ec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df844ec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df844ec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df844ec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ongodb.com/document-databases" TargetMode="External"/><Relationship Id="rId4" Type="http://schemas.openxmlformats.org/officeDocument/2006/relationships/hyperlink" Target="https://www.mongodb.com/scale/mongodb-schema-design" TargetMode="External"/><Relationship Id="rId5" Type="http://schemas.openxmlformats.org/officeDocument/2006/relationships/hyperlink" Target="https://docs.mongodb.com/driver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7279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400" u="sng">
                <a:solidFill>
                  <a:srgbClr val="4A86E8"/>
                </a:solidFill>
              </a:rPr>
              <a:t>Introduction to Database</a:t>
            </a:r>
            <a:endParaRPr i="1" sz="2700" u="sng">
              <a:solidFill>
                <a:srgbClr val="4A86E8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>
                <a:solidFill>
                  <a:srgbClr val="4A86E8"/>
                </a:solidFill>
              </a:rPr>
              <a:t>SQL vs NOSQL</a:t>
            </a:r>
            <a:endParaRPr i="1" u="sng">
              <a:solidFill>
                <a:srgbClr val="4A86E8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75725"/>
            <a:ext cx="7038901" cy="35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>
                <a:solidFill>
                  <a:srgbClr val="4A86E8"/>
                </a:solidFill>
              </a:rPr>
              <a:t>what is MySQL</a:t>
            </a:r>
            <a:r>
              <a:rPr i="1" lang="fr" u="sng">
                <a:solidFill>
                  <a:srgbClr val="4A86E8"/>
                </a:solidFill>
              </a:rPr>
              <a:t> and what are its features</a:t>
            </a:r>
            <a:endParaRPr i="1" u="sng">
              <a:solidFill>
                <a:srgbClr val="4A86E8"/>
              </a:solidFill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604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MySQL is an open-source relational database management system. that uses  tables as the main component.</a:t>
            </a:r>
            <a:endParaRPr sz="1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MYSQL provides security and authentication client server execution and remote database access embedded SQL transaction control language</a:t>
            </a:r>
            <a:endParaRPr sz="1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1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>
                <a:solidFill>
                  <a:srgbClr val="4A86E8"/>
                </a:solidFill>
              </a:rPr>
              <a:t>MongoDB</a:t>
            </a:r>
            <a:endParaRPr i="1" u="sng">
              <a:solidFill>
                <a:srgbClr val="4A86E8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MongoDB is a source-available cross-platform document-oriented database program. Classified as a NoSQL database program, MongoDB uses JSON-like documents with optional schemas.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MongoDB is a </a:t>
            </a:r>
            <a:r>
              <a:rPr lang="fr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document database</a:t>
            </a:r>
            <a:r>
              <a:rPr lang="fr">
                <a:latin typeface="Arial"/>
                <a:ea typeface="Arial"/>
                <a:cs typeface="Arial"/>
                <a:sym typeface="Arial"/>
              </a:rPr>
              <a:t> used to build highly available and scalable internet applications. With its </a:t>
            </a:r>
            <a:r>
              <a:rPr lang="fr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flexible schema</a:t>
            </a:r>
            <a:r>
              <a:rPr lang="fr">
                <a:latin typeface="Arial"/>
                <a:ea typeface="Arial"/>
                <a:cs typeface="Arial"/>
                <a:sym typeface="Arial"/>
              </a:rPr>
              <a:t> approach, it’s popular with development teams using agile methodologies. Offering </a:t>
            </a:r>
            <a:r>
              <a:rPr lang="fr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drivers</a:t>
            </a:r>
            <a:r>
              <a:rPr lang="fr">
                <a:latin typeface="Arial"/>
                <a:ea typeface="Arial"/>
                <a:cs typeface="Arial"/>
                <a:sym typeface="Arial"/>
              </a:rPr>
              <a:t> for all major programming languages, MongoDB allows you to immediately start building your application without spending time configuring a database.</a:t>
            </a:r>
            <a:endParaRPr sz="14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35835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>
                <a:solidFill>
                  <a:srgbClr val="4A86E8"/>
                </a:solidFill>
              </a:rPr>
              <a:t>MongoDB vs MySQL</a:t>
            </a:r>
            <a:endParaRPr i="1" u="sng">
              <a:solidFill>
                <a:srgbClr val="4A86E8"/>
              </a:solidFill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 flipH="1" rot="3449450">
            <a:off x="8335493" y="4239334"/>
            <a:ext cx="173603" cy="152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1" name="Google Shape;161;p17"/>
          <p:cNvGraphicFramePr/>
          <p:nvPr/>
        </p:nvGraphicFramePr>
        <p:xfrm>
          <a:off x="952500" y="132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{9A4D51B4-E411-418D-8F88-796B0F8C8322}</a:tableStyleId>
              </a:tblPr>
              <a:tblGrid>
                <a:gridCol w="2173925"/>
                <a:gridCol w="2173925"/>
                <a:gridCol w="2173925"/>
              </a:tblGrid>
              <a:tr h="77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1200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52400" marB="152400" marR="114300" marL="114300">
                    <a:lnL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MySQL</a:t>
                      </a:r>
                      <a:endParaRPr sz="1200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52400" marB="152400" marR="114300" marL="114300">
                    <a:lnL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</a:t>
                      </a:r>
                      <a:endParaRPr sz="1200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52400" marB="152400" marR="114300" marL="114300">
                    <a:lnL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4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Structure</a:t>
                      </a:r>
                      <a:endParaRPr sz="1200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52400" marB="152400" marR="114300" marL="114300">
                    <a:lnL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stores each individual record as a table cell with rows and columns</a:t>
                      </a:r>
                      <a:endParaRPr sz="1200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52400" marB="152400" marR="114300" marL="114300">
                    <a:lnL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stores unrelated data in JSON like documents</a:t>
                      </a:r>
                      <a:endParaRPr sz="1200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52400" marB="152400" marR="114300" marL="114300">
                    <a:lnL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4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Schema</a:t>
                      </a:r>
                      <a:endParaRPr sz="1200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52400" marB="152400" marR="114300" marL="114300">
                    <a:lnL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MySQL requires a schema definition for the tables in the database</a:t>
                      </a:r>
                      <a:endParaRPr sz="1200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52400" marB="152400" marR="114300" marL="114300">
                    <a:lnL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 doesn’t require any prior schema</a:t>
                      </a:r>
                      <a:endParaRPr sz="1200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52400" marB="152400" marR="114300" marL="114300">
                    <a:lnL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6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Languages</a:t>
                      </a:r>
                      <a:endParaRPr sz="1200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52400" marB="152400" marR="114300" marL="114300">
                    <a:lnL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Supports Structured Query Language (SQL)</a:t>
                      </a:r>
                      <a:endParaRPr sz="1200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52400" marB="152400" marR="114300" marL="114300">
                    <a:lnL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lang="fr" sz="1200">
                          <a:solidFill>
                            <a:srgbClr val="4A86E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Supports JSON Query Language to work with data</a:t>
                      </a:r>
                      <a:endParaRPr sz="1200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52400" marB="152400" marR="114300" marL="114300">
                    <a:lnL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EC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