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4"/>
    <p:sldMasterId id="2147483827" r:id="rId5"/>
    <p:sldMasterId id="2147483847" r:id="rId6"/>
  </p:sldMasterIdLst>
  <p:notesMasterIdLst>
    <p:notesMasterId r:id="rId18"/>
  </p:notesMasterIdLst>
  <p:handoutMasterIdLst>
    <p:handoutMasterId r:id="rId19"/>
  </p:handoutMasterIdLst>
  <p:sldIdLst>
    <p:sldId id="896" r:id="rId7"/>
    <p:sldId id="901" r:id="rId8"/>
    <p:sldId id="899" r:id="rId9"/>
    <p:sldId id="900" r:id="rId10"/>
    <p:sldId id="891" r:id="rId11"/>
    <p:sldId id="893" r:id="rId12"/>
    <p:sldId id="897" r:id="rId13"/>
    <p:sldId id="892" r:id="rId14"/>
    <p:sldId id="898" r:id="rId15"/>
    <p:sldId id="894" r:id="rId16"/>
    <p:sldId id="895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088" userDrawn="1">
          <p15:clr>
            <a:srgbClr val="A4A3A4"/>
          </p15:clr>
        </p15:guide>
        <p15:guide id="3" pos="2664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aurer" initials="BM" lastIdx="13" clrIdx="0">
    <p:extLst/>
  </p:cmAuthor>
  <p:cmAuthor id="2" name="Suh, Peters" initials="SP" lastIdx="10" clrIdx="1">
    <p:extLst/>
  </p:cmAuthor>
  <p:cmAuthor id="3" name="Parvathy, Uma" initials="PU" lastIdx="1" clrIdx="2">
    <p:extLst/>
  </p:cmAuthor>
  <p:cmAuthor id="4" name="Oseland, Amy S." initials="OAS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D88"/>
    <a:srgbClr val="D8EEC0"/>
    <a:srgbClr val="ACCBF9"/>
    <a:srgbClr val="00B0F0"/>
    <a:srgbClr val="0070C0"/>
    <a:srgbClr val="9E66FF"/>
    <a:srgbClr val="B286FF"/>
    <a:srgbClr val="C1D6FF"/>
    <a:srgbClr val="FFFFCC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50"/>
  </p:normalViewPr>
  <p:slideViewPr>
    <p:cSldViewPr snapToGrid="0">
      <p:cViewPr varScale="1">
        <p:scale>
          <a:sx n="151" d="100"/>
          <a:sy n="151" d="100"/>
        </p:scale>
        <p:origin x="1224" y="200"/>
      </p:cViewPr>
      <p:guideLst>
        <p:guide pos="5088"/>
        <p:guide pos="2664"/>
        <p:guide orient="horz" pos="43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TS_Digital_DIMENSIONAL_light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9600" y="792137"/>
            <a:ext cx="4816850" cy="4997482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pic>
        <p:nvPicPr>
          <p:cNvPr id="149" name="Picture 14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7946" y="500045"/>
            <a:ext cx="2937679" cy="571938"/>
          </a:xfrm>
          <a:prstGeom prst="rect">
            <a:avLst/>
          </a:prstGeom>
        </p:spPr>
      </p:pic>
      <p:sp>
        <p:nvSpPr>
          <p:cNvPr id="77" name="Title 2"/>
          <p:cNvSpPr>
            <a:spLocks noGrp="1"/>
          </p:cNvSpPr>
          <p:nvPr>
            <p:ph type="title" hasCustomPrompt="1"/>
          </p:nvPr>
        </p:nvSpPr>
        <p:spPr>
          <a:xfrm>
            <a:off x="580830" y="1462236"/>
            <a:ext cx="5353246" cy="3948750"/>
          </a:xfrm>
        </p:spPr>
        <p:txBody>
          <a:bodyPr tIns="252000" anchor="ctr"/>
          <a:lstStyle>
            <a:lvl1pPr>
              <a:lnSpc>
                <a:spcPct val="70000"/>
              </a:lnSpc>
              <a:defRPr sz="72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33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017" y="332076"/>
            <a:ext cx="11498552" cy="776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65035" y="6252503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BF61-9200-40E4-A8A0-3224A9891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95537-DFB9-40A3-B1A7-A9A0C518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6561D-8FAE-41FE-9625-15A5985156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Copyright © 2017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8A47F-8782-4890-A0F3-A310A5805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b_2Columns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741" y="554272"/>
            <a:ext cx="11474881" cy="54347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MAIN TITLE AT 36PT MIN 30PT</a:t>
            </a:r>
            <a:endParaRPr lang="en-AU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5741" y="1128768"/>
            <a:ext cx="11474881" cy="4078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2200">
                <a:solidFill>
                  <a:srgbClr val="7030A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Insert sub-title here at 22pt, min 18pt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55740" y="1774415"/>
            <a:ext cx="5590547" cy="4175033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3pPr>
            <a:lvl4pPr>
              <a:lnSpc>
                <a:spcPct val="110000"/>
              </a:lnSpc>
              <a:spcBef>
                <a:spcPts val="8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lnSpc>
                <a:spcPct val="110000"/>
              </a:lnSpc>
              <a:spcBef>
                <a:spcPts val="8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r>
              <a:rPr lang="en-US"/>
              <a:t>Minimum font size 14pt and line spacing of at least Multiple 1.1</a:t>
            </a:r>
          </a:p>
          <a:p>
            <a:pPr lvl="1"/>
            <a:r>
              <a:rPr lang="pt-BR"/>
              <a:t>Apita imentemqui te sunte cuptia sam cus dem qui deni dictiis dit qui sitae et as sant incitatet, as aut eost, nonsend?</a:t>
            </a:r>
          </a:p>
          <a:p>
            <a:pPr lvl="1"/>
            <a:r>
              <a:rPr lang="pt-BR"/>
              <a:t>As se eni dolestotate con raerum es ini officiis eos reseque peles aut que perferepudi odit perror mo blaborrum et reium as sum.</a:t>
            </a:r>
          </a:p>
          <a:p>
            <a:pPr lvl="2"/>
            <a:r>
              <a:rPr lang="pt-BR"/>
              <a:t>Nimi, qui restis sinihilla verum quatis estrum aut aute nonestr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6239727" y="1774395"/>
            <a:ext cx="5589383" cy="4175033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2pPr>
            <a:lvl3pPr>
              <a:lnSpc>
                <a:spcPct val="11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3pPr>
            <a:lvl4pPr>
              <a:lnSpc>
                <a:spcPct val="110000"/>
              </a:lnSpc>
              <a:spcBef>
                <a:spcPts val="8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lnSpc>
                <a:spcPct val="110000"/>
              </a:lnSpc>
              <a:spcBef>
                <a:spcPts val="8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r>
              <a:rPr lang="en-US"/>
              <a:t>Minimum font size 14pt and line spacing of at least Multiple 1.1</a:t>
            </a:r>
          </a:p>
          <a:p>
            <a:pPr lvl="1"/>
            <a:r>
              <a:rPr lang="pt-BR"/>
              <a:t>Apita imentemqui te sunte cuptia sam cus dem qui deni dictiis dit qui sitae et as sant incitatet, as aut eost, nonsend?</a:t>
            </a:r>
          </a:p>
          <a:p>
            <a:pPr lvl="1"/>
            <a:r>
              <a:rPr lang="pt-BR"/>
              <a:t>As se eni dolestotate con raerum es ini officiis eos reseque peles aut que perferepudi odit perror mo blaborrum et reium as sum.</a:t>
            </a:r>
          </a:p>
          <a:p>
            <a:pPr lvl="2"/>
            <a:r>
              <a:rPr lang="pt-BR"/>
              <a:t>Nimi, qui restis sinihilla verum quatis estrum aut aute nonestr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>
                <a:solidFill>
                  <a:srgbClr val="000000">
                    <a:alpha val="50000"/>
                  </a:srgbClr>
                </a:solidFill>
              </a:rPr>
              <a:t>Copyright © 2017 Accenture. All rights reserved.</a:t>
            </a:r>
            <a:endParaRPr lang="en-AU">
              <a:solidFill>
                <a:srgbClr val="000000">
                  <a:alpha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000000">
                    <a:alpha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1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58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01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36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6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1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394487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1764072"/>
            <a:ext cx="11510457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0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8750759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2017 Accenture  All rights reserved.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  <p:sldLayoutId id="2147483826" r:id="rId11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3200" b="0" i="0" kern="1200" cap="all" spc="0" baseline="0">
          <a:solidFill>
            <a:schemeClr val="accent1"/>
          </a:solidFill>
          <a:latin typeface="Graphik Black" charset="0"/>
          <a:ea typeface="Graphik Black" charset="0"/>
          <a:cs typeface="Graphik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bg2"/>
          </a:solidFill>
          <a:latin typeface="Graphik" charset="0"/>
          <a:ea typeface="Graphik" charset="0"/>
          <a:cs typeface="Graphi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bg2"/>
          </a:solidFill>
          <a:latin typeface="Graphik" charset="0"/>
          <a:ea typeface="Graphik" charset="0"/>
          <a:cs typeface="Graphi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bg2"/>
          </a:solidFill>
          <a:latin typeface="Graphik" charset="0"/>
          <a:ea typeface="Graphik" charset="0"/>
          <a:cs typeface="Graphi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bg2"/>
          </a:solidFill>
          <a:latin typeface="Graphik" charset="0"/>
          <a:ea typeface="Graphik" charset="0"/>
          <a:cs typeface="Graphi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bg2"/>
          </a:solidFill>
          <a:latin typeface="Graphik" charset="0"/>
          <a:ea typeface="Graphik" charset="0"/>
          <a:cs typeface="Graphi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  <p15:guide id="27" orient="horz" pos="84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kt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587" cy="15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20098" y="6519009"/>
            <a:ext cx="2933700" cy="2246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Copyright © 2017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5700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6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0" kern="1200" cap="all" baseline="0">
          <a:solidFill>
            <a:schemeClr val="tx1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pos="240">
          <p15:clr>
            <a:srgbClr val="F26B43"/>
          </p15:clr>
        </p15:guide>
        <p15:guide id="8" orient="horz" pos="4224">
          <p15:clr>
            <a:srgbClr val="F26B43"/>
          </p15:clr>
        </p15:guide>
        <p15:guide id="9" pos="3840">
          <p15:clr>
            <a:srgbClr val="F26B43"/>
          </p15:clr>
        </p15:guide>
        <p15:guide id="10" pos="2040">
          <p15:clr>
            <a:srgbClr val="F26B43"/>
          </p15:clr>
        </p15:guide>
        <p15:guide id="11" pos="7440">
          <p15:clr>
            <a:srgbClr val="F26B43"/>
          </p15:clr>
        </p15:guide>
        <p15:guide id="12" orient="horz" pos="2232">
          <p15:clr>
            <a:srgbClr val="F26B43"/>
          </p15:clr>
        </p15:guide>
        <p15:guide id="13" orient="horz" pos="3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31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mercial@messageforall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acebook.com/message.for.all.sm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infobip.com/smpp-specification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4DD85-01F4-E643-8812-FBBA7B7FBC72}"/>
              </a:ext>
            </a:extLst>
          </p:cNvPr>
          <p:cNvSpPr txBox="1"/>
          <p:nvPr/>
        </p:nvSpPr>
        <p:spPr>
          <a:xfrm>
            <a:off x="754910" y="1584252"/>
            <a:ext cx="10611295" cy="531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7ECFC-44EF-3C48-AE6F-8C8C61E7B87C}"/>
              </a:ext>
            </a:extLst>
          </p:cNvPr>
          <p:cNvSpPr/>
          <p:nvPr/>
        </p:nvSpPr>
        <p:spPr>
          <a:xfrm>
            <a:off x="1105787" y="1584252"/>
            <a:ext cx="91865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7DDD8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MessageForAll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8037F-8B48-C344-8E63-C0F709907AA5}"/>
              </a:ext>
            </a:extLst>
          </p:cNvPr>
          <p:cNvSpPr txBox="1"/>
          <p:nvPr/>
        </p:nvSpPr>
        <p:spPr>
          <a:xfrm>
            <a:off x="1286540" y="4933507"/>
            <a:ext cx="7585317" cy="1733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comercial@messageforall.net</a:t>
            </a:r>
            <a:endParaRPr lang="en-US" dirty="0"/>
          </a:p>
          <a:p>
            <a:r>
              <a:rPr lang="en-US" dirty="0"/>
              <a:t>CNPJ: </a:t>
            </a:r>
            <a:r>
              <a:rPr lang="en-US" dirty="0" err="1"/>
              <a:t>xxx.xx.xxx.xxx</a:t>
            </a:r>
            <a:endParaRPr lang="en-US" dirty="0"/>
          </a:p>
          <a:p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https://www.facebook.com/message.for.all.sms/</a:t>
            </a:r>
            <a:endParaRPr lang="en-US" dirty="0"/>
          </a:p>
          <a:p>
            <a:r>
              <a:rPr lang="en-US" dirty="0"/>
              <a:t>Twitter: @MessageForAll2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1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Definicao</a:t>
            </a:r>
            <a:r>
              <a:rPr lang="en-US" dirty="0"/>
              <a:t> do broker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3E9E9D-9C12-B54D-A0B9-4A7284C1C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07808"/>
              </p:ext>
            </p:extLst>
          </p:nvPr>
        </p:nvGraphicFramePr>
        <p:xfrm>
          <a:off x="1405072" y="1299601"/>
          <a:ext cx="10116207" cy="3333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2069">
                  <a:extLst>
                    <a:ext uri="{9D8B030D-6E8A-4147-A177-3AD203B41FA5}">
                      <a16:colId xmlns:a16="http://schemas.microsoft.com/office/drawing/2014/main" val="3581615989"/>
                    </a:ext>
                  </a:extLst>
                </a:gridCol>
                <a:gridCol w="3372069">
                  <a:extLst>
                    <a:ext uri="{9D8B030D-6E8A-4147-A177-3AD203B41FA5}">
                      <a16:colId xmlns:a16="http://schemas.microsoft.com/office/drawing/2014/main" val="3070715429"/>
                    </a:ext>
                  </a:extLst>
                </a:gridCol>
                <a:gridCol w="3372069">
                  <a:extLst>
                    <a:ext uri="{9D8B030D-6E8A-4147-A177-3AD203B41FA5}">
                      <a16:colId xmlns:a16="http://schemas.microsoft.com/office/drawing/2014/main" val="417428494"/>
                    </a:ext>
                  </a:extLst>
                </a:gridCol>
              </a:tblGrid>
              <a:tr h="565155">
                <a:tc>
                  <a:txBody>
                    <a:bodyPr/>
                    <a:lstStyle/>
                    <a:p>
                      <a:r>
                        <a:rPr lang="en-US" dirty="0"/>
                        <a:t>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1669"/>
                  </a:ext>
                </a:extLst>
              </a:tr>
              <a:tr h="565155">
                <a:tc>
                  <a:txBody>
                    <a:bodyPr/>
                    <a:lstStyle/>
                    <a:p>
                      <a:r>
                        <a:rPr lang="en-US" dirty="0" err="1"/>
                        <a:t>Zenvia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R$250,00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18745"/>
                  </a:ext>
                </a:extLst>
              </a:tr>
              <a:tr h="1046934">
                <a:tc>
                  <a:txBody>
                    <a:bodyPr/>
                    <a:lstStyle/>
                    <a:p>
                      <a:r>
                        <a:rPr lang="en-US" dirty="0"/>
                        <a:t>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 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R$250000,00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3974"/>
                  </a:ext>
                </a:extLst>
              </a:tr>
              <a:tr h="1046934">
                <a:tc>
                  <a:txBody>
                    <a:bodyPr/>
                    <a:lstStyle/>
                    <a:p>
                      <a:r>
                        <a:rPr lang="en-US" dirty="0"/>
                        <a:t>COMTELE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95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BA94D-0C91-4D4D-BDD7-DDC23358C953}"/>
              </a:ext>
            </a:extLst>
          </p:cNvPr>
          <p:cNvSpPr txBox="1"/>
          <p:nvPr/>
        </p:nvSpPr>
        <p:spPr>
          <a:xfrm flipH="1">
            <a:off x="1491343" y="4093028"/>
            <a:ext cx="1828800" cy="185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sms.comtele.com.br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2349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Relatorio</a:t>
            </a:r>
            <a:r>
              <a:rPr lang="en-US" dirty="0"/>
              <a:t> de </a:t>
            </a:r>
            <a:r>
              <a:rPr lang="en-US" dirty="0" err="1"/>
              <a:t>entrevista</a:t>
            </a:r>
            <a:r>
              <a:rPr lang="en-US" dirty="0"/>
              <a:t> com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4DD85-01F4-E643-8812-FBBA7B7FBC72}"/>
              </a:ext>
            </a:extLst>
          </p:cNvPr>
          <p:cNvSpPr txBox="1"/>
          <p:nvPr/>
        </p:nvSpPr>
        <p:spPr>
          <a:xfrm>
            <a:off x="754910" y="1584252"/>
            <a:ext cx="10611295" cy="53162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dirty="0" err="1"/>
              <a:t>Criar</a:t>
            </a:r>
            <a:r>
              <a:rPr lang="en-US" dirty="0"/>
              <a:t> link com o Excel com </a:t>
            </a:r>
            <a:r>
              <a:rPr lang="en-US" dirty="0" err="1"/>
              <a:t>relatorio</a:t>
            </a:r>
            <a:r>
              <a:rPr lang="en-US" dirty="0"/>
              <a:t> de </a:t>
            </a:r>
            <a:r>
              <a:rPr lang="en-US" dirty="0" err="1"/>
              <a:t>pergunta</a:t>
            </a:r>
            <a:r>
              <a:rPr lang="en-US" dirty="0"/>
              <a:t> e </a:t>
            </a:r>
            <a:r>
              <a:rPr lang="en-US" dirty="0" err="1"/>
              <a:t>respostas</a:t>
            </a:r>
            <a:r>
              <a:rPr lang="en-US" dirty="0"/>
              <a:t> com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Silas</a:t>
            </a:r>
          </a:p>
        </p:txBody>
      </p:sp>
    </p:spTree>
    <p:extLst>
      <p:ext uri="{BB962C8B-B14F-4D97-AF65-F5344CB8AC3E}">
        <p14:creationId xmlns:p14="http://schemas.microsoft.com/office/powerpoint/2010/main" val="38195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C1F89-5263-CD46-A6E1-01B6F59C3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D90E4-F049-6047-8906-D4CBF04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Prazos</a:t>
            </a:r>
            <a:r>
              <a:rPr lang="en-US" dirty="0"/>
              <a:t>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CE621-11FA-724E-BC53-399470A2056B}"/>
              </a:ext>
            </a:extLst>
          </p:cNvPr>
          <p:cNvSpPr txBox="1"/>
          <p:nvPr/>
        </p:nvSpPr>
        <p:spPr>
          <a:xfrm>
            <a:off x="345017" y="947057"/>
            <a:ext cx="10997897" cy="5602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0B37-75C7-FD40-A612-8C7434309141}"/>
              </a:ext>
            </a:extLst>
          </p:cNvPr>
          <p:cNvSpPr txBox="1"/>
          <p:nvPr/>
        </p:nvSpPr>
        <p:spPr>
          <a:xfrm>
            <a:off x="336526" y="816430"/>
            <a:ext cx="11184754" cy="57329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dirty="0"/>
              <a:t>Fevereiro- Definir estratégia de parceria </a:t>
            </a:r>
            <a:r>
              <a:rPr lang="pt" dirty="0" err="1"/>
              <a:t>tecnica</a:t>
            </a:r>
            <a:r>
              <a:rPr lang="pt" dirty="0"/>
              <a:t>  (Silas)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Comercial  (Silas , </a:t>
            </a:r>
            <a:r>
              <a:rPr lang="pt" dirty="0" err="1"/>
              <a:t>Dlaivison</a:t>
            </a:r>
            <a:r>
              <a:rPr lang="pt" dirty="0"/>
              <a:t> e Elton)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Aspectos </a:t>
            </a:r>
            <a:r>
              <a:rPr lang="pt" dirty="0" err="1"/>
              <a:t>tecnicos</a:t>
            </a:r>
            <a:r>
              <a:rPr lang="pt" dirty="0"/>
              <a:t>  (</a:t>
            </a:r>
            <a:r>
              <a:rPr lang="pt" dirty="0" err="1"/>
              <a:t>Dlaivison</a:t>
            </a:r>
            <a:r>
              <a:rPr lang="pt" dirty="0"/>
              <a:t> e Elton)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Empresa (CNPJ, razão social, </a:t>
            </a:r>
            <a:r>
              <a:rPr lang="pt" dirty="0" err="1"/>
              <a:t>etc</a:t>
            </a:r>
            <a:r>
              <a:rPr lang="pt" dirty="0"/>
              <a:t>) -&gt; Silas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Design </a:t>
            </a:r>
            <a:r>
              <a:rPr lang="pt" dirty="0" err="1"/>
              <a:t>grafico</a:t>
            </a:r>
            <a:r>
              <a:rPr lang="pt" dirty="0"/>
              <a:t> – </a:t>
            </a:r>
            <a:r>
              <a:rPr lang="pt" dirty="0" err="1"/>
              <a:t>Dlaivison</a:t>
            </a:r>
            <a:r>
              <a:rPr lang="pt" dirty="0"/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dirty="0"/>
              <a:t>Março - </a:t>
            </a:r>
            <a:r>
              <a:rPr lang="pt" dirty="0" err="1"/>
              <a:t>Codigo</a:t>
            </a:r>
            <a:r>
              <a:rPr lang="pt" dirty="0"/>
              <a:t> de </a:t>
            </a:r>
            <a:r>
              <a:rPr lang="pt" dirty="0" err="1"/>
              <a:t>backend</a:t>
            </a:r>
            <a:r>
              <a:rPr lang="pt" dirty="0"/>
              <a:t>/</a:t>
            </a:r>
            <a:r>
              <a:rPr lang="pt" dirty="0" err="1"/>
              <a:t>Frontend</a:t>
            </a:r>
            <a:r>
              <a:rPr lang="pt" dirty="0"/>
              <a:t> andamento/pronto (</a:t>
            </a:r>
            <a:r>
              <a:rPr lang="pt" dirty="0" err="1"/>
              <a:t>Dlaivison</a:t>
            </a:r>
            <a:r>
              <a:rPr lang="pt" dirty="0"/>
              <a:t>/Elton)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Parceiro definido (Silas)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 err="1"/>
              <a:t>Estrategia</a:t>
            </a:r>
            <a:r>
              <a:rPr lang="pt" dirty="0"/>
              <a:t> comercial pronta (Silas)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Empresa já aberta legalmente (</a:t>
            </a:r>
            <a:r>
              <a:rPr lang="pt" dirty="0" err="1"/>
              <a:t>Silas,Dlaivison</a:t>
            </a:r>
            <a:r>
              <a:rPr lang="pt" dirty="0"/>
              <a:t> e Elton)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dirty="0"/>
              <a:t>Abril - Semana de testes  (1 semana)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 err="1"/>
              <a:t>Pre-lançamento</a:t>
            </a:r>
            <a:r>
              <a:rPr lang="pt" dirty="0"/>
              <a:t> do produto SMS off-line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Lançamento pelos canais oficiais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3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C1F89-5263-CD46-A6E1-01B6F59C3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D90E4-F049-6047-8906-D4CBF04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Abertura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CE621-11FA-724E-BC53-399470A2056B}"/>
              </a:ext>
            </a:extLst>
          </p:cNvPr>
          <p:cNvSpPr txBox="1"/>
          <p:nvPr/>
        </p:nvSpPr>
        <p:spPr>
          <a:xfrm>
            <a:off x="345017" y="947057"/>
            <a:ext cx="10997897" cy="5602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0B37-75C7-FD40-A612-8C7434309141}"/>
              </a:ext>
            </a:extLst>
          </p:cNvPr>
          <p:cNvSpPr txBox="1"/>
          <p:nvPr/>
        </p:nvSpPr>
        <p:spPr>
          <a:xfrm>
            <a:off x="336526" y="816429"/>
            <a:ext cx="11184754" cy="61595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minas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R$200 de </a:t>
            </a:r>
            <a:r>
              <a:rPr lang="en-US" dirty="0" err="1"/>
              <a:t>alvara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R$1000 total </a:t>
            </a:r>
            <a:r>
              <a:rPr lang="en-US" dirty="0" err="1"/>
              <a:t>aproximado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Divisao</a:t>
            </a:r>
            <a:r>
              <a:rPr lang="en-US" dirty="0"/>
              <a:t> de </a:t>
            </a:r>
            <a:r>
              <a:rPr lang="en-US" dirty="0" err="1"/>
              <a:t>cotas</a:t>
            </a:r>
            <a:r>
              <a:rPr lang="en-US" dirty="0"/>
              <a:t> e </a:t>
            </a:r>
            <a:r>
              <a:rPr lang="en-US" dirty="0" err="1"/>
              <a:t>responsabilidade</a:t>
            </a:r>
            <a:r>
              <a:rPr lang="en-US" dirty="0"/>
              <a:t> no </a:t>
            </a:r>
            <a:r>
              <a:rPr lang="en-US" dirty="0" err="1"/>
              <a:t>contrato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33,3333% para </a:t>
            </a:r>
            <a:r>
              <a:rPr lang="en-US" dirty="0" err="1"/>
              <a:t>cada</a:t>
            </a:r>
            <a:r>
              <a:rPr lang="en-US" dirty="0"/>
              <a:t> socio.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Utilizacao</a:t>
            </a:r>
            <a:r>
              <a:rPr lang="en-US" dirty="0"/>
              <a:t> de </a:t>
            </a:r>
            <a:r>
              <a:rPr lang="en-US" dirty="0" err="1"/>
              <a:t>procuracao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Facilita</a:t>
            </a:r>
            <a:r>
              <a:rPr lang="en-US" dirty="0"/>
              <a:t> a posse de um </a:t>
            </a:r>
            <a:r>
              <a:rPr lang="en-US" dirty="0" err="1"/>
              <a:t>certificado</a:t>
            </a:r>
            <a:r>
              <a:rPr lang="en-US" dirty="0"/>
              <a:t> 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Flexibiliza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aprovacao</a:t>
            </a:r>
            <a:r>
              <a:rPr lang="en-US" dirty="0"/>
              <a:t> de um socio que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assinar</a:t>
            </a:r>
            <a:r>
              <a:rPr lang="en-US" dirty="0"/>
              <a:t> </a:t>
            </a:r>
            <a:r>
              <a:rPr lang="en-US" dirty="0" err="1"/>
              <a:t>presencialmente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Razao</a:t>
            </a:r>
            <a:r>
              <a:rPr lang="en-US" dirty="0"/>
              <a:t> Social e Fantasia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Social: DES </a:t>
            </a:r>
            <a:r>
              <a:rPr lang="en-US" dirty="0" err="1"/>
              <a:t>Tecnologia</a:t>
            </a:r>
            <a:r>
              <a:rPr lang="en-US" dirty="0"/>
              <a:t> LTDA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Fantasia: Message 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</a:t>
            </a:r>
            <a:r>
              <a:rPr lang="en-US" dirty="0"/>
              <a:t> Contador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de R$1000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Conta</a:t>
            </a:r>
            <a:r>
              <a:rPr lang="en-US" dirty="0"/>
              <a:t> PJ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Silas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Santander </a:t>
            </a:r>
            <a:r>
              <a:rPr lang="en-US" dirty="0" err="1"/>
              <a:t>assim</a:t>
            </a:r>
            <a:r>
              <a:rPr lang="en-US" dirty="0"/>
              <a:t> que </a:t>
            </a:r>
            <a:r>
              <a:rPr lang="en-US" dirty="0" err="1"/>
              <a:t>sair</a:t>
            </a:r>
            <a:r>
              <a:rPr lang="en-US" dirty="0"/>
              <a:t> o CNPJ para </a:t>
            </a:r>
            <a:r>
              <a:rPr lang="en-US" dirty="0" err="1"/>
              <a:t>viabilisar</a:t>
            </a:r>
            <a:r>
              <a:rPr lang="en-US" dirty="0"/>
              <a:t> a </a:t>
            </a:r>
            <a:r>
              <a:rPr lang="en-US" dirty="0" err="1"/>
              <a:t>abertura</a:t>
            </a:r>
            <a:r>
              <a:rPr lang="en-US" dirty="0"/>
              <a:t> de </a:t>
            </a:r>
            <a:r>
              <a:rPr lang="en-US" dirty="0" err="1"/>
              <a:t>conta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Documentos</a:t>
            </a:r>
            <a:r>
              <a:rPr lang="en-US" dirty="0"/>
              <a:t> necessaries para </a:t>
            </a:r>
            <a:r>
              <a:rPr lang="en-US" dirty="0" err="1"/>
              <a:t>abertura</a:t>
            </a:r>
            <a:r>
              <a:rPr lang="en-US" dirty="0"/>
              <a:t> de </a:t>
            </a:r>
            <a:r>
              <a:rPr lang="en-US" dirty="0" err="1"/>
              <a:t>Empresa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Identidade e CPF dos sócios, estado civil, filiação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Endereço dos sócios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IPTU da sede da empresa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 err="1"/>
              <a:t>Email</a:t>
            </a:r>
            <a:r>
              <a:rPr lang="pt" dirty="0"/>
              <a:t> para cadastro na prefeitura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CNAE da atividade a ser exercida pela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C1F89-5263-CD46-A6E1-01B6F59C3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D90E4-F049-6047-8906-D4CBF04F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Abertura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CE621-11FA-724E-BC53-399470A2056B}"/>
              </a:ext>
            </a:extLst>
          </p:cNvPr>
          <p:cNvSpPr txBox="1"/>
          <p:nvPr/>
        </p:nvSpPr>
        <p:spPr>
          <a:xfrm>
            <a:off x="345017" y="947057"/>
            <a:ext cx="10997897" cy="56022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0B37-75C7-FD40-A612-8C7434309141}"/>
              </a:ext>
            </a:extLst>
          </p:cNvPr>
          <p:cNvSpPr txBox="1"/>
          <p:nvPr/>
        </p:nvSpPr>
        <p:spPr>
          <a:xfrm>
            <a:off x="336526" y="816430"/>
            <a:ext cx="11184754" cy="57329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Abertura</a:t>
            </a:r>
            <a:r>
              <a:rPr lang="en-US" dirty="0"/>
              <a:t> de </a:t>
            </a:r>
            <a:r>
              <a:rPr lang="en-US" dirty="0" err="1"/>
              <a:t>empresa</a:t>
            </a:r>
            <a:r>
              <a:rPr lang="en-US" dirty="0"/>
              <a:t> no RJ eh </a:t>
            </a:r>
            <a:r>
              <a:rPr lang="en-US" dirty="0" err="1"/>
              <a:t>inviavel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" dirty="0"/>
              <a:t>Registro Civil    +/-    </a:t>
            </a:r>
            <a:r>
              <a:rPr lang="pt" dirty="0" err="1"/>
              <a:t>R</a:t>
            </a:r>
            <a:r>
              <a:rPr lang="pt" dirty="0"/>
              <a:t>$   700,00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" dirty="0"/>
              <a:t>Reconhecimento de firmas             +/-   </a:t>
            </a:r>
            <a:r>
              <a:rPr lang="pt" dirty="0" err="1"/>
              <a:t>R</a:t>
            </a:r>
            <a:r>
              <a:rPr lang="pt" dirty="0"/>
              <a:t>$   120,00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" dirty="0"/>
              <a:t>Alvará                 +/-   </a:t>
            </a:r>
            <a:r>
              <a:rPr lang="pt" dirty="0" err="1"/>
              <a:t>R</a:t>
            </a:r>
            <a:r>
              <a:rPr lang="pt" dirty="0"/>
              <a:t>$   800,00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" dirty="0"/>
              <a:t>Prestação Serviços      </a:t>
            </a:r>
            <a:r>
              <a:rPr lang="pt" dirty="0" err="1"/>
              <a:t>R</a:t>
            </a:r>
            <a:r>
              <a:rPr lang="pt" dirty="0"/>
              <a:t>$ 1.000,00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" dirty="0"/>
              <a:t>Total                            </a:t>
            </a:r>
            <a:r>
              <a:rPr lang="pt" dirty="0" err="1"/>
              <a:t>R</a:t>
            </a:r>
            <a:r>
              <a:rPr lang="pt" dirty="0"/>
              <a:t>$  2.620,00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" dirty="0"/>
              <a:t>Modelo de contrato social para abertura de empresa (simples)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DE90721-75D7-6E48-9AE8-8E68085B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4" y="2998380"/>
            <a:ext cx="2310523" cy="3264195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EB7B38E-9FB2-064F-82F8-BE3A6CE11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12" y="2998381"/>
            <a:ext cx="2310522" cy="3264194"/>
          </a:xfrm>
          <a:prstGeom prst="rect">
            <a:avLst/>
          </a:prstGeom>
        </p:spPr>
      </p:pic>
      <p:pic>
        <p:nvPicPr>
          <p:cNvPr id="14" name="Picture 13" descr="A close up of a piece of paper&#13;&#10;&#13;&#10;Description automatically generated">
            <a:extLst>
              <a:ext uri="{FF2B5EF4-FFF2-40B4-BE49-F238E27FC236}">
                <a16:creationId xmlns:a16="http://schemas.microsoft.com/office/drawing/2014/main" id="{062AF0B8-342D-2141-8730-9EC5CFDE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94" y="2998379"/>
            <a:ext cx="2310523" cy="32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9">
            <a:extLst>
              <a:ext uri="{FF2B5EF4-FFF2-40B4-BE49-F238E27FC236}">
                <a16:creationId xmlns:a16="http://schemas.microsoft.com/office/drawing/2014/main" id="{3E08E3A1-2280-495E-B90A-A12F9A9748AD}"/>
              </a:ext>
            </a:extLst>
          </p:cNvPr>
          <p:cNvSpPr/>
          <p:nvPr/>
        </p:nvSpPr>
        <p:spPr bwMode="gray">
          <a:xfrm>
            <a:off x="2680158" y="884705"/>
            <a:ext cx="6537850" cy="5233557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wrap="square" lIns="540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200" b="1" kern="0">
              <a:solidFill>
                <a:prstClr val="white"/>
              </a:solidFill>
              <a:latin typeface="Arial Black" panose="020B0A040201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0E8FD478-C0BF-4D57-AE4D-3113B38AB7FB}"/>
              </a:ext>
            </a:extLst>
          </p:cNvPr>
          <p:cNvSpPr txBox="1">
            <a:spLocks/>
          </p:cNvSpPr>
          <p:nvPr/>
        </p:nvSpPr>
        <p:spPr>
          <a:xfrm>
            <a:off x="2811268" y="1112613"/>
            <a:ext cx="2707049" cy="35181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71994" rIns="89992" bIns="71994" rtlCol="0" anchor="t" anchorCtr="0"/>
          <a:lstStyle>
            <a:defPPr>
              <a:defRPr lang="en-US"/>
            </a:defPPr>
            <a:lvl1pPr defTabSz="912776">
              <a:defRPr>
                <a:solidFill>
                  <a:prstClr val="white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i="1" cap="all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</a:rPr>
              <a:t>Front END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 dirty="0">
              <a:solidFill>
                <a:schemeClr val="tx1"/>
              </a:solidFill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A67217D2-F1B4-4988-A9D0-7DDCE841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7" y="332077"/>
            <a:ext cx="11498552" cy="550366"/>
          </a:xfrm>
        </p:spPr>
        <p:txBody>
          <a:bodyPr/>
          <a:lstStyle/>
          <a:p>
            <a:pPr defTabSz="914217">
              <a:defRPr/>
            </a:pPr>
            <a:r>
              <a:rPr lang="pt-BR" sz="3600"/>
              <a:t>Arquitetura Técnica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BA5776EC-F028-4DAC-9566-05FCE8A456FA}"/>
              </a:ext>
            </a:extLst>
          </p:cNvPr>
          <p:cNvSpPr txBox="1">
            <a:spLocks/>
          </p:cNvSpPr>
          <p:nvPr/>
        </p:nvSpPr>
        <p:spPr>
          <a:xfrm>
            <a:off x="2810909" y="5498478"/>
            <a:ext cx="6246260" cy="4832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71994" rIns="89992" bIns="71994" rtlCol="0" anchor="t" anchorCtr="0"/>
          <a:lstStyle>
            <a:defPPr>
              <a:defRPr lang="en-US"/>
            </a:defPPr>
            <a:lvl1pPr defTabSz="912776">
              <a:defRPr>
                <a:solidFill>
                  <a:prstClr val="white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i="1" cap="all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</a:rPr>
              <a:t>CLOUD / </a:t>
            </a:r>
            <a:r>
              <a:rPr lang="en-US" sz="1100" b="1" i="1" cap="all" err="1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</a:rPr>
              <a:t>monitoramento</a:t>
            </a:r>
            <a:endParaRPr lang="en-US" sz="1100" b="1" i="1" cap="all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8A12E187-EBB6-46FD-ADA9-CFE365999B9B}"/>
              </a:ext>
            </a:extLst>
          </p:cNvPr>
          <p:cNvSpPr txBox="1">
            <a:spLocks/>
          </p:cNvSpPr>
          <p:nvPr/>
        </p:nvSpPr>
        <p:spPr>
          <a:xfrm>
            <a:off x="5923196" y="1112613"/>
            <a:ext cx="3097205" cy="35181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71994" rIns="89992" bIns="71994" rtlCol="0" anchor="t" anchorCtr="0"/>
          <a:lstStyle>
            <a:defPPr>
              <a:defRPr lang="en-US"/>
            </a:defPPr>
            <a:lvl1pPr algn="ctr" defTabSz="91277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1" cap="all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sz="11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</a:rPr>
              <a:t>Back END</a:t>
            </a:r>
          </a:p>
          <a:p>
            <a:endParaRPr lang="en-US" sz="1100" b="0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63D7AC-3710-4280-83A7-3211BF6E8F07}"/>
              </a:ext>
            </a:extLst>
          </p:cNvPr>
          <p:cNvGrpSpPr>
            <a:grpSpLocks noChangeAspect="1"/>
          </p:cNvGrpSpPr>
          <p:nvPr/>
        </p:nvGrpSpPr>
        <p:grpSpPr>
          <a:xfrm>
            <a:off x="6527937" y="1811182"/>
            <a:ext cx="1814340" cy="1483516"/>
            <a:chOff x="7206013" y="2427361"/>
            <a:chExt cx="763086" cy="623946"/>
          </a:xfrm>
          <a:noFill/>
        </p:grpSpPr>
        <p:pic>
          <p:nvPicPr>
            <p:cNvPr id="4100" name="Picture 4" descr="Resultado de imagem para python">
              <a:extLst>
                <a:ext uri="{FF2B5EF4-FFF2-40B4-BE49-F238E27FC236}">
                  <a16:creationId xmlns:a16="http://schemas.microsoft.com/office/drawing/2014/main" id="{5FE3C1A8-1BB2-4D77-8F0D-A87E49C0C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204" y="2427361"/>
              <a:ext cx="606712" cy="606712"/>
            </a:xfrm>
            <a:prstGeom prst="rect">
              <a:avLst/>
            </a:prstGeom>
            <a:grpFill/>
          </p:spPr>
        </p:pic>
        <p:sp>
          <p:nvSpPr>
            <p:cNvPr id="57" name="Text Placeholder 1">
              <a:extLst>
                <a:ext uri="{FF2B5EF4-FFF2-40B4-BE49-F238E27FC236}">
                  <a16:creationId xmlns:a16="http://schemas.microsoft.com/office/drawing/2014/main" id="{CF28BDB1-6AF8-49E3-8E70-A7AB9A0518EA}"/>
                </a:ext>
              </a:extLst>
            </p:cNvPr>
            <p:cNvSpPr txBox="1">
              <a:spLocks/>
            </p:cNvSpPr>
            <p:nvPr/>
          </p:nvSpPr>
          <p:spPr>
            <a:xfrm>
              <a:off x="7206013" y="2940507"/>
              <a:ext cx="763086" cy="110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algn="r" defTabSz="912776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sz="1100" b="1" cap="all">
                  <a:solidFill>
                    <a:schemeClr val="bg1"/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800" b="0">
                  <a:solidFill>
                    <a:schemeClr val="tx1"/>
                  </a:solidFill>
                </a:rPr>
                <a:t>PYTHON</a:t>
              </a:r>
              <a:endParaRPr lang="en-US" sz="1050" b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A59BE3DE-ADFE-4A10-A8B3-BCD1CB247486}"/>
              </a:ext>
            </a:extLst>
          </p:cNvPr>
          <p:cNvSpPr txBox="1">
            <a:spLocks/>
          </p:cNvSpPr>
          <p:nvPr/>
        </p:nvSpPr>
        <p:spPr>
          <a:xfrm>
            <a:off x="2811270" y="4869988"/>
            <a:ext cx="6239346" cy="4832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71994" rIns="89992" bIns="71994" rtlCol="0" anchor="t" anchorCtr="0"/>
          <a:lstStyle>
            <a:defPPr>
              <a:defRPr lang="en-US"/>
            </a:defPPr>
            <a:lvl1pPr defTabSz="912776">
              <a:defRPr>
                <a:solidFill>
                  <a:prstClr val="white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 b="1" i="1" cap="all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</a:rPr>
              <a:t>Log / ANALYTICS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000" cap="all">
              <a:solidFill>
                <a:schemeClr val="tx1"/>
              </a:solidFill>
            </a:endParaRPr>
          </a:p>
        </p:txBody>
      </p:sp>
      <p:pic>
        <p:nvPicPr>
          <p:cNvPr id="47" name="Picture 16" descr="Image result for kibana">
            <a:extLst>
              <a:ext uri="{FF2B5EF4-FFF2-40B4-BE49-F238E27FC236}">
                <a16:creationId xmlns:a16="http://schemas.microsoft.com/office/drawing/2014/main" id="{0E0637F3-2305-43BD-96A0-AC6BC50A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72" y="4895117"/>
            <a:ext cx="483845" cy="4427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0F7ED-04F3-43C8-BC74-624CA9022E3F}"/>
              </a:ext>
            </a:extLst>
          </p:cNvPr>
          <p:cNvGrpSpPr/>
          <p:nvPr/>
        </p:nvGrpSpPr>
        <p:grpSpPr>
          <a:xfrm>
            <a:off x="8614850" y="4957714"/>
            <a:ext cx="305136" cy="317521"/>
            <a:chOff x="8831505" y="5677593"/>
            <a:chExt cx="305136" cy="317521"/>
          </a:xfrm>
        </p:grpSpPr>
        <p:pic>
          <p:nvPicPr>
            <p:cNvPr id="55" name="Picture 2" descr="Resultado de imagem para elastic beats">
              <a:extLst>
                <a:ext uri="{FF2B5EF4-FFF2-40B4-BE49-F238E27FC236}">
                  <a16:creationId xmlns:a16="http://schemas.microsoft.com/office/drawing/2014/main" id="{CFF949FA-4CDC-4E7E-B8C8-AF604DBE3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27241" y="5677593"/>
              <a:ext cx="143925" cy="19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Resultado de imagem para elastic beats">
              <a:extLst>
                <a:ext uri="{FF2B5EF4-FFF2-40B4-BE49-F238E27FC236}">
                  <a16:creationId xmlns:a16="http://schemas.microsoft.com/office/drawing/2014/main" id="{68E94F54-2529-4F40-86B7-B32BD5B15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718"/>
            <a:stretch/>
          </p:blipFill>
          <p:spPr bwMode="auto">
            <a:xfrm>
              <a:off x="8831505" y="5895722"/>
              <a:ext cx="305136" cy="99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8" descr="Resultado de imagem para elastic search logo">
            <a:extLst>
              <a:ext uri="{FF2B5EF4-FFF2-40B4-BE49-F238E27FC236}">
                <a16:creationId xmlns:a16="http://schemas.microsoft.com/office/drawing/2014/main" id="{B246776C-6297-4832-9725-7F8CA89F0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r="76507"/>
          <a:stretch/>
        </p:blipFill>
        <p:spPr bwMode="auto">
          <a:xfrm>
            <a:off x="7215631" y="4944057"/>
            <a:ext cx="238361" cy="2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Resultado de imagem para elastic search logo">
            <a:extLst>
              <a:ext uri="{FF2B5EF4-FFF2-40B4-BE49-F238E27FC236}">
                <a16:creationId xmlns:a16="http://schemas.microsoft.com/office/drawing/2014/main" id="{07ABB6FF-2D0B-4D31-AA14-168A51500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9" r="7072"/>
          <a:stretch/>
        </p:blipFill>
        <p:spPr bwMode="auto">
          <a:xfrm>
            <a:off x="7009467" y="5162408"/>
            <a:ext cx="595995" cy="1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86">
            <a:extLst>
              <a:ext uri="{FF2B5EF4-FFF2-40B4-BE49-F238E27FC236}">
                <a16:creationId xmlns:a16="http://schemas.microsoft.com/office/drawing/2014/main" id="{048CE49C-B18F-412B-B096-E8C5DD78AB16}"/>
              </a:ext>
            </a:extLst>
          </p:cNvPr>
          <p:cNvGrpSpPr/>
          <p:nvPr/>
        </p:nvGrpSpPr>
        <p:grpSpPr>
          <a:xfrm>
            <a:off x="7686403" y="4946471"/>
            <a:ext cx="445703" cy="340007"/>
            <a:chOff x="7519423" y="5692372"/>
            <a:chExt cx="445703" cy="340007"/>
          </a:xfrm>
        </p:grpSpPr>
        <p:pic>
          <p:nvPicPr>
            <p:cNvPr id="67" name="Picture 6" descr="Resultado de imagem para logstash logo">
              <a:extLst>
                <a:ext uri="{FF2B5EF4-FFF2-40B4-BE49-F238E27FC236}">
                  <a16:creationId xmlns:a16="http://schemas.microsoft.com/office/drawing/2014/main" id="{8B48A2DE-4F26-4EF8-A2E4-B264ACA31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49938" y="5692372"/>
              <a:ext cx="183046" cy="21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esultado de imagem para logstash logo">
              <a:extLst>
                <a:ext uri="{FF2B5EF4-FFF2-40B4-BE49-F238E27FC236}">
                  <a16:creationId xmlns:a16="http://schemas.microsoft.com/office/drawing/2014/main" id="{EB2DE1D7-2A8E-4BC5-8DF8-0586C89972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19423" y="5903269"/>
              <a:ext cx="445703" cy="12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B7A15095-55ED-47B0-9001-48BD8787E818}"/>
              </a:ext>
            </a:extLst>
          </p:cNvPr>
          <p:cNvSpPr txBox="1">
            <a:spLocks/>
          </p:cNvSpPr>
          <p:nvPr/>
        </p:nvSpPr>
        <p:spPr>
          <a:xfrm>
            <a:off x="6890221" y="3775063"/>
            <a:ext cx="987091" cy="1246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r" defTabSz="91277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 b="1" cap="all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b="0" dirty="0">
                <a:solidFill>
                  <a:schemeClr val="tx1"/>
                </a:solidFill>
              </a:rPr>
              <a:t>PERSISTENT DB</a:t>
            </a:r>
          </a:p>
        </p:txBody>
      </p:sp>
      <p:sp>
        <p:nvSpPr>
          <p:cNvPr id="82" name="Text Placeholder 1">
            <a:extLst>
              <a:ext uri="{FF2B5EF4-FFF2-40B4-BE49-F238E27FC236}">
                <a16:creationId xmlns:a16="http://schemas.microsoft.com/office/drawing/2014/main" id="{DC6D3192-4BA6-4069-B83C-BED6E5EC4B89}"/>
              </a:ext>
            </a:extLst>
          </p:cNvPr>
          <p:cNvSpPr txBox="1">
            <a:spLocks/>
          </p:cNvSpPr>
          <p:nvPr/>
        </p:nvSpPr>
        <p:spPr>
          <a:xfrm>
            <a:off x="6861623" y="1702653"/>
            <a:ext cx="1104432" cy="1246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r" defTabSz="91277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 b="1" cap="all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900" b="0" dirty="0">
                <a:solidFill>
                  <a:schemeClr val="tx1"/>
                </a:solidFill>
              </a:rPr>
              <a:t>MICROSERVIÇOS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3122E7-4DA8-42BC-BF81-122488D1EF28}"/>
              </a:ext>
            </a:extLst>
          </p:cNvPr>
          <p:cNvSpPr/>
          <p:nvPr/>
        </p:nvSpPr>
        <p:spPr>
          <a:xfrm flipH="1">
            <a:off x="6504043" y="1622916"/>
            <a:ext cx="1993759" cy="185107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60922" rIns="27432" bIns="6092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46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D9E09D-4FAB-4493-BB29-C918221348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0403" y="5565141"/>
            <a:ext cx="698951" cy="36751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85C5593-4F8C-4B18-BB52-E814ED291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5366" y="1665287"/>
            <a:ext cx="365675" cy="302596"/>
          </a:xfrm>
          <a:prstGeom prst="rect">
            <a:avLst/>
          </a:prstGeom>
          <a:solidFill>
            <a:schemeClr val="bg1"/>
          </a:solidFill>
          <a:effectLst/>
        </p:spPr>
      </p:pic>
      <p:cxnSp>
        <p:nvCxnSpPr>
          <p:cNvPr id="123" name="Straight Arrow Connector 76">
            <a:extLst>
              <a:ext uri="{FF2B5EF4-FFF2-40B4-BE49-F238E27FC236}">
                <a16:creationId xmlns:a16="http://schemas.microsoft.com/office/drawing/2014/main" id="{C4A595A3-A063-4FB2-BD4E-77FDAD0234E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8497802" y="2700192"/>
            <a:ext cx="1125084" cy="0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85" name="Grupo 11">
            <a:extLst>
              <a:ext uri="{FF2B5EF4-FFF2-40B4-BE49-F238E27FC236}">
                <a16:creationId xmlns:a16="http://schemas.microsoft.com/office/drawing/2014/main" id="{ED05DE8C-FD84-4AD6-8ACE-752A6B86789A}"/>
              </a:ext>
            </a:extLst>
          </p:cNvPr>
          <p:cNvGrpSpPr/>
          <p:nvPr/>
        </p:nvGrpSpPr>
        <p:grpSpPr>
          <a:xfrm>
            <a:off x="2986501" y="6279608"/>
            <a:ext cx="2369981" cy="197392"/>
            <a:chOff x="3462467" y="6513723"/>
            <a:chExt cx="2370530" cy="19743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C533FA-CFD9-4159-9783-3703543CEC2C}"/>
                </a:ext>
              </a:extLst>
            </p:cNvPr>
            <p:cNvSpPr/>
            <p:nvPr/>
          </p:nvSpPr>
          <p:spPr>
            <a:xfrm>
              <a:off x="3462467" y="6513723"/>
              <a:ext cx="182880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08" tIns="60908" rIns="60908" bIns="6090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22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700" b="0" i="0" u="none" strike="noStrike" kern="0" cap="none" spc="0" normalizeH="0" baseline="0" noProof="0">
                <a:ln>
                  <a:noFill/>
                </a:ln>
                <a:solidFill>
                  <a:srgbClr val="FF3366">
                    <a:lumMod val="50000"/>
                  </a:srgbClr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F3F915-DDDC-4274-A6EB-B995753B29A1}"/>
                </a:ext>
              </a:extLst>
            </p:cNvPr>
            <p:cNvSpPr/>
            <p:nvPr/>
          </p:nvSpPr>
          <p:spPr>
            <a:xfrm>
              <a:off x="3645346" y="6554494"/>
              <a:ext cx="2187651" cy="156667"/>
            </a:xfrm>
            <a:prstGeom prst="rect">
              <a:avLst/>
            </a:prstGeom>
            <a:effectLst/>
          </p:spPr>
          <p:txBody>
            <a:bodyPr wrap="square" anchor="ctr">
              <a:noAutofit/>
            </a:bodyPr>
            <a:lstStyle/>
            <a:p>
              <a:pPr marL="0" marR="0" lvl="0" indent="0" defTabSz="91421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Segoe UI" panose="020B0502040204020203" pitchFamily="34" charset="0"/>
                </a:rPr>
                <a:t>COMPONENTE DESENVOLVIDO PELA ACCENTURE (EQUIPE APP)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88" name="Grupo 12">
            <a:extLst>
              <a:ext uri="{FF2B5EF4-FFF2-40B4-BE49-F238E27FC236}">
                <a16:creationId xmlns:a16="http://schemas.microsoft.com/office/drawing/2014/main" id="{6E99655F-5EC0-44F6-AE05-366D3D65D8D6}"/>
              </a:ext>
            </a:extLst>
          </p:cNvPr>
          <p:cNvGrpSpPr/>
          <p:nvPr/>
        </p:nvGrpSpPr>
        <p:grpSpPr>
          <a:xfrm>
            <a:off x="5475307" y="6279607"/>
            <a:ext cx="2371131" cy="197393"/>
            <a:chOff x="5481846" y="6513723"/>
            <a:chExt cx="2371680" cy="1974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B0FF51-554A-4898-A289-904030338E29}"/>
                </a:ext>
              </a:extLst>
            </p:cNvPr>
            <p:cNvSpPr/>
            <p:nvPr/>
          </p:nvSpPr>
          <p:spPr>
            <a:xfrm>
              <a:off x="5481846" y="6513723"/>
              <a:ext cx="182880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FFB5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08" tIns="60908" rIns="60908" bIns="6090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22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700" b="0" i="0" u="none" strike="noStrike" kern="0" cap="none" spc="0" normalizeH="0" baseline="0" noProof="0">
                <a:ln>
                  <a:noFill/>
                </a:ln>
                <a:solidFill>
                  <a:srgbClr val="FF3366">
                    <a:lumMod val="50000"/>
                  </a:srgbClr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F24A480-3D9F-4191-8650-766FA93A879D}"/>
                </a:ext>
              </a:extLst>
            </p:cNvPr>
            <p:cNvSpPr/>
            <p:nvPr/>
          </p:nvSpPr>
          <p:spPr>
            <a:xfrm>
              <a:off x="5664726" y="6526496"/>
              <a:ext cx="2188800" cy="184666"/>
            </a:xfrm>
            <a:prstGeom prst="rect">
              <a:avLst/>
            </a:prstGeom>
            <a:effectLst/>
          </p:spPr>
          <p:txBody>
            <a:bodyPr wrap="square" anchor="ctr">
              <a:noAutofit/>
            </a:bodyPr>
            <a:lstStyle/>
            <a:p>
              <a:pPr marL="0" marR="0" lvl="0" indent="0" defTabSz="91421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Segoe UI" panose="020B0502040204020203" pitchFamily="34" charset="0"/>
                </a:rPr>
                <a:t>COMPONENTE DESENVOLVIDO PELA OI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95" name="Grupo 14">
            <a:extLst>
              <a:ext uri="{FF2B5EF4-FFF2-40B4-BE49-F238E27FC236}">
                <a16:creationId xmlns:a16="http://schemas.microsoft.com/office/drawing/2014/main" id="{78B82556-BE61-42C6-9095-915102C9BE81}"/>
              </a:ext>
            </a:extLst>
          </p:cNvPr>
          <p:cNvGrpSpPr/>
          <p:nvPr/>
        </p:nvGrpSpPr>
        <p:grpSpPr>
          <a:xfrm>
            <a:off x="7299792" y="6274746"/>
            <a:ext cx="2339508" cy="201064"/>
            <a:chOff x="9031544" y="6509235"/>
            <a:chExt cx="2340050" cy="201111"/>
          </a:xfrm>
        </p:grpSpPr>
        <p:sp>
          <p:nvSpPr>
            <p:cNvPr id="96" name="Rectangle 205">
              <a:extLst>
                <a:ext uri="{FF2B5EF4-FFF2-40B4-BE49-F238E27FC236}">
                  <a16:creationId xmlns:a16="http://schemas.microsoft.com/office/drawing/2014/main" id="{C78977DA-2D79-4AD9-A869-5E9FD3476EF7}"/>
                </a:ext>
              </a:extLst>
            </p:cNvPr>
            <p:cNvSpPr/>
            <p:nvPr/>
          </p:nvSpPr>
          <p:spPr>
            <a:xfrm>
              <a:off x="9031544" y="6512907"/>
              <a:ext cx="182880" cy="18288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408FC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0908" tIns="60908" rIns="60908" bIns="6090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22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700" b="0" i="0" u="none" strike="noStrike" kern="0" cap="none" spc="0" normalizeH="0" baseline="0" noProof="0">
                <a:ln>
                  <a:noFill/>
                </a:ln>
                <a:solidFill>
                  <a:srgbClr val="FF3366">
                    <a:lumMod val="50000"/>
                  </a:srgbClr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Rectangle 206">
              <a:extLst>
                <a:ext uri="{FF2B5EF4-FFF2-40B4-BE49-F238E27FC236}">
                  <a16:creationId xmlns:a16="http://schemas.microsoft.com/office/drawing/2014/main" id="{C4CB29FB-3750-49E6-B536-38AC4CBC34B4}"/>
                </a:ext>
              </a:extLst>
            </p:cNvPr>
            <p:cNvSpPr/>
            <p:nvPr/>
          </p:nvSpPr>
          <p:spPr>
            <a:xfrm>
              <a:off x="9214423" y="6509235"/>
              <a:ext cx="2157171" cy="201111"/>
            </a:xfrm>
            <a:prstGeom prst="rect">
              <a:avLst/>
            </a:prstGeom>
            <a:effectLst/>
          </p:spPr>
          <p:txBody>
            <a:bodyPr wrap="square" anchor="ctr">
              <a:noAutofit/>
            </a:bodyPr>
            <a:lstStyle/>
            <a:p>
              <a:pPr marL="0" marR="0" lvl="0" indent="0" defTabSz="914217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Segoe UI" panose="020B0502040204020203" pitchFamily="34" charset="0"/>
                </a:rPr>
                <a:t>COMPONENTE REUTILIZADO DESENVOLVIDO PELA ACCENTURE (EQUIPE AUTOMAÇÕES)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98" name="Rectangle 148">
            <a:extLst>
              <a:ext uri="{FF2B5EF4-FFF2-40B4-BE49-F238E27FC236}">
                <a16:creationId xmlns:a16="http://schemas.microsoft.com/office/drawing/2014/main" id="{492E9A3E-DA6B-4507-9CA2-5DDB5A6FDB7D}"/>
              </a:ext>
            </a:extLst>
          </p:cNvPr>
          <p:cNvSpPr/>
          <p:nvPr/>
        </p:nvSpPr>
        <p:spPr>
          <a:xfrm>
            <a:off x="9622886" y="2058474"/>
            <a:ext cx="1720719" cy="1283435"/>
          </a:xfrm>
          <a:prstGeom prst="rect">
            <a:avLst/>
          </a:prstGeom>
          <a:noFill/>
          <a:ln w="12700" cmpd="sng">
            <a:solidFill>
              <a:srgbClr val="FFC000"/>
            </a:solidFill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71977" rIns="91411" bIns="71977" rtlCol="0" anchor="t"/>
          <a:lstStyle/>
          <a:p>
            <a:pPr algn="ctr" defTabSz="914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sz="1100" b="1" i="1" cap="all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anose="020B0604020202020204" pitchFamily="34" charset="0"/>
            </a:endParaRPr>
          </a:p>
          <a:p>
            <a:pPr algn="ctr" defTabSz="914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sz="1100" b="1" i="1" cap="all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anose="020B0604020202020204" pitchFamily="34" charset="0"/>
            </a:endParaRPr>
          </a:p>
          <a:p>
            <a:pPr algn="ctr" defTabSz="914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sz="1100" b="1" i="1" cap="all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anose="020B0604020202020204" pitchFamily="34" charset="0"/>
            </a:endParaRPr>
          </a:p>
          <a:p>
            <a:pPr algn="ctr" defTabSz="91421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100" b="1" i="1" cap="all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01" name="Rectangle 168">
            <a:extLst>
              <a:ext uri="{FF2B5EF4-FFF2-40B4-BE49-F238E27FC236}">
                <a16:creationId xmlns:a16="http://schemas.microsoft.com/office/drawing/2014/main" id="{CB9DD849-B06B-47EB-BA12-950668ACDF86}"/>
              </a:ext>
            </a:extLst>
          </p:cNvPr>
          <p:cNvSpPr/>
          <p:nvPr/>
        </p:nvSpPr>
        <p:spPr>
          <a:xfrm>
            <a:off x="6749511" y="3715069"/>
            <a:ext cx="1592765" cy="841145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26" tIns="60908" rIns="27426" bIns="60908" numCol="1" rtlCol="0" anchor="t" anchorCtr="0" compatLnSpc="1">
            <a:prstTxWarp prst="textNoShape">
              <a:avLst/>
            </a:prstTxWarp>
          </a:bodyPr>
          <a:lstStyle/>
          <a:p>
            <a:pPr algn="ctr" defTabSz="1218224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700" b="1" kern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Arrow Connector 76">
            <a:extLst>
              <a:ext uri="{FF2B5EF4-FFF2-40B4-BE49-F238E27FC236}">
                <a16:creationId xmlns:a16="http://schemas.microsoft.com/office/drawing/2014/main" id="{992E2A20-F668-48F8-A0DC-B5AFC041AC96}"/>
              </a:ext>
            </a:extLst>
          </p:cNvPr>
          <p:cNvCxnSpPr>
            <a:cxnSpLocks/>
          </p:cNvCxnSpPr>
          <p:nvPr/>
        </p:nvCxnSpPr>
        <p:spPr>
          <a:xfrm>
            <a:off x="5061170" y="2668395"/>
            <a:ext cx="1442540" cy="0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0" name="Straight Arrow Connector 76">
            <a:extLst>
              <a:ext uri="{FF2B5EF4-FFF2-40B4-BE49-F238E27FC236}">
                <a16:creationId xmlns:a16="http://schemas.microsoft.com/office/drawing/2014/main" id="{EE1DE367-C7DE-48E0-884D-C81CF911ECF0}"/>
              </a:ext>
            </a:extLst>
          </p:cNvPr>
          <p:cNvCxnSpPr>
            <a:cxnSpLocks/>
          </p:cNvCxnSpPr>
          <p:nvPr/>
        </p:nvCxnSpPr>
        <p:spPr>
          <a:xfrm>
            <a:off x="7522504" y="3459737"/>
            <a:ext cx="0" cy="274063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1" name="Straight Arrow Connector 76">
            <a:extLst>
              <a:ext uri="{FF2B5EF4-FFF2-40B4-BE49-F238E27FC236}">
                <a16:creationId xmlns:a16="http://schemas.microsoft.com/office/drawing/2014/main" id="{01CE49AB-C7D3-476A-94F1-A03CF966A6F2}"/>
              </a:ext>
            </a:extLst>
          </p:cNvPr>
          <p:cNvCxnSpPr>
            <a:cxnSpLocks/>
          </p:cNvCxnSpPr>
          <p:nvPr/>
        </p:nvCxnSpPr>
        <p:spPr>
          <a:xfrm>
            <a:off x="4188557" y="4630739"/>
            <a:ext cx="0" cy="239249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2" name="Straight Arrow Connector 76">
            <a:extLst>
              <a:ext uri="{FF2B5EF4-FFF2-40B4-BE49-F238E27FC236}">
                <a16:creationId xmlns:a16="http://schemas.microsoft.com/office/drawing/2014/main" id="{5AEBF756-9A81-4B65-884E-BF2B4BDC1BB5}"/>
              </a:ext>
            </a:extLst>
          </p:cNvPr>
          <p:cNvCxnSpPr>
            <a:cxnSpLocks/>
          </p:cNvCxnSpPr>
          <p:nvPr/>
        </p:nvCxnSpPr>
        <p:spPr>
          <a:xfrm>
            <a:off x="7224352" y="4630739"/>
            <a:ext cx="0" cy="239249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3" name="Rectangle 91">
            <a:extLst>
              <a:ext uri="{FF2B5EF4-FFF2-40B4-BE49-F238E27FC236}">
                <a16:creationId xmlns:a16="http://schemas.microsoft.com/office/drawing/2014/main" id="{96E12F3A-04A7-4528-900E-E60153A7EA37}"/>
              </a:ext>
            </a:extLst>
          </p:cNvPr>
          <p:cNvSpPr/>
          <p:nvPr/>
        </p:nvSpPr>
        <p:spPr>
          <a:xfrm>
            <a:off x="1049160" y="2008189"/>
            <a:ext cx="1310269" cy="1815295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26" tIns="60908" rIns="27426" bIns="60908" numCol="1" rtlCol="0" anchor="t" anchorCtr="0" compatLnSpc="1">
            <a:prstTxWarp prst="textNoShape">
              <a:avLst/>
            </a:prstTxWarp>
          </a:bodyPr>
          <a:lstStyle/>
          <a:p>
            <a:pPr algn="ctr" defTabSz="12182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700" b="1" kern="0">
                <a:solidFill>
                  <a:schemeClr val="bg2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USUÁRIOS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DCA14A-7370-4CAE-B1DF-AF3E5B9EC6EA}"/>
              </a:ext>
            </a:extLst>
          </p:cNvPr>
          <p:cNvSpPr/>
          <p:nvPr/>
        </p:nvSpPr>
        <p:spPr>
          <a:xfrm>
            <a:off x="3356617" y="1494157"/>
            <a:ext cx="1704553" cy="28628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defTabSz="12185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900" kern="0" dirty="0">
              <a:solidFill>
                <a:srgbClr val="000000"/>
              </a:solidFill>
              <a:ea typeface=""/>
              <a:cs typeface="Arial" panose="020B0604020202020204" pitchFamily="34" charset="0"/>
            </a:endParaRPr>
          </a:p>
        </p:txBody>
      </p:sp>
      <p:cxnSp>
        <p:nvCxnSpPr>
          <p:cNvPr id="121" name="Straight Arrow Connector 76">
            <a:extLst>
              <a:ext uri="{FF2B5EF4-FFF2-40B4-BE49-F238E27FC236}">
                <a16:creationId xmlns:a16="http://schemas.microsoft.com/office/drawing/2014/main" id="{1BD3FCF6-7EA2-4A8C-8D89-A4CF0088C79C}"/>
              </a:ext>
            </a:extLst>
          </p:cNvPr>
          <p:cNvCxnSpPr>
            <a:cxnSpLocks/>
          </p:cNvCxnSpPr>
          <p:nvPr/>
        </p:nvCxnSpPr>
        <p:spPr>
          <a:xfrm>
            <a:off x="2398980" y="2686106"/>
            <a:ext cx="957637" cy="0"/>
          </a:xfrm>
          <a:prstGeom prst="straightConnector1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D9B3DAFB-E0D5-3443-9132-3BFD570887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2688" y="2287144"/>
            <a:ext cx="1455560" cy="127095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EF5122B-8C60-794B-816E-1DFF30E92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712" y="1599967"/>
            <a:ext cx="365675" cy="302596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83644F-7B5B-0940-8940-EB987E7C99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1716" y="4040905"/>
            <a:ext cx="1063754" cy="39521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F2FF596-3CF5-C347-8118-CD30185703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5470" y="3733800"/>
            <a:ext cx="365675" cy="302596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B7833-F85F-7D45-B0A6-FBD8AEEAC6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082" y="2501440"/>
            <a:ext cx="1197514" cy="6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BE702-02A5-EA44-961D-B86C0B9FF114}"/>
              </a:ext>
            </a:extLst>
          </p:cNvPr>
          <p:cNvSpPr txBox="1"/>
          <p:nvPr/>
        </p:nvSpPr>
        <p:spPr>
          <a:xfrm>
            <a:off x="345015" y="935665"/>
            <a:ext cx="9511365" cy="5613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Fornecimento</a:t>
            </a:r>
            <a:r>
              <a:rPr lang="en-US" dirty="0"/>
              <a:t> de clients </a:t>
            </a:r>
            <a:r>
              <a:rPr lang="en-US" dirty="0" err="1"/>
              <a:t>potencias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Venda de base de </a:t>
            </a:r>
            <a:r>
              <a:rPr lang="en-US" dirty="0" err="1"/>
              <a:t>cliente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Criacao</a:t>
            </a:r>
            <a:r>
              <a:rPr lang="en-US" dirty="0"/>
              <a:t> de </a:t>
            </a:r>
            <a:r>
              <a:rPr lang="en-US" dirty="0" err="1"/>
              <a:t>Planos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Flexibilidade</a:t>
            </a:r>
            <a:r>
              <a:rPr lang="en-US" dirty="0"/>
              <a:t> de </a:t>
            </a:r>
            <a:r>
              <a:rPr lang="en-US" dirty="0" err="1"/>
              <a:t>Planos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solicitacao</a:t>
            </a:r>
            <a:r>
              <a:rPr lang="en-US" dirty="0"/>
              <a:t> do </a:t>
            </a:r>
            <a:r>
              <a:rPr lang="en-US" dirty="0" err="1"/>
              <a:t>Cliente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Envio</a:t>
            </a:r>
            <a:r>
              <a:rPr lang="en-US" dirty="0"/>
              <a:t> de SMS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localidade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LBS da </a:t>
            </a:r>
            <a:r>
              <a:rPr lang="en-US" dirty="0" err="1"/>
              <a:t>operadora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Latitude/Longitude </a:t>
            </a:r>
            <a:r>
              <a:rPr lang="en-US" dirty="0" err="1"/>
              <a:t>obtido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SMPP (</a:t>
            </a:r>
            <a:r>
              <a:rPr lang="en-US" dirty="0" err="1"/>
              <a:t>pegar</a:t>
            </a:r>
            <a:r>
              <a:rPr lang="en-US" dirty="0"/>
              <a:t> do </a:t>
            </a:r>
            <a:r>
              <a:rPr lang="en-US" dirty="0" err="1"/>
              <a:t>BigData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Captura</a:t>
            </a:r>
            <a:r>
              <a:rPr lang="en-US" dirty="0"/>
              <a:t> dos Apps do smartphone via SMPP para </a:t>
            </a:r>
            <a:r>
              <a:rPr lang="en-US" dirty="0" err="1"/>
              <a:t>inclusao</a:t>
            </a:r>
            <a:r>
              <a:rPr lang="en-US" dirty="0"/>
              <a:t> no bigdata.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Pagamento</a:t>
            </a:r>
            <a:r>
              <a:rPr lang="en-US" dirty="0"/>
              <a:t> via </a:t>
            </a:r>
            <a:r>
              <a:rPr lang="en-US" dirty="0" err="1"/>
              <a:t>credito</a:t>
            </a:r>
            <a:r>
              <a:rPr lang="en-US" dirty="0"/>
              <a:t> de cellular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</a:t>
            </a:r>
            <a:r>
              <a:rPr lang="en-US" dirty="0" err="1"/>
              <a:t>unitario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Monitoramento</a:t>
            </a:r>
            <a:r>
              <a:rPr lang="en-US" dirty="0"/>
              <a:t> via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podera</a:t>
            </a:r>
            <a:r>
              <a:rPr lang="en-US" dirty="0"/>
              <a:t> </a:t>
            </a:r>
            <a:r>
              <a:rPr lang="en-US" dirty="0" err="1"/>
              <a:t>customizar</a:t>
            </a:r>
            <a:r>
              <a:rPr lang="en-US" dirty="0"/>
              <a:t> o front end com o Logo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no IoT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Monitoracao</a:t>
            </a:r>
            <a:r>
              <a:rPr lang="en-US" dirty="0"/>
              <a:t> da “Fazenda” via 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smpp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BE702-02A5-EA44-961D-B86C0B9FF114}"/>
              </a:ext>
            </a:extLst>
          </p:cNvPr>
          <p:cNvSpPr txBox="1"/>
          <p:nvPr/>
        </p:nvSpPr>
        <p:spPr>
          <a:xfrm>
            <a:off x="345016" y="935665"/>
            <a:ext cx="5750984" cy="5613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https://dev.infobip.com/smpp-specification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docs.nimta.com</a:t>
            </a:r>
            <a:r>
              <a:rPr lang="en-US" dirty="0"/>
              <a:t>/SMPP_v3_4_Issue1_2.pdf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do front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BE702-02A5-EA44-961D-B86C0B9FF114}"/>
              </a:ext>
            </a:extLst>
          </p:cNvPr>
          <p:cNvSpPr txBox="1"/>
          <p:nvPr/>
        </p:nvSpPr>
        <p:spPr>
          <a:xfrm>
            <a:off x="345016" y="723009"/>
            <a:ext cx="5750984" cy="61030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Envio</a:t>
            </a:r>
            <a:r>
              <a:rPr lang="en-US" dirty="0"/>
              <a:t> 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File para </a:t>
            </a:r>
            <a:r>
              <a:rPr lang="en-US" dirty="0" err="1"/>
              <a:t>listagem</a:t>
            </a:r>
            <a:r>
              <a:rPr lang="en-US" dirty="0"/>
              <a:t> MSISDN (.csv, .txt)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Caixa para </a:t>
            </a:r>
            <a:r>
              <a:rPr lang="en-US" dirty="0" err="1"/>
              <a:t>Texto</a:t>
            </a:r>
            <a:r>
              <a:rPr lang="en-US" dirty="0"/>
              <a:t> livre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Opcao</a:t>
            </a:r>
            <a:r>
              <a:rPr lang="en-US" dirty="0"/>
              <a:t> para SMS Flash </a:t>
            </a:r>
            <a:r>
              <a:rPr lang="en-US" dirty="0" err="1"/>
              <a:t>ou</a:t>
            </a:r>
            <a:r>
              <a:rPr lang="en-US" dirty="0"/>
              <a:t> 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Agenda Import do Google, Hotmail, </a:t>
            </a:r>
            <a:r>
              <a:rPr lang="en-US" dirty="0" err="1"/>
              <a:t>SmartPhone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Telefone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Taxa de </a:t>
            </a:r>
            <a:r>
              <a:rPr lang="en-US" dirty="0" err="1"/>
              <a:t>envio</a:t>
            </a:r>
            <a:r>
              <a:rPr lang="en-US" dirty="0"/>
              <a:t> de SMS com </a:t>
            </a:r>
            <a:r>
              <a:rPr lang="en-US" dirty="0" err="1"/>
              <a:t>sucesso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Listagem</a:t>
            </a:r>
            <a:r>
              <a:rPr lang="en-US" dirty="0"/>
              <a:t> de </a:t>
            </a:r>
            <a:r>
              <a:rPr lang="en-US" dirty="0" err="1"/>
              <a:t>Numeros</a:t>
            </a:r>
            <a:r>
              <a:rPr lang="en-US" dirty="0"/>
              <a:t> que </a:t>
            </a:r>
            <a:r>
              <a:rPr lang="en-US" dirty="0" err="1"/>
              <a:t>receberam</a:t>
            </a:r>
            <a:r>
              <a:rPr lang="en-US" dirty="0"/>
              <a:t> o 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Armazenar</a:t>
            </a:r>
            <a:r>
              <a:rPr lang="en-US" dirty="0"/>
              <a:t> o </a:t>
            </a:r>
            <a:r>
              <a:rPr lang="en-US" dirty="0" err="1"/>
              <a:t>relatorio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execucao</a:t>
            </a:r>
            <a:r>
              <a:rPr lang="en-US" dirty="0"/>
              <a:t> de </a:t>
            </a:r>
            <a:r>
              <a:rPr lang="en-US" dirty="0" err="1"/>
              <a:t>envio</a:t>
            </a:r>
            <a:r>
              <a:rPr lang="en-US" dirty="0"/>
              <a:t> de SMS para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posteriormente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de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Via </a:t>
            </a:r>
            <a:r>
              <a:rPr lang="en-US" dirty="0" err="1"/>
              <a:t>rede</a:t>
            </a:r>
            <a:r>
              <a:rPr lang="en-US" dirty="0"/>
              <a:t>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Via email/password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Via </a:t>
            </a:r>
            <a:r>
              <a:rPr lang="en-US" dirty="0" err="1"/>
              <a:t>cpf</a:t>
            </a:r>
            <a:r>
              <a:rPr lang="en-US" dirty="0"/>
              <a:t>/password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65661-356D-A546-8B02-B6652F24F220}"/>
              </a:ext>
            </a:extLst>
          </p:cNvPr>
          <p:cNvSpPr txBox="1"/>
          <p:nvPr/>
        </p:nvSpPr>
        <p:spPr>
          <a:xfrm>
            <a:off x="6090158" y="684027"/>
            <a:ext cx="5750984" cy="61030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Usuario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Plano </a:t>
            </a:r>
            <a:r>
              <a:rPr lang="en-US" dirty="0" err="1"/>
              <a:t>Atual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Relatorio</a:t>
            </a:r>
            <a:r>
              <a:rPr lang="en-US" dirty="0"/>
              <a:t> de </a:t>
            </a:r>
            <a:r>
              <a:rPr lang="en-US" dirty="0" err="1"/>
              <a:t>Biiling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Contratar</a:t>
            </a:r>
            <a:r>
              <a:rPr lang="en-US" dirty="0"/>
              <a:t> um novo </a:t>
            </a:r>
            <a:r>
              <a:rPr lang="en-US" dirty="0" err="1"/>
              <a:t>plano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Administracao</a:t>
            </a:r>
            <a:r>
              <a:rPr lang="en-US" dirty="0"/>
              <a:t> do GRUPO DE CONTATOS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</a:t>
            </a:r>
            <a:r>
              <a:rPr lang="en-US" dirty="0" err="1"/>
              <a:t>avulso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 (10 a 15 centavos)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 (15 a 20 centavos)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Pagamento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Debito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Credito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Boleto</a:t>
            </a:r>
            <a:r>
              <a:rPr lang="en-US" dirty="0"/>
              <a:t> </a:t>
            </a:r>
            <a:r>
              <a:rPr lang="en-US" dirty="0" err="1"/>
              <a:t>Bancario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PayPal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Credito</a:t>
            </a:r>
            <a:r>
              <a:rPr lang="en-US" dirty="0"/>
              <a:t> de cellular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contato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2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C8BF7-4D3D-4645-988E-069566417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0E5-4D8D-1A49-B0EE-83A8B86E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do back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BE702-02A5-EA44-961D-B86C0B9FF114}"/>
              </a:ext>
            </a:extLst>
          </p:cNvPr>
          <p:cNvSpPr txBox="1"/>
          <p:nvPr/>
        </p:nvSpPr>
        <p:spPr>
          <a:xfrm>
            <a:off x="345016" y="754908"/>
            <a:ext cx="5750984" cy="61030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com o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Manipulacao</a:t>
            </a:r>
            <a:r>
              <a:rPr lang="en-US" dirty="0"/>
              <a:t> do SMPP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65661-356D-A546-8B02-B6652F24F220}"/>
              </a:ext>
            </a:extLst>
          </p:cNvPr>
          <p:cNvSpPr txBox="1"/>
          <p:nvPr/>
        </p:nvSpPr>
        <p:spPr>
          <a:xfrm>
            <a:off x="6090158" y="684027"/>
            <a:ext cx="5750984" cy="61030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1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1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4&quot;&gt;&lt;elem m_fUsage=&quot;2.05658999999999991815E+00&quot;&gt;&lt;m_msothmcolidx val=&quot;0&quot;/&gt;&lt;m_rgb r=&quot;AF&quot; g=&quot;55&quot; b=&quot;F9&quot;/&gt;&lt;m_nBrightness val=&quot;0&quot;/&gt;&lt;/elem&gt;&lt;elem m_fUsage=&quot;1.89999999999999991118E+00&quot;&gt;&lt;m_msothmcolidx val=&quot;0&quot;/&gt;&lt;m_rgb r=&quot;E1&quot; g=&quot;BF&quot; b=&quot;FD&quot;/&gt;&lt;m_nBrightness val=&quot;0&quot;/&gt;&lt;/elem&gt;&lt;elem m_fUsage=&quot;1.54688769900000022695E+00&quot;&gt;&lt;m_msothmcolidx val=&quot;0&quot;/&gt;&lt;m_rgb r=&quot;FF&quot; g=&quot;D5&quot; b=&quot;DB&quot;/&gt;&lt;m_nBrightness val=&quot;0&quot;/&gt;&lt;/elem&gt;&lt;elem m_fUsage=&quot;1.00973789999999996603E+00&quot;&gt;&lt;m_msothmcolidx val=&quot;0&quot;/&gt;&lt;m_rgb r=&quot;FF&quot; g=&quot;B5&quot; b=&quot;C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17-1490_MWC2017_Pervasive Network Workshop">
  <a:themeElements>
    <a:clrScheme name="MWC TEMPLATE COLORS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FFB600"/>
      </a:accent1>
      <a:accent2>
        <a:srgbClr val="7E36FF"/>
      </a:accent2>
      <a:accent3>
        <a:srgbClr val="FF9500"/>
      </a:accent3>
      <a:accent4>
        <a:srgbClr val="FFD42E"/>
      </a:accent4>
      <a:accent5>
        <a:srgbClr val="FFEA00"/>
      </a:accent5>
      <a:accent6>
        <a:srgbClr val="00FF00"/>
      </a:accent6>
      <a:hlink>
        <a:srgbClr val="000000"/>
      </a:hlink>
      <a:folHlink>
        <a:srgbClr val="A9A9A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078_MWC 2017_16x9 template" id="{BB9DD76D-6D96-4593-8806-AB0B51B2CB1E}" vid="{AAC762FE-544D-43DF-9DBA-50424479AAEC}"/>
    </a:ext>
  </a:extLst>
</a:theme>
</file>

<file path=ppt/theme/theme2.xml><?xml version="1.0" encoding="utf-8"?>
<a:theme xmlns:a="http://schemas.openxmlformats.org/drawingml/2006/main" name="6_Accenture_Master_Arial_01_2017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EE94AFD5-8C99-4A57-B246-21C8F75E9D6A}"/>
    </a:ext>
  </a:extLst>
</a:theme>
</file>

<file path=ppt/theme/theme3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Template_Arial_v2" id="{6679614E-2B49-4B83-83BF-CC88370C75AC}" vid="{721018CF-0E80-4B48-88A1-A1132D3903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23EFEA700284AB770B67D1EF6A1EE" ma:contentTypeVersion="9" ma:contentTypeDescription="Create a new document." ma:contentTypeScope="" ma:versionID="5c0dad28730fc0d941ef02c05e8899ac">
  <xsd:schema xmlns:xsd="http://www.w3.org/2001/XMLSchema" xmlns:xs="http://www.w3.org/2001/XMLSchema" xmlns:p="http://schemas.microsoft.com/office/2006/metadata/properties" xmlns:ns2="3ef0770d-1ea8-4989-88d0-c73f64f43076" xmlns:ns3="623a47b5-dac2-4f11-95d8-fb469691e013" targetNamespace="http://schemas.microsoft.com/office/2006/metadata/properties" ma:root="true" ma:fieldsID="16edcc38a6eec040d5ec408319a7a91e" ns2:_="" ns3:_="">
    <xsd:import namespace="3ef0770d-1ea8-4989-88d0-c73f64f43076"/>
    <xsd:import namespace="623a47b5-dac2-4f11-95d8-fb469691e0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0770d-1ea8-4989-88d0-c73f64f43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47b5-dac2-4f11-95d8-fb469691e0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204D11-8EC7-4C8B-A31F-6337D13185F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ef0770d-1ea8-4989-88d0-c73f64f430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23a47b5-dac2-4f11-95d8-fb469691e0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A4F89A-58B5-4D25-BE70-B774C23881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9F49BB-70F6-42A2-BE12-FB9C327AFC06}">
  <ds:schemaRefs>
    <ds:schemaRef ds:uri="3ef0770d-1ea8-4989-88d0-c73f64f43076"/>
    <ds:schemaRef ds:uri="623a47b5-dac2-4f11-95d8-fb469691e0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20877</TotalTime>
  <Words>637</Words>
  <Application>Microsoft Macintosh PowerPoint</Application>
  <PresentationFormat>Widescreen</PresentationFormat>
  <Paragraphs>169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Bold</vt:lpstr>
      <vt:lpstr>Graphik</vt:lpstr>
      <vt:lpstr>Graphik Black</vt:lpstr>
      <vt:lpstr>17-1490_MWC2017_Pervasive Network Workshop</vt:lpstr>
      <vt:lpstr>6_Accenture_Master_Arial_01_2017</vt:lpstr>
      <vt:lpstr>Titles</vt:lpstr>
      <vt:lpstr>PowerPoint Presentation</vt:lpstr>
      <vt:lpstr>Prazos 2019</vt:lpstr>
      <vt:lpstr>Abertura dA empresa</vt:lpstr>
      <vt:lpstr>Abertura dA empresa</vt:lpstr>
      <vt:lpstr>Arquitetura Técnica</vt:lpstr>
      <vt:lpstr>brainstorm</vt:lpstr>
      <vt:lpstr>Features smpp</vt:lpstr>
      <vt:lpstr>Features do front end</vt:lpstr>
      <vt:lpstr>Features do back end</vt:lpstr>
      <vt:lpstr>Definicao do broker</vt:lpstr>
      <vt:lpstr>Relatorio de entrevista com potenciais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Suporte técnico  PA VIRTUAL</dc:title>
  <dc:creator>Melo Nunes, Daniele</dc:creator>
  <cp:lastModifiedBy>Elton Braz</cp:lastModifiedBy>
  <cp:revision>29</cp:revision>
  <dcterms:modified xsi:type="dcterms:W3CDTF">2019-02-12T02:54:53Z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4472326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D7.1.1</vt:lpwstr>
  </property>
  <property fmtid="{D5CDD505-2E9C-101B-9397-08002B2CF9AE}" pid="5" name="ContentTypeId">
    <vt:lpwstr>0x01010007323EFEA700284AB770B67D1EF6A1EE</vt:lpwstr>
  </property>
</Properties>
</file>