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1C914-0AB9-41FA-996C-FB85B2CE94AD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A4FC7-2E66-4ED6-8953-869E8C2489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31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A1CA-A227-43B1-9220-E0B0E4911C04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DD91-B8CB-41F1-9165-1C7A70C8B308}" type="datetime1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5413-071E-4596-BD75-24DC9197CE79}" type="datetime1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5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AD42-CABC-48A5-9D89-499ACCB1B390}" type="datetime1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0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2FFA-C5D2-48C1-93F0-BD7B796386AD}" type="datetime1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6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A084E-E691-4296-9D25-18ADF9C12B86}" type="datetime1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4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DA72-8A19-4F66-A064-81539A042D59}" type="datetime1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3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784A-A233-4FC1-9C52-6D6F886A1A22}" type="datetime1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7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C088-73C7-435A-92CD-78B7DCBA1A2D}" type="datetime1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3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FDB1-C0AA-4ECE-93E6-C34C0F6BF5DC}" type="datetime1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4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EDCC-984A-499F-B6F4-03A50D8F0D36}" type="datetime1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9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C0BF7571-6723-48D4-8F95-CD9E806CF420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5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6B861-CBA4-43D6-A107-867FBEAF1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4071961"/>
            <a:ext cx="5996628" cy="2068081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4600"/>
              <a:t>Data Analytics</a:t>
            </a:r>
            <a:br>
              <a:rPr lang="en-GB" sz="4600"/>
            </a:br>
            <a:r>
              <a:rPr lang="en-GB" sz="4600"/>
              <a:t>&amp; </a:t>
            </a:r>
            <a:br>
              <a:rPr lang="en-GB" sz="4600"/>
            </a:br>
            <a:r>
              <a:rPr lang="en-GB" sz="4600"/>
              <a:t>Visualization</a:t>
            </a:r>
          </a:p>
        </p:txBody>
      </p:sp>
      <p:grpSp>
        <p:nvGrpSpPr>
          <p:cNvPr id="40" name="Bottom Right">
            <a:extLst>
              <a:ext uri="{FF2B5EF4-FFF2-40B4-BE49-F238E27FC236}">
                <a16:creationId xmlns:a16="http://schemas.microsoft.com/office/drawing/2014/main" id="{AAADD158-DBEF-4619-921F-66286DC85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0F74E37-420E-4FCF-B356-70EE8C76A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AF2A90D0-84DD-435D-8450-CC8832588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1D66A5A-6F95-42EB-A8FB-F0FDB586A7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1C05B37-5F4E-496D-A777-BAF4C6DD85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1DAF3F6F-83C8-4B74-A374-7D31145DB7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7AB32D3-42C3-4F76-87A0-8BE470E051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31233605-96B6-4ADF-ADF3-17C2919FCC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2EAC274-C24B-4EA3-9493-905A0C339C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564C99D7-7436-48A9-9970-99CB2AA4EC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6EDE116-64B9-4956-B444-9C25BD802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0A65573-BE10-46EC-9EE7-E9C7DF5C4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30" y="4058516"/>
            <a:ext cx="3997745" cy="2070574"/>
          </a:xfrm>
        </p:spPr>
        <p:txBody>
          <a:bodyPr anchor="ctr">
            <a:normAutofit/>
          </a:bodyPr>
          <a:lstStyle/>
          <a:p>
            <a:pPr algn="l"/>
            <a:r>
              <a:rPr lang="en-GB" sz="2200"/>
              <a:t>Mohammad </a:t>
            </a:r>
          </a:p>
          <a:p>
            <a:pPr algn="l"/>
            <a:r>
              <a:rPr lang="en-GB" sz="2200"/>
              <a:t>Messbah Uddin</a:t>
            </a:r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7E13D3A-B5EA-4FC2-B4AF-371823970F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15" y="608253"/>
            <a:ext cx="10515600" cy="1340740"/>
          </a:xfrm>
          <a:prstGeom prst="rect">
            <a:avLst/>
          </a:prstGeom>
        </p:spPr>
      </p:pic>
      <p:grpSp>
        <p:nvGrpSpPr>
          <p:cNvPr id="52" name="Top left">
            <a:extLst>
              <a:ext uri="{FF2B5EF4-FFF2-40B4-BE49-F238E27FC236}">
                <a16:creationId xmlns:a16="http://schemas.microsoft.com/office/drawing/2014/main" id="{3BA20DD8-870F-4B86-8891-FE2298D59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673756A-824F-4024-8667-6DF99CF87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D40DDDB-25F7-4BCA-8DAA-EB0A66F6A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3F0566-563E-4E63-9391-D10A3F69C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47219CC-B94A-486B-9C21-AD5AFCEA2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929777E-6FCE-431C-90F9-04DE7377BE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3D1AE04-E575-4EDD-9E2F-DF5719765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4E45D2D-8569-463F-A138-C93856E50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4B1DE3-6A04-46C5-AA21-2CD1ECB7A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2" name="Cross">
            <a:extLst>
              <a:ext uri="{FF2B5EF4-FFF2-40B4-BE49-F238E27FC236}">
                <a16:creationId xmlns:a16="http://schemas.microsoft.com/office/drawing/2014/main" id="{D8D0BCA7-5D07-40EB-956A-AA4D8F9BC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B608C62-539E-421C-970C-BA8BD0427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A9C47D5-9606-4C9A-8109-E22BCC400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2576EDC-D379-4311-9BC5-BC4CF31C8F4B}"/>
              </a:ext>
            </a:extLst>
          </p:cNvPr>
          <p:cNvSpPr txBox="1"/>
          <p:nvPr/>
        </p:nvSpPr>
        <p:spPr>
          <a:xfrm>
            <a:off x="1252536" y="2436485"/>
            <a:ext cx="992777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4400" b="1" dirty="0"/>
              <a:t>Predicting Students’ Grades from Their Activities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F5717-B60D-401B-81F7-3B76D186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9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7BE22-5DC8-4A24-A5F5-D0D28714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Does loneliness have any relationship with confidence?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0EC19-90A3-4490-9D0F-11F63CB0C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So yes, Loneliness is inversely proportional to confidence to some extent. 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51D83-4C4F-4AEE-AF0E-A2E83B9BCB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8"/>
            <a:ext cx="5743074" cy="1738312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2058EDA-36AD-4960-B817-190CAAAA884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442" y="1690687"/>
            <a:ext cx="3344779" cy="24481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BFDF7-4E9B-4296-908D-CB330590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89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4C58-8BDE-4E15-BC56-41BE0D672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/>
              <a:t>Other Findings:</a:t>
            </a:r>
            <a:endParaRPr lang="en-GB" dirty="0"/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02F6365D-2F4D-4728-A3CF-29CA50D9E2C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1" y="1175754"/>
            <a:ext cx="8209547" cy="2120900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CEE7B74D-E280-4014-B7F2-E847CCF01EF9}"/>
              </a:ext>
            </a:extLst>
          </p:cNvPr>
          <p:cNvSpPr/>
          <p:nvPr/>
        </p:nvSpPr>
        <p:spPr>
          <a:xfrm rot="16200000">
            <a:off x="4586121" y="2370223"/>
            <a:ext cx="779965" cy="263282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349277-B8D6-4DA9-B28C-2ABD3260B70A}"/>
              </a:ext>
            </a:extLst>
          </p:cNvPr>
          <p:cNvSpPr txBox="1"/>
          <p:nvPr/>
        </p:nvSpPr>
        <p:spPr>
          <a:xfrm>
            <a:off x="2113548" y="4148281"/>
            <a:ext cx="4299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Here 5 means Students spent way too much time whereas 1 means almost no time was spent</a:t>
            </a:r>
          </a:p>
        </p:txBody>
      </p:sp>
      <p:pic>
        <p:nvPicPr>
          <p:cNvPr id="7" name="Picture 6" descr="Graphical user interface, chart&#10;&#10;Description automatically generated with medium confidence">
            <a:extLst>
              <a:ext uri="{FF2B5EF4-FFF2-40B4-BE49-F238E27FC236}">
                <a16:creationId xmlns:a16="http://schemas.microsoft.com/office/drawing/2014/main" id="{00745FC5-5D92-4BB6-8BDC-B0869F35B0B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81591"/>
            <a:ext cx="6096000" cy="289218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E9F3B0-2801-4469-A278-E53E3E79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43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21DB0-0713-487C-A1EA-3E64D96A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100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Limitations:</a:t>
            </a:r>
            <a:br>
              <a:rPr lang="en-GB" dirty="0"/>
            </a:br>
            <a:r>
              <a:rPr lang="en-GB" dirty="0"/>
              <a:t>	-lack or necessary data.</a:t>
            </a:r>
            <a:br>
              <a:rPr lang="en-GB" dirty="0"/>
            </a:br>
            <a:r>
              <a:rPr lang="en-GB" dirty="0"/>
              <a:t>	-Missing grades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09EE33-0DA5-46ED-9F2E-E81B46BDC212}"/>
              </a:ext>
            </a:extLst>
          </p:cNvPr>
          <p:cNvSpPr txBox="1">
            <a:spLocks/>
          </p:cNvSpPr>
          <p:nvPr/>
        </p:nvSpPr>
        <p:spPr>
          <a:xfrm>
            <a:off x="838200" y="2334294"/>
            <a:ext cx="10515600" cy="3079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Future Work:</a:t>
            </a:r>
            <a:br>
              <a:rPr lang="en-GB" dirty="0"/>
            </a:br>
            <a:r>
              <a:rPr lang="en-GB" dirty="0"/>
              <a:t>	-more parameters like food habit, study time, gossiping time, etc. can be taken into account so that the prediction becomes more accurate.</a:t>
            </a:r>
          </a:p>
          <a:p>
            <a:r>
              <a:rPr lang="en-GB" dirty="0"/>
              <a:t>	-an application can be developed accordingly that will alert students when they exceed a limit on any activity that may severely affect his grade or health.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EA2EF3-979C-4288-BC7B-A04282EB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9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37C881-0A22-4DBF-85F9-AAC54B11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50AA59C8-844A-4819-8DF8-52C4F1EF9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9233" y="567942"/>
            <a:ext cx="5716862" cy="5716862"/>
          </a:xfrm>
          <a:prstGeom prst="rect">
            <a:avLst/>
          </a:prstGeom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5A9C14-5A1F-4E15-BC44-8518C611B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95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475F-12B8-4F58-A940-F5E6738D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17520-C21C-4CA4-9470-2604CC5BE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Felisoni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D. D. &amp;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Godoi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 S., 2018. Cell phone usage and academic performance: An experiment. </a:t>
            </a: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Computers &amp; Education,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117(0360-1315), pp. 175-187.</a:t>
            </a:r>
          </a:p>
          <a:p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Morphitou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R. N., 2014. The use of smartphones among students in relation to their education and social life. </a:t>
            </a: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2014 International Conference on Interactive Mobile Communication Technologies and Learning (IMCL2014),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pp. 315-319.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Pervez, S. I., 2018. The relationship between Loneliness and Academic Achievement: A study on Undergraduate level students.. </a:t>
            </a: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Creative Research Thoughts (IJCRT),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6(1), pp. 1302-1305.</a:t>
            </a:r>
          </a:p>
          <a:p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Bek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H., 2017. Understanding the Effect of Loneliness on Academic Participation and Success among International University Students. </a:t>
            </a: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Education and Practice,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8(14), pp. 46-50.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82573-9E68-43AF-B015-FC98FB48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9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0F33-FAC7-48A2-A4E6-47C3F7EA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Questions To Be Answered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6169A-A9E9-4309-8DA3-4EAACF20E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Does use of smartphone affect students’ academic performance? If so, how much?</a:t>
            </a:r>
          </a:p>
          <a:p>
            <a:r>
              <a:rPr lang="en-GB" dirty="0"/>
              <a:t>Does students who feel lonely really do worse in exams compared to other students?</a:t>
            </a:r>
          </a:p>
          <a:p>
            <a:r>
              <a:rPr lang="en-GB" dirty="0"/>
              <a:t>Does loneliness have any relationship with confidence?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E602B-FEE8-41D2-820E-99F53B5E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4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A1986-F3F1-4263-A56A-F577549E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Does use of smartphone affect students’ academic performance? If so, how much?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3E3D1-C517-45AD-B5FA-0F99007B7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</a:t>
            </a:r>
            <a:r>
              <a:rPr lang="en-GB" dirty="0" err="1"/>
              <a:t>Felisoni</a:t>
            </a:r>
            <a:r>
              <a:rPr lang="en-GB" dirty="0"/>
              <a:t> &amp; </a:t>
            </a:r>
            <a:r>
              <a:rPr lang="en-GB" dirty="0" err="1"/>
              <a:t>Godoi</a:t>
            </a:r>
            <a:r>
              <a:rPr lang="en-GB" dirty="0"/>
              <a:t>, 2018) conducted a study that suggests, “It is more likely that a student who uses less his or her </a:t>
            </a:r>
            <a:r>
              <a:rPr lang="en-GB" dirty="0" err="1"/>
              <a:t>cellphone</a:t>
            </a:r>
            <a:r>
              <a:rPr lang="en-GB" dirty="0"/>
              <a:t> will have a higher grade than the one who uses more, given an equal performance in the college's entrance exam and same belief to self regulate their own studying.” </a:t>
            </a:r>
          </a:p>
          <a:p>
            <a:r>
              <a:rPr lang="en-GB" dirty="0"/>
              <a:t>(</a:t>
            </a:r>
            <a:r>
              <a:rPr lang="en-GB" dirty="0" err="1"/>
              <a:t>Morphitou</a:t>
            </a:r>
            <a:r>
              <a:rPr lang="en-GB" dirty="0"/>
              <a:t>, 2014), (</a:t>
            </a:r>
            <a:r>
              <a:rPr lang="en-GB" dirty="0" err="1"/>
              <a:t>Kibona</a:t>
            </a:r>
            <a:r>
              <a:rPr lang="en-GB" dirty="0"/>
              <a:t> &amp; and </a:t>
            </a:r>
            <a:r>
              <a:rPr lang="en-GB" dirty="0" err="1"/>
              <a:t>Mgaya</a:t>
            </a:r>
            <a:r>
              <a:rPr lang="en-GB" dirty="0"/>
              <a:t>, 2015), (Yi, et al., 2016) also mentioned the same. 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3F63E4-89F1-4D01-B10C-E390372ABD45}"/>
              </a:ext>
            </a:extLst>
          </p:cNvPr>
          <p:cNvSpPr txBox="1"/>
          <p:nvPr/>
        </p:nvSpPr>
        <p:spPr>
          <a:xfrm>
            <a:off x="9286503" y="6488668"/>
            <a:ext cx="346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Let’s test ourselves……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CBE85-520B-4EDB-BDE9-2C0145E4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5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FB0F-6928-47B2-B2A4-EFEED1C4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475" y="114894"/>
            <a:ext cx="10515600" cy="1220611"/>
          </a:xfrm>
        </p:spPr>
        <p:txBody>
          <a:bodyPr>
            <a:normAutofit/>
          </a:bodyPr>
          <a:lstStyle/>
          <a:p>
            <a:r>
              <a:rPr lang="en-GB" sz="3200" dirty="0"/>
              <a:t>Does use of smartphone affect students’ academic performance? If so, how much?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C13746-BC35-4D18-B385-8AFFC25E909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23" y="5653352"/>
            <a:ext cx="9068586" cy="1089754"/>
          </a:xfrm>
          <a:prstGeom prst="rect">
            <a:avLst/>
          </a:prstGeom>
        </p:spPr>
      </p:pic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299C7D13-40FE-4FB6-8312-23733F7A621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75" y="1335504"/>
            <a:ext cx="9068585" cy="43178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268695-0AA8-4FD2-A59B-1C7BC8A3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42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6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8" name="Rectangle 6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89" name="Top left">
            <a:extLst>
              <a:ext uri="{FF2B5EF4-FFF2-40B4-BE49-F238E27FC236}">
                <a16:creationId xmlns:a16="http://schemas.microsoft.com/office/drawing/2014/main" id="{1298FD6A-EB25-456F-A61D-1B745CA58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90" name="Freeform: Shape 66">
              <a:extLst>
                <a:ext uri="{FF2B5EF4-FFF2-40B4-BE49-F238E27FC236}">
                  <a16:creationId xmlns:a16="http://schemas.microsoft.com/office/drawing/2014/main" id="{7EF60105-0531-4B80-BE2F-9DA4BE6F2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91" name="Freeform: Shape 67">
              <a:extLst>
                <a:ext uri="{FF2B5EF4-FFF2-40B4-BE49-F238E27FC236}">
                  <a16:creationId xmlns:a16="http://schemas.microsoft.com/office/drawing/2014/main" id="{1D46B0A4-84C2-4FFB-93D6-0FF7069AE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68">
              <a:extLst>
                <a:ext uri="{FF2B5EF4-FFF2-40B4-BE49-F238E27FC236}">
                  <a16:creationId xmlns:a16="http://schemas.microsoft.com/office/drawing/2014/main" id="{69BA0595-9C63-4A60-AB85-2BC727E1B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69">
              <a:extLst>
                <a:ext uri="{FF2B5EF4-FFF2-40B4-BE49-F238E27FC236}">
                  <a16:creationId xmlns:a16="http://schemas.microsoft.com/office/drawing/2014/main" id="{D9BBA44C-CCF1-4E3C-907B-F9CA42B85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70">
              <a:extLst>
                <a:ext uri="{FF2B5EF4-FFF2-40B4-BE49-F238E27FC236}">
                  <a16:creationId xmlns:a16="http://schemas.microsoft.com/office/drawing/2014/main" id="{BD8FAD2E-C40D-4DFF-8DC1-28D00A1F1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71">
              <a:extLst>
                <a:ext uri="{FF2B5EF4-FFF2-40B4-BE49-F238E27FC236}">
                  <a16:creationId xmlns:a16="http://schemas.microsoft.com/office/drawing/2014/main" id="{5943D619-507F-4DDD-9088-2454138A2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72">
              <a:extLst>
                <a:ext uri="{FF2B5EF4-FFF2-40B4-BE49-F238E27FC236}">
                  <a16:creationId xmlns:a16="http://schemas.microsoft.com/office/drawing/2014/main" id="{D099660F-3BB6-4254-B40F-A62A53AD0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73">
              <a:extLst>
                <a:ext uri="{FF2B5EF4-FFF2-40B4-BE49-F238E27FC236}">
                  <a16:creationId xmlns:a16="http://schemas.microsoft.com/office/drawing/2014/main" id="{FEF65B1A-DFF5-4E69-8600-75C64E380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53B1AF21-1F21-4F45-BE5D-D1A039C7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165" y="295715"/>
            <a:ext cx="10134414" cy="14371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Does use of smartphone affect students’ academic performance? If so, how much?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00213-4A39-4C69-86C5-A78C36A13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625" y="7196295"/>
            <a:ext cx="2852375" cy="925849"/>
          </a:xfrm>
        </p:spPr>
        <p:txBody>
          <a:bodyPr anchor="ctr">
            <a:normAutofit/>
          </a:bodyPr>
          <a:lstStyle/>
          <a:p>
            <a:r>
              <a:rPr lang="en-GB" sz="1800" dirty="0"/>
              <a:t>Polynomial Regression</a:t>
            </a:r>
          </a:p>
          <a:p>
            <a:endParaRPr lang="en-GB" sz="1800" b="1" dirty="0"/>
          </a:p>
          <a:p>
            <a:endParaRPr lang="en-GB" sz="1800" b="1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A0B2460-E123-4279-A474-C52B2EFC695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" r="-4" b="4160"/>
          <a:stretch/>
        </p:blipFill>
        <p:spPr>
          <a:xfrm>
            <a:off x="198741" y="2938306"/>
            <a:ext cx="5897259" cy="3919694"/>
          </a:xfrm>
          <a:prstGeom prst="rect">
            <a:avLst/>
          </a:prstGeom>
        </p:spPr>
      </p:pic>
      <p:pic>
        <p:nvPicPr>
          <p:cNvPr id="57" name="Picture 56" descr="Chart, scatter chart&#10;&#10;Description automatically generated">
            <a:extLst>
              <a:ext uri="{FF2B5EF4-FFF2-40B4-BE49-F238E27FC236}">
                <a16:creationId xmlns:a16="http://schemas.microsoft.com/office/drawing/2014/main" id="{3FBF7458-83FE-4A96-A4DA-EB651BB99FDC}"/>
              </a:ext>
            </a:extLst>
          </p:cNvPr>
          <p:cNvPicPr/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612"/>
          <a:stretch/>
        </p:blipFill>
        <p:spPr>
          <a:xfrm>
            <a:off x="6096000" y="2938306"/>
            <a:ext cx="5897259" cy="3919694"/>
          </a:xfrm>
          <a:prstGeom prst="rect">
            <a:avLst/>
          </a:prstGeom>
        </p:spPr>
      </p:pic>
      <p:grpSp>
        <p:nvGrpSpPr>
          <p:cNvPr id="98" name="Bottom Right">
            <a:extLst>
              <a:ext uri="{FF2B5EF4-FFF2-40B4-BE49-F238E27FC236}">
                <a16:creationId xmlns:a16="http://schemas.microsoft.com/office/drawing/2014/main" id="{24A55297-DE31-4CB4-B324-C7AE59341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77" name="Graphic 157">
              <a:extLst>
                <a:ext uri="{FF2B5EF4-FFF2-40B4-BE49-F238E27FC236}">
                  <a16:creationId xmlns:a16="http://schemas.microsoft.com/office/drawing/2014/main" id="{A2BD322C-6F32-4850-BE88-ABEF9CB19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99" name="Freeform: Shape 78">
                <a:extLst>
                  <a:ext uri="{FF2B5EF4-FFF2-40B4-BE49-F238E27FC236}">
                    <a16:creationId xmlns:a16="http://schemas.microsoft.com/office/drawing/2014/main" id="{0ABA64DD-D157-4114-A0F1-0F25DF55C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79">
                <a:extLst>
                  <a:ext uri="{FF2B5EF4-FFF2-40B4-BE49-F238E27FC236}">
                    <a16:creationId xmlns:a16="http://schemas.microsoft.com/office/drawing/2014/main" id="{7141EF6A-A933-474D-9060-3C1750833A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80">
                <a:extLst>
                  <a:ext uri="{FF2B5EF4-FFF2-40B4-BE49-F238E27FC236}">
                    <a16:creationId xmlns:a16="http://schemas.microsoft.com/office/drawing/2014/main" id="{E22314B3-D277-4D3D-838E-D09737465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81">
                <a:extLst>
                  <a:ext uri="{FF2B5EF4-FFF2-40B4-BE49-F238E27FC236}">
                    <a16:creationId xmlns:a16="http://schemas.microsoft.com/office/drawing/2014/main" id="{2962F6C9-435F-4B0D-BE2E-D8F831BD6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82">
                <a:extLst>
                  <a:ext uri="{FF2B5EF4-FFF2-40B4-BE49-F238E27FC236}">
                    <a16:creationId xmlns:a16="http://schemas.microsoft.com/office/drawing/2014/main" id="{FE3CE88F-1922-48D4-98EF-EE296E238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83">
                <a:extLst>
                  <a:ext uri="{FF2B5EF4-FFF2-40B4-BE49-F238E27FC236}">
                    <a16:creationId xmlns:a16="http://schemas.microsoft.com/office/drawing/2014/main" id="{2420D26F-FEFF-42C8-93E3-910D9583A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84">
                <a:extLst>
                  <a:ext uri="{FF2B5EF4-FFF2-40B4-BE49-F238E27FC236}">
                    <a16:creationId xmlns:a16="http://schemas.microsoft.com/office/drawing/2014/main" id="{AD7B2B9B-1D5B-4427-9AEE-B18C88FFEF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6" name="Freeform: Shape 77">
              <a:extLst>
                <a:ext uri="{FF2B5EF4-FFF2-40B4-BE49-F238E27FC236}">
                  <a16:creationId xmlns:a16="http://schemas.microsoft.com/office/drawing/2014/main" id="{2E80285D-86F3-4FAE-8F72-D3E0B309D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5A552B7A-5633-402E-98D3-08EA7F68204D}"/>
              </a:ext>
            </a:extLst>
          </p:cNvPr>
          <p:cNvSpPr txBox="1">
            <a:spLocks/>
          </p:cNvSpPr>
          <p:nvPr/>
        </p:nvSpPr>
        <p:spPr>
          <a:xfrm>
            <a:off x="1591238" y="7149579"/>
            <a:ext cx="2852375" cy="925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Linear Regression</a:t>
            </a:r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F01DFB-462F-4724-83C1-CAE19D62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1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2B15-0C92-4981-A269-41E771DC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/>
              <a:t>Does students who feel lonely really do worse in exams compared to other students?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9DE92-3927-4AAD-B15F-98DE7F793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</a:t>
            </a:r>
            <a:r>
              <a:rPr lang="en-GB" dirty="0" err="1"/>
              <a:t>Bek</a:t>
            </a:r>
            <a:r>
              <a:rPr lang="en-GB" dirty="0"/>
              <a:t>, 2017) said, “Students who feel lonely and isolated tend to spend their time idly and therefore do not thrive in academic environments.”</a:t>
            </a:r>
          </a:p>
          <a:p>
            <a:pPr marL="0" indent="0">
              <a:buNone/>
            </a:pPr>
            <a:r>
              <a:rPr lang="en-GB" dirty="0"/>
              <a:t>					Vs </a:t>
            </a:r>
          </a:p>
          <a:p>
            <a:r>
              <a:rPr lang="en-GB" dirty="0"/>
              <a:t>(Pervez, 2018) infers, “There is a definite but low and positive overall correlation exists  between Loneliness and Academic Achievement.”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90514-E7FD-44F6-BF3F-EF57BE43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42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C937CD-4B10-4870-BE78-66151F5A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3100" dirty="0"/>
              <a:t>Does students who feel lonely really do worse in exams compared to other students?</a:t>
            </a:r>
            <a:br>
              <a:rPr lang="en-GB" dirty="0"/>
            </a:br>
            <a:endParaRPr lang="en-GB" dirty="0"/>
          </a:p>
        </p:txBody>
      </p:sp>
      <p:pic>
        <p:nvPicPr>
          <p:cNvPr id="6" name="Content Placeholder 5" descr="Chart, treemap chart&#10;&#10;Description automatically generated">
            <a:extLst>
              <a:ext uri="{FF2B5EF4-FFF2-40B4-BE49-F238E27FC236}">
                <a16:creationId xmlns:a16="http://schemas.microsoft.com/office/drawing/2014/main" id="{A22D6470-62D2-4992-898F-C8970BA9571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0457"/>
            <a:ext cx="8859253" cy="4430796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F92931B6-02D1-4B9B-A56B-3484C490B3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095" y="5621055"/>
            <a:ext cx="6563461" cy="116943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D7122-8FBC-4D51-8A29-9FAEC17E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1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1E60AE6E-D7E3-4FED-BFCC-8DA78EE1780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48" y="1690688"/>
            <a:ext cx="6148136" cy="422720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CA2FD31-AFAA-45F6-AF58-98E0D4432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2700" dirty="0"/>
              <a:t>Does students who feel lonely really do worse in exams compared to other students?</a:t>
            </a:r>
            <a:br>
              <a:rPr lang="en-GB" dirty="0"/>
            </a:b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1B7D7-7CC4-400D-A2C1-C1F26EA2D6AC}"/>
              </a:ext>
            </a:extLst>
          </p:cNvPr>
          <p:cNvSpPr txBox="1"/>
          <p:nvPr/>
        </p:nvSpPr>
        <p:spPr>
          <a:xfrm>
            <a:off x="4090737" y="5942568"/>
            <a:ext cx="3104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Multiple Variable Regression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5F37BC-D2D9-4C02-B418-2D6CCCFE8F1E}"/>
              </a:ext>
            </a:extLst>
          </p:cNvPr>
          <p:cNvCxnSpPr/>
          <p:nvPr/>
        </p:nvCxnSpPr>
        <p:spPr>
          <a:xfrm flipV="1">
            <a:off x="8025063" y="2658979"/>
            <a:ext cx="1191126" cy="1094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712213-99FC-4080-AE63-CD07A6D72A37}"/>
              </a:ext>
            </a:extLst>
          </p:cNvPr>
          <p:cNvCxnSpPr>
            <a:cxnSpLocks/>
          </p:cNvCxnSpPr>
          <p:nvPr/>
        </p:nvCxnSpPr>
        <p:spPr>
          <a:xfrm flipV="1">
            <a:off x="8025063" y="3016251"/>
            <a:ext cx="1191126" cy="89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E5BCB3-7655-46FB-849D-A1BBECBBB83E}"/>
              </a:ext>
            </a:extLst>
          </p:cNvPr>
          <p:cNvCxnSpPr>
            <a:cxnSpLocks/>
          </p:cNvCxnSpPr>
          <p:nvPr/>
        </p:nvCxnSpPr>
        <p:spPr>
          <a:xfrm flipV="1">
            <a:off x="8025063" y="3429000"/>
            <a:ext cx="1191126" cy="61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980DDC-9222-480C-AD28-E33B29B11177}"/>
              </a:ext>
            </a:extLst>
          </p:cNvPr>
          <p:cNvCxnSpPr>
            <a:cxnSpLocks/>
          </p:cNvCxnSpPr>
          <p:nvPr/>
        </p:nvCxnSpPr>
        <p:spPr>
          <a:xfrm flipV="1">
            <a:off x="8025063" y="3804289"/>
            <a:ext cx="1191126" cy="41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1F2F091-9458-4F8E-8682-D9EBA8783AC0}"/>
              </a:ext>
            </a:extLst>
          </p:cNvPr>
          <p:cNvSpPr txBox="1"/>
          <p:nvPr/>
        </p:nvSpPr>
        <p:spPr>
          <a:xfrm>
            <a:off x="9216189" y="2474313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Never feels lonely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BB6881-E92A-4EFF-9C7F-B985FF312B33}"/>
              </a:ext>
            </a:extLst>
          </p:cNvPr>
          <p:cNvSpPr txBox="1"/>
          <p:nvPr/>
        </p:nvSpPr>
        <p:spPr>
          <a:xfrm>
            <a:off x="9216188" y="2899822"/>
            <a:ext cx="1648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Rarely feels lonely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B3260C-D702-4B19-8863-EB47668603F7}"/>
              </a:ext>
            </a:extLst>
          </p:cNvPr>
          <p:cNvSpPr txBox="1"/>
          <p:nvPr/>
        </p:nvSpPr>
        <p:spPr>
          <a:xfrm>
            <a:off x="9216188" y="3336744"/>
            <a:ext cx="2026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Sometimes feels lonely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5F505B-B02F-42FB-BBE9-019845AB1019}"/>
              </a:ext>
            </a:extLst>
          </p:cNvPr>
          <p:cNvSpPr txBox="1"/>
          <p:nvPr/>
        </p:nvSpPr>
        <p:spPr>
          <a:xfrm>
            <a:off x="9216188" y="3678360"/>
            <a:ext cx="1936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Very often feels lonely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ACFE7D-126D-460A-84F3-D5631E1F7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3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4EC8-0004-4137-AE79-1B8D39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/>
              <a:t>Does loneliness have any relationship with confidence?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09BC-5C67-4C08-83B0-3CCC27D5C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Loneliness can be attributed to low self-esteem and lack of confidence. (Jane Keogh)</a:t>
            </a:r>
          </a:p>
        </p:txBody>
      </p:sp>
      <p:pic>
        <p:nvPicPr>
          <p:cNvPr id="4" name="Content Placeholder 5" descr="Chart, treemap chart&#10;&#10;Description automatically generated">
            <a:extLst>
              <a:ext uri="{FF2B5EF4-FFF2-40B4-BE49-F238E27FC236}">
                <a16:creationId xmlns:a16="http://schemas.microsoft.com/office/drawing/2014/main" id="{35E9E26A-40D4-461E-8D9F-3273FD721C7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73" y="2885991"/>
            <a:ext cx="8859253" cy="443079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50F02C71-AD78-4DE4-8202-D9BDDFE7F3AC}"/>
              </a:ext>
            </a:extLst>
          </p:cNvPr>
          <p:cNvSpPr/>
          <p:nvPr/>
        </p:nvSpPr>
        <p:spPr>
          <a:xfrm>
            <a:off x="7158789" y="4656221"/>
            <a:ext cx="1756611" cy="1287379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00DB0-BCCA-439C-BD96-FCF793D72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73237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635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AvenirNext LT Pro Medium</vt:lpstr>
      <vt:lpstr>Calibri</vt:lpstr>
      <vt:lpstr>Sagona Book</vt:lpstr>
      <vt:lpstr>ExploreVTI</vt:lpstr>
      <vt:lpstr>Data Analytics &amp;  Visualization</vt:lpstr>
      <vt:lpstr>Research Questions To Be Answered</vt:lpstr>
      <vt:lpstr>Does use of smartphone affect students’ academic performance? If so, how much? </vt:lpstr>
      <vt:lpstr>Does use of smartphone affect students’ academic performance? If so, how much?</vt:lpstr>
      <vt:lpstr>Does use of smartphone affect students’ academic performance? If so, how much?</vt:lpstr>
      <vt:lpstr>Does students who feel lonely really do worse in exams compared to other students? </vt:lpstr>
      <vt:lpstr>Does students who feel lonely really do worse in exams compared to other students? </vt:lpstr>
      <vt:lpstr>Does students who feel lonely really do worse in exams compared to other students? </vt:lpstr>
      <vt:lpstr>Does loneliness have any relationship with confidence? </vt:lpstr>
      <vt:lpstr>Does loneliness have any relationship with confidence?</vt:lpstr>
      <vt:lpstr>Other Findings:</vt:lpstr>
      <vt:lpstr>Limitations:  -lack or necessary data.  -Missing grades</vt:lpstr>
      <vt:lpstr>Thank you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&amp;  Visualization</dc:title>
  <dc:creator>Messbah Uddin</dc:creator>
  <cp:lastModifiedBy>Messbah Uddin</cp:lastModifiedBy>
  <cp:revision>10</cp:revision>
  <dcterms:created xsi:type="dcterms:W3CDTF">2021-05-28T01:03:55Z</dcterms:created>
  <dcterms:modified xsi:type="dcterms:W3CDTF">2021-05-28T11:34:13Z</dcterms:modified>
</cp:coreProperties>
</file>