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C95CA-E8FC-4D00-90A2-275F135FA5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C95CA-E8FC-4D00-90A2-275F135FA5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C95CA-E8FC-4D00-90A2-275F135FA5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DEC95CA-E8FC-4D00-90A2-275F135FA5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EC95CA-E8FC-4D00-90A2-275F135FA5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DEC95CA-E8FC-4D00-90A2-275F135FA5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DEC95CA-E8FC-4D00-90A2-275F135FA5F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C95CA-E8FC-4D00-90A2-275F135FA5F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C95CA-E8FC-4D00-90A2-275F135FA5F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EC95CA-E8FC-4D00-90A2-275F135FA5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EC95CA-E8FC-4D00-90A2-275F135FA5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BD3AE7-41B8-4E68-BF98-48DE76E451A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C95CA-E8FC-4D00-90A2-275F135FA5F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D3AE7-41B8-4E68-BF98-48DE76E451A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59303"/>
          </a:xfrm>
        </p:spPr>
        <p:txBody>
          <a:bodyPr>
            <a:normAutofit/>
          </a:bodyPr>
          <a:lstStyle/>
          <a:p>
            <a:r>
              <a:rPr lang="en-US" sz="3200" b="1" kern="100" dirty="0">
                <a:effectLst/>
                <a:latin typeface="Verdana" panose="020B0604030504040204" pitchFamily="34" charset="0"/>
                <a:ea typeface="Calibri" panose="020F0502020204030204" pitchFamily="34" charset="0"/>
                <a:cs typeface="Times New Roman" panose="02020603050405020304" pitchFamily="18" charset="0"/>
              </a:rPr>
              <a:t>Customer Conversion Prediction</a:t>
            </a:r>
            <a:endParaRPr lang="en-IN" sz="3200" dirty="0"/>
          </a:p>
        </p:txBody>
      </p:sp>
      <p:sp>
        <p:nvSpPr>
          <p:cNvPr id="3" name="Subtitle 2"/>
          <p:cNvSpPr>
            <a:spLocks noGrp="1"/>
          </p:cNvSpPr>
          <p:nvPr>
            <p:ph type="subTitle" idx="1"/>
          </p:nvPr>
        </p:nvSpPr>
        <p:spPr>
          <a:xfrm>
            <a:off x="1524000" y="1913641"/>
            <a:ext cx="9144000" cy="2328421"/>
          </a:xfrm>
        </p:spPr>
        <p:txBody>
          <a:bodyPr>
            <a:normAutofit/>
          </a:bodyPr>
          <a:lstStyle/>
          <a:p>
            <a:r>
              <a:rPr lang="en-US" b="1" kern="100" dirty="0">
                <a:latin typeface="Verdana" panose="020B0604030504040204" pitchFamily="34" charset="0"/>
                <a:ea typeface="Verdana" panose="020B0604030504040204" pitchFamily="34" charset="0"/>
                <a:cs typeface="Times New Roman" panose="02020603050405020304" pitchFamily="18" charset="0"/>
              </a:rPr>
              <a:t>Presented by</a:t>
            </a:r>
            <a:endParaRPr lang="en-US" b="1" kern="100" dirty="0">
              <a:latin typeface="Verdana" panose="020B0604030504040204" pitchFamily="34" charset="0"/>
              <a:ea typeface="Verdana" panose="020B0604030504040204" pitchFamily="34" charset="0"/>
              <a:cs typeface="Times New Roman" panose="02020603050405020304" pitchFamily="18" charset="0"/>
            </a:endParaRPr>
          </a:p>
          <a:p>
            <a:r>
              <a:rPr lang="en-IN" b="0" i="0" u="none" strike="noStrike" dirty="0">
                <a:solidFill>
                  <a:srgbClr val="000000"/>
                </a:solidFill>
                <a:effectLst/>
                <a:latin typeface="Verdana" panose="020B0604030504040204" pitchFamily="34" charset="0"/>
                <a:ea typeface="Verdana" panose="020B0604030504040204" pitchFamily="34" charset="0"/>
              </a:rPr>
              <a:t>Pallavi paramita Nayak</a:t>
            </a:r>
            <a:endParaRPr lang="en-IN" b="0" i="0" u="none" strike="noStrike" dirty="0">
              <a:solidFill>
                <a:srgbClr val="000000"/>
              </a:solidFill>
              <a:effectLst/>
              <a:latin typeface="Verdana" panose="020B0604030504040204" pitchFamily="34" charset="0"/>
              <a:ea typeface="Verdana" panose="020B0604030504040204" pitchFamily="34" charset="0"/>
            </a:endParaRPr>
          </a:p>
          <a:p>
            <a:r>
              <a:rPr lang="en-IN" b="0" i="0" u="none" strike="noStrike" dirty="0">
                <a:solidFill>
                  <a:srgbClr val="000000"/>
                </a:solidFill>
                <a:effectLst/>
                <a:latin typeface="Verdana" panose="020B0604030504040204" pitchFamily="34" charset="0"/>
                <a:ea typeface="Verdana" panose="020B0604030504040204" pitchFamily="34" charset="0"/>
              </a:rPr>
              <a:t>Wahid</a:t>
            </a:r>
            <a:endParaRPr lang="en-IN" b="0" i="0" u="none" strike="noStrike" dirty="0">
              <a:solidFill>
                <a:srgbClr val="000000"/>
              </a:solidFill>
              <a:effectLst/>
              <a:latin typeface="Verdana" panose="020B0604030504040204" pitchFamily="34" charset="0"/>
              <a:ea typeface="Verdana" panose="020B0604030504040204" pitchFamily="34" charset="0"/>
            </a:endParaRPr>
          </a:p>
          <a:p>
            <a:r>
              <a:rPr lang="en-IN" b="0" i="0" u="none" strike="noStrike" dirty="0">
                <a:solidFill>
                  <a:srgbClr val="000000"/>
                </a:solidFill>
                <a:effectLst/>
                <a:latin typeface="Verdana" panose="020B0604030504040204" pitchFamily="34" charset="0"/>
                <a:ea typeface="Verdana" panose="020B0604030504040204" pitchFamily="34" charset="0"/>
              </a:rPr>
              <a:t>Viyas Jee</a:t>
            </a:r>
            <a:endParaRPr lang="en-IN" b="0" i="0" u="none" strike="noStrike" dirty="0">
              <a:solidFill>
                <a:srgbClr val="000000"/>
              </a:solidFill>
              <a:effectLst/>
              <a:latin typeface="Verdana" panose="020B0604030504040204" pitchFamily="34" charset="0"/>
              <a:ea typeface="Verdana" panose="020B0604030504040204" pitchFamily="34" charset="0"/>
            </a:endParaRPr>
          </a:p>
          <a:p>
            <a:r>
              <a:rPr lang="en-IN" b="0" i="0" u="none" strike="noStrike" dirty="0" err="1">
                <a:solidFill>
                  <a:srgbClr val="000000"/>
                </a:solidFill>
                <a:effectLst/>
                <a:latin typeface="Verdana" panose="020B0604030504040204" pitchFamily="34" charset="0"/>
                <a:ea typeface="Verdana" panose="020B0604030504040204" pitchFamily="34" charset="0"/>
              </a:rPr>
              <a:t>Junmani</a:t>
            </a: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Based on the Feature Importance given by best machine Learning that will predict if a client subscribed to the insurance.</a:t>
            </a:r>
            <a:endParaRPr lang="en-US" dirty="0"/>
          </a:p>
          <a:p>
            <a:r>
              <a:rPr lang="en-US" dirty="0"/>
              <a:t>The client should focused on the top few features of order given below to have them subscribed to the insurance.</a:t>
            </a:r>
            <a:endParaRPr lang="en-US" dirty="0"/>
          </a:p>
          <a:p>
            <a:pPr>
              <a:buFont typeface="Arial" panose="020B0604020202020204" pitchFamily="34" charset="0"/>
              <a:buChar char="•"/>
            </a:pPr>
            <a:r>
              <a:rPr lang="en-US" dirty="0"/>
              <a:t>Duration - Longer the call better </a:t>
            </a:r>
            <a:r>
              <a:rPr lang="en-US" dirty="0" err="1"/>
              <a:t>influncing</a:t>
            </a:r>
            <a:r>
              <a:rPr lang="en-US" dirty="0"/>
              <a:t> the clients</a:t>
            </a:r>
            <a:endParaRPr lang="en-US" dirty="0"/>
          </a:p>
          <a:p>
            <a:pPr>
              <a:buFont typeface="Arial" panose="020B0604020202020204" pitchFamily="34" charset="0"/>
              <a:buChar char="•"/>
            </a:pPr>
            <a:r>
              <a:rPr lang="en-US" dirty="0"/>
              <a:t>Age - Age of the person plays an important role in insurance. Middle age people are targeted more and people who </a:t>
            </a:r>
            <a:r>
              <a:rPr lang="en-US" dirty="0" err="1"/>
              <a:t>suscribed</a:t>
            </a:r>
            <a:r>
              <a:rPr lang="en-US" dirty="0"/>
              <a:t> to insurance also middle age people. </a:t>
            </a:r>
            <a:endParaRPr lang="en-US" dirty="0"/>
          </a:p>
          <a:p>
            <a:pPr>
              <a:buFont typeface="Arial" panose="020B0604020202020204" pitchFamily="34" charset="0"/>
              <a:buChar char="•"/>
            </a:pPr>
            <a:r>
              <a:rPr lang="en-US" dirty="0"/>
              <a:t>Day - People who subscribed to insurance are mostly mid of the month.</a:t>
            </a:r>
            <a:endParaRPr lang="en-US" dirty="0"/>
          </a:p>
          <a:p>
            <a:pPr>
              <a:buFont typeface="Arial" panose="020B0604020202020204" pitchFamily="34" charset="0"/>
              <a:buChar char="•"/>
            </a:pPr>
            <a:r>
              <a:rPr lang="en-US" dirty="0"/>
              <a:t>Month - In the month of may people subscribed to insurance are more.</a:t>
            </a:r>
            <a:endParaRPr lang="en-US" dirty="0"/>
          </a:p>
          <a:p>
            <a:pPr>
              <a:buFont typeface="Arial" panose="020B0604020202020204" pitchFamily="34" charset="0"/>
              <a:buChar char="•"/>
            </a:pPr>
            <a:r>
              <a:rPr lang="en-US" dirty="0"/>
              <a:t>Job - In this blue collar people are targeted more but people who subscribed more are from management job.</a:t>
            </a:r>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normAutofit fontScale="90000"/>
          </a:bodyPr>
          <a:lstStyle/>
          <a:p>
            <a:r>
              <a:rPr lang="en-US" sz="4400" b="1" kern="100" dirty="0">
                <a:effectLst/>
                <a:latin typeface="Verdana" panose="020B0604030504040204" pitchFamily="34" charset="0"/>
                <a:ea typeface="Verdana" panose="020B0604030504040204" pitchFamily="34" charset="0"/>
                <a:cs typeface="Times New Roman" panose="02020603050405020304" pitchFamily="18" charset="0"/>
              </a:rPr>
              <a:t>Further Scope</a:t>
            </a:r>
            <a:br>
              <a:rPr lang="en-IN" sz="4400" kern="100" dirty="0">
                <a:effectLst/>
                <a:latin typeface="Verdana" panose="020B0604030504040204" pitchFamily="34" charset="0"/>
                <a:ea typeface="Verdana" panose="020B060403050404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923828"/>
            <a:ext cx="10515600" cy="5253136"/>
          </a:xfrm>
        </p:spPr>
        <p:txBody>
          <a:bodyPr>
            <a:noAutofit/>
          </a:bodyPr>
          <a:lstStyle/>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The current project has successfully built and evaluated a machine learning model to predict whether a customer will subscribe to an insurance policy. However, there is still room for improvement and further scope in this project, which includes:</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Feature Engineering: The current dataset includes limited features, and feature engineering could be performed to extract more relevant features from the given data or other external sources, which could enhance the model's performance.</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Hyperparameter Tuning: Hyperparameter tuning of the model could be performed to optimize its performance further. By varying the hyperparameters of the model and evaluating its performance, we could achieve better results.</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Exploratory Data Analysis (EDA): Exploratory data analysis could be performed on the data to gain insights into the customers' behavior, which could help in understanding the customers' preferences, demographics, and other characteristics that influence their decision-making.</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Model Comparison: In addition to the models evaluated in this project, other classification models could also be implemented and compared to identify the best performing model for this problem.</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US" sz="1400" kern="100" dirty="0">
                <a:effectLst/>
                <a:latin typeface="Verdana" panose="020B0604030504040204" pitchFamily="34" charset="0"/>
                <a:ea typeface="Verdana" panose="020B0604030504040204" pitchFamily="34" charset="0"/>
                <a:cs typeface="Times New Roman" panose="02020603050405020304" pitchFamily="18" charset="0"/>
              </a:rPr>
              <a:t>Regular Maintenance: As the company's customer base grows and changes, the model's performance might degrade. Regular monitoring and maintenance of the model are necessary to ensure it continues to perform effectively.</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buNone/>
            </a:pPr>
            <a:endParaRPr lang="en-IN" sz="1400"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4689"/>
          </a:xfrm>
        </p:spPr>
        <p:txBody>
          <a:bodyPr>
            <a:normAutofit/>
          </a:bodyPr>
          <a:lstStyle/>
          <a:p>
            <a:pPr algn="ctr"/>
            <a:r>
              <a:rPr lang="en-US" sz="24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Problem Statement</a:t>
            </a:r>
            <a:endParaRPr lang="en-US" sz="24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102937"/>
            <a:ext cx="10515600" cy="2326064"/>
          </a:xfrm>
        </p:spPr>
        <p:txBody>
          <a:bodyPr>
            <a:normAutofit fontScale="80000"/>
          </a:bodyPr>
          <a:lstStyle/>
          <a:p>
            <a:pPr marL="0" indent="0" algn="just">
              <a:buNone/>
            </a:pPr>
            <a:r>
              <a:rPr lang="en-US" sz="2000" dirty="0">
                <a:latin typeface="Verdana" panose="020B0604030504040204" pitchFamily="34" charset="0"/>
                <a:ea typeface="Verdana" panose="020B0604030504040204" pitchFamily="34" charset="0"/>
              </a:rPr>
              <a:t>We are working for a new-age insurance company and employ multiple outreach plans to sell term insurance to your customers. Telephonic marketing campaigns still remain one of the most effective way to reach out to people however they incur a lot of cost. </a:t>
            </a:r>
            <a:endParaRPr lang="en-US" sz="2000" dirty="0">
              <a:latin typeface="Verdana" panose="020B0604030504040204" pitchFamily="34" charset="0"/>
              <a:ea typeface="Verdana" panose="020B0604030504040204" pitchFamily="34" charset="0"/>
            </a:endParaRPr>
          </a:p>
          <a:p>
            <a:pPr marL="0" indent="0" algn="just">
              <a:buNone/>
            </a:pPr>
            <a:endParaRPr lang="en-US" sz="2000" dirty="0">
              <a:latin typeface="Verdana" panose="020B0604030504040204" pitchFamily="34" charset="0"/>
              <a:ea typeface="Verdana" panose="020B0604030504040204" pitchFamily="34" charset="0"/>
            </a:endParaRPr>
          </a:p>
          <a:p>
            <a:pPr marL="0" indent="0" algn="just">
              <a:lnSpc>
                <a:spcPct val="100000"/>
              </a:lnSpc>
              <a:buNone/>
            </a:pPr>
            <a:r>
              <a:rPr lang="en-US" sz="2000" dirty="0">
                <a:latin typeface="Verdana" panose="020B0604030504040204" pitchFamily="34" charset="0"/>
                <a:ea typeface="Verdana" panose="020B0604030504040204" pitchFamily="34" charset="0"/>
              </a:rPr>
              <a:t>Hence, it is important to identify the customers that are most likely to convert beforehand so that they can be specifically targeted via call. We are given the historical marketing data of the insurance company and are required to build a ML model that will predict if a client will subscribe to the insurance.</a:t>
            </a:r>
            <a:endParaRPr lang="en-IN" sz="2000" dirty="0">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4545"/>
            <a:ext cx="9144000" cy="694690"/>
          </a:xfrm>
        </p:spPr>
        <p:txBody>
          <a:bodyPr>
            <a:normAutofit/>
          </a:bodyPr>
          <a:lstStyle/>
          <a:p>
            <a:r>
              <a:rPr lang="en-US" sz="28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Introduction</a:t>
            </a:r>
            <a:endParaRPr lang="en-US" sz="28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1524000" y="1498861"/>
            <a:ext cx="9144000" cy="4236775"/>
          </a:xfrm>
        </p:spPr>
        <p:txBody>
          <a:bodyPr>
            <a:noAutofit/>
          </a:bodyPr>
          <a:lstStyle/>
          <a:p>
            <a:pPr marL="0" indent="0" algn="just">
              <a:buFont typeface="Arial" panose="020B0604020202020204" pitchFamily="34" charset="0"/>
              <a:buNone/>
            </a:pPr>
            <a:r>
              <a:rPr lang="en-US" sz="1400" dirty="0">
                <a:latin typeface="Verdana" panose="020B0604030504040204" pitchFamily="34" charset="0"/>
                <a:ea typeface="Verdana" panose="020B0604030504040204" pitchFamily="34" charset="0"/>
              </a:rPr>
              <a:t>The goal was to predict whether a client will subscribe to the insurance based on historical marketing data of the insurance company. </a:t>
            </a: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r>
              <a:rPr lang="en-US" sz="1400" dirty="0">
                <a:latin typeface="Verdana" panose="020B0604030504040204" pitchFamily="34" charset="0"/>
                <a:ea typeface="Verdana" panose="020B0604030504040204" pitchFamily="34" charset="0"/>
              </a:rPr>
              <a:t>It is a supervised learning problem - We are predicting target variable. From target varible we can clearly understand it is a classification problem From target variable we can tell it is a binary classification problem. target = (y/n)</a:t>
            </a: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r>
              <a:rPr lang="en-US" sz="1400" b="1" dirty="0">
                <a:latin typeface="Verdana" panose="020B0604030504040204" pitchFamily="34" charset="0"/>
                <a:ea typeface="Verdana" panose="020B0604030504040204" pitchFamily="34" charset="0"/>
              </a:rPr>
              <a:t>Features</a:t>
            </a:r>
            <a:r>
              <a:rPr lang="en-US" sz="1400" dirty="0">
                <a:latin typeface="Verdana" panose="020B0604030504040204" pitchFamily="34" charset="0"/>
                <a:ea typeface="Verdana" panose="020B0604030504040204" pitchFamily="34" charset="0"/>
              </a:rPr>
              <a:t> considered were age (numeric), job: type of job, marital: marital status, educational_qual: education status, call_type: contact communication type, day: last contact day of the month (numeric), mon: last contact month of the year, dur: last contact duration, in seconds (numeric), num_calls: number of contacts performed during this campaign and for this client, prev_outcome: outcome of the previous marketing campaign (categorical: "unknown", "other", "failure", "success"</a:t>
            </a: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r>
              <a:rPr lang="en-US" sz="1400" b="1" dirty="0">
                <a:latin typeface="Verdana" panose="020B0604030504040204" pitchFamily="34" charset="0"/>
                <a:ea typeface="Verdana" panose="020B0604030504040204" pitchFamily="34" charset="0"/>
              </a:rPr>
              <a:t>Output Variable (Desired Target): y</a:t>
            </a:r>
            <a:r>
              <a:rPr lang="en-US" sz="1400" dirty="0">
                <a:latin typeface="Verdana" panose="020B0604030504040204" pitchFamily="34" charset="0"/>
                <a:ea typeface="Verdana" panose="020B0604030504040204" pitchFamily="34" charset="0"/>
              </a:rPr>
              <a:t> - has the client subscribed to the insurance?</a:t>
            </a: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US" sz="1400"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US" sz="1400"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890" y="272415"/>
            <a:ext cx="10958195" cy="6492240"/>
          </a:xfrm>
        </p:spPr>
        <p:txBody>
          <a:bodyPr>
            <a:noAutofit/>
          </a:bodyPr>
          <a:lstStyle/>
          <a:p>
            <a:pPr>
              <a:lnSpc>
                <a:spcPct val="107000"/>
              </a:lnSpc>
              <a:spcAft>
                <a:spcPts val="800"/>
              </a:spcAft>
            </a:pPr>
            <a:r>
              <a:rPr lang="en-IN" sz="1600" b="1" kern="1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Times New Roman" panose="02020603050405020304" pitchFamily="18" charset="0"/>
              </a:rPr>
              <a:t>Data Preprocessing</a:t>
            </a:r>
            <a:r>
              <a:rPr lang="en-US" altLang="en-IN" sz="1600" kern="1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Times New Roman" panose="02020603050405020304" pitchFamily="18" charset="0"/>
              </a:rPr>
              <a:t> :</a:t>
            </a:r>
            <a:endParaRPr lang="en-US" altLang="en-IN" sz="1600" kern="1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Times New Roman" panose="02020603050405020304" pitchFamily="18" charset="0"/>
            </a:endParaRPr>
          </a:p>
          <a:p>
            <a:pPr lvl="1">
              <a:lnSpc>
                <a:spcPct val="107000"/>
              </a:lnSpc>
              <a:spcAft>
                <a:spcPts val="800"/>
              </a:spcAft>
            </a:pPr>
            <a:r>
              <a:rPr lang="en-US" altLang="en-IN" sz="1370" b="1" kern="100" dirty="0">
                <a:effectLst/>
                <a:latin typeface="Verdana" panose="020B0604030504040204" pitchFamily="34" charset="0"/>
                <a:ea typeface="Verdana" panose="020B0604030504040204" pitchFamily="34" charset="0"/>
                <a:cs typeface="Times New Roman" panose="02020603050405020304" pitchFamily="18" charset="0"/>
              </a:rPr>
              <a:t>Data Cleaning</a:t>
            </a:r>
            <a:r>
              <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rPr>
              <a:t>: handling missing or duplicate data, correcting data types, and removing outliers or irrelevant information, finding Unique Values of Categorical Column etc. , removal of incorrect or wrong data that is spelling mistake, upper case and lower case mismatch of each values.</a:t>
            </a:r>
            <a:endPar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endParaRPr>
          </a:p>
          <a:p>
            <a:pPr lvl="1">
              <a:lnSpc>
                <a:spcPct val="107000"/>
              </a:lnSpc>
              <a:spcAft>
                <a:spcPts val="800"/>
              </a:spcAft>
            </a:pPr>
            <a:r>
              <a:rPr lang="en-US" altLang="en-IN" sz="1370" b="1" kern="100" dirty="0">
                <a:effectLst/>
                <a:latin typeface="Verdana" panose="020B0604030504040204" pitchFamily="34" charset="0"/>
                <a:ea typeface="Verdana" panose="020B0604030504040204" pitchFamily="34" charset="0"/>
                <a:cs typeface="Times New Roman" panose="02020603050405020304" pitchFamily="18" charset="0"/>
              </a:rPr>
              <a:t>Exploring the Dataset and replace the unknown values</a:t>
            </a:r>
            <a:r>
              <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rPr>
              <a:t>: conversion of categorical Target column into numerical column, removal of unkown based on percentage etc.</a:t>
            </a:r>
            <a:endPar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endParaRPr>
          </a:p>
          <a:p>
            <a:pPr lvl="1">
              <a:lnSpc>
                <a:spcPct val="107000"/>
              </a:lnSpc>
              <a:spcAft>
                <a:spcPts val="800"/>
              </a:spcAft>
            </a:pPr>
            <a:r>
              <a:rPr lang="en-US" altLang="en-IN" sz="1370" b="1" kern="100" dirty="0">
                <a:effectLst/>
                <a:latin typeface="Verdana" panose="020B0604030504040204" pitchFamily="34" charset="0"/>
                <a:ea typeface="Verdana" panose="020B0604030504040204" pitchFamily="34" charset="0"/>
                <a:cs typeface="Times New Roman" panose="02020603050405020304" pitchFamily="18" charset="0"/>
              </a:rPr>
              <a:t>Outlier Deduction and Correction: </a:t>
            </a:r>
            <a:endParaRPr lang="en-US" altLang="en-IN" sz="1370" b="1" kern="100" dirty="0">
              <a:effectLst/>
              <a:latin typeface="Verdana" panose="020B0604030504040204" pitchFamily="34" charset="0"/>
              <a:ea typeface="Verdana" panose="020B0604030504040204" pitchFamily="34" charset="0"/>
              <a:cs typeface="Times New Roman" panose="02020603050405020304" pitchFamily="18" charset="0"/>
            </a:endParaRPr>
          </a:p>
          <a:p>
            <a:pPr lvl="2" algn="l">
              <a:lnSpc>
                <a:spcPct val="107000"/>
              </a:lnSpc>
              <a:spcAft>
                <a:spcPts val="800"/>
              </a:spcAft>
              <a:buClrTx/>
              <a:buSzTx/>
            </a:pPr>
            <a:r>
              <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rPr>
              <a:t>Z-Score Z-Score(x)=(x-mean(x)) / SD(x) Threshold Limit Z-Score &gt; 3 and Z-Score &lt; -3 ---&gt; Outlier</a:t>
            </a:r>
            <a:endPar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endParaRPr>
          </a:p>
          <a:p>
            <a:pPr lvl="2" algn="l">
              <a:lnSpc>
                <a:spcPct val="107000"/>
              </a:lnSpc>
              <a:spcAft>
                <a:spcPts val="800"/>
              </a:spcAft>
              <a:buClrTx/>
              <a:buSzTx/>
            </a:pPr>
            <a:r>
              <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rPr>
              <a:t>IQR IQR = Q3(75%)-Q1(25%) Upper Threshold = Q3 + (1.5 * IQR) Lower Threshold = Q1 - (1.5 * IQR)</a:t>
            </a:r>
            <a:endPar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endParaRPr>
          </a:p>
          <a:p>
            <a:pPr lvl="2" algn="l">
              <a:lnSpc>
                <a:spcPct val="107000"/>
              </a:lnSpc>
              <a:spcAft>
                <a:spcPts val="800"/>
              </a:spcAft>
              <a:buClrTx/>
              <a:buSzTx/>
            </a:pPr>
            <a:r>
              <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rPr>
              <a:t>Plotting Box Plot</a:t>
            </a:r>
            <a:endPar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endParaRPr>
          </a:p>
          <a:p>
            <a:pPr lvl="2" algn="l">
              <a:lnSpc>
                <a:spcPct val="107000"/>
              </a:lnSpc>
              <a:spcAft>
                <a:spcPts val="800"/>
              </a:spcAft>
              <a:buClrTx/>
              <a:buSzTx/>
            </a:pPr>
            <a:r>
              <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rPr>
              <a:t>Correction: deletion / clip / strip</a:t>
            </a:r>
            <a:endParaRPr lang="en-US" altLang="en-IN" sz="1140" b="1" kern="100" dirty="0">
              <a:effectLst/>
              <a:latin typeface="Verdana" panose="020B0604030504040204" pitchFamily="34" charset="0"/>
              <a:ea typeface="Verdana" panose="020B0604030504040204" pitchFamily="34" charset="0"/>
              <a:cs typeface="Times New Roman" panose="02020603050405020304" pitchFamily="18" charset="0"/>
            </a:endParaRPr>
          </a:p>
          <a:p>
            <a:pPr marL="228600" lvl="2" algn="l">
              <a:lnSpc>
                <a:spcPct val="107000"/>
              </a:lnSpc>
              <a:spcBef>
                <a:spcPts val="1000"/>
              </a:spcBef>
              <a:spcAft>
                <a:spcPts val="800"/>
              </a:spcAft>
              <a:buClrTx/>
              <a:buSzTx/>
            </a:pPr>
            <a:r>
              <a:rPr lang="en-IN" sz="1600" b="1" kern="1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Times New Roman" panose="02020603050405020304" pitchFamily="18" charset="0"/>
              </a:rPr>
              <a:t>EDA - Exploratory Data Analysis</a:t>
            </a:r>
            <a:r>
              <a:rPr lang="en-US" altLang="en-IN" sz="1600" b="1" kern="100" dirty="0">
                <a:ln/>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Times New Roman" panose="02020603050405020304" pitchFamily="18" charset="0"/>
              </a:rPr>
              <a:t>:</a:t>
            </a:r>
            <a:r>
              <a:rPr lang="en-US" altLang="en-IN" sz="1600" kern="100" dirty="0">
                <a:effectLst/>
                <a:latin typeface="Verdana" panose="020B0604030504040204" pitchFamily="34" charset="0"/>
                <a:ea typeface="Verdana" panose="020B0604030504040204" pitchFamily="34" charset="0"/>
                <a:cs typeface="Times New Roman" panose="02020603050405020304" pitchFamily="18" charset="0"/>
              </a:rPr>
              <a:t> </a:t>
            </a:r>
            <a:r>
              <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rPr>
              <a:t>Distribution of Feature and Target variable</a:t>
            </a:r>
            <a:endParaRPr lang="en-US" alt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marL="457200" lvl="3" indent="0" algn="l">
              <a:lnSpc>
                <a:spcPct val="107000"/>
              </a:lnSpc>
              <a:spcBef>
                <a:spcPts val="1000"/>
              </a:spcBef>
              <a:spcAft>
                <a:spcPts val="800"/>
              </a:spcAft>
              <a:buClrTx/>
              <a:buSzTx/>
              <a:buNone/>
            </a:pPr>
            <a:endPar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endParaRPr>
          </a:p>
          <a:p>
            <a:pPr lvl="1">
              <a:lnSpc>
                <a:spcPct val="107000"/>
              </a:lnSpc>
              <a:spcAft>
                <a:spcPts val="800"/>
              </a:spcAft>
            </a:pPr>
            <a:endPar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endParaRPr>
          </a:p>
          <a:p>
            <a:pPr lvl="1">
              <a:lnSpc>
                <a:spcPct val="107000"/>
              </a:lnSpc>
              <a:spcAft>
                <a:spcPts val="800"/>
              </a:spcAft>
            </a:pPr>
            <a:endParaRPr lang="en-US" altLang="en-IN" sz="1370" kern="1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729105" y="4336415"/>
            <a:ext cx="9185910" cy="21647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065"/>
          </a:xfrm>
        </p:spPr>
        <p:txBody>
          <a:bodyPr>
            <a:normAutofit fontScale="90000"/>
          </a:bodyPr>
          <a:lstStyle/>
          <a:p>
            <a:br>
              <a:rPr lang="en-US" b="1" dirty="0"/>
            </a:br>
            <a:r>
              <a:rPr lang="en-IN" b="1" dirty="0">
                <a:ln/>
                <a:solidFill>
                  <a:schemeClr val="accent1"/>
                </a:solidFill>
                <a:effectLst>
                  <a:outerShdw blurRad="38100" dist="25400" dir="5400000" algn="ctr" rotWithShape="0">
                    <a:srgbClr val="6E747A">
                      <a:alpha val="43000"/>
                    </a:srgbClr>
                  </a:outerShdw>
                </a:effectLst>
              </a:rPr>
              <a:t>Features vs Target</a:t>
            </a:r>
            <a:br>
              <a:rPr lang="en-IN" b="1" dirty="0"/>
            </a:br>
            <a:endParaRPr lang="en-IN" dirty="0"/>
          </a:p>
        </p:txBody>
      </p:sp>
      <p:sp>
        <p:nvSpPr>
          <p:cNvPr id="3" name="Content Placeholder 2"/>
          <p:cNvSpPr>
            <a:spLocks noGrp="1"/>
          </p:cNvSpPr>
          <p:nvPr>
            <p:ph sz="half" idx="1"/>
          </p:nvPr>
        </p:nvSpPr>
        <p:spPr/>
        <p:txBody>
          <a:bodyPr>
            <a:normAutofit/>
          </a:bodyPr>
          <a:lstStyle/>
          <a:p>
            <a:pPr marL="0" indent="0" algn="ctr">
              <a:buNone/>
            </a:pPr>
            <a:r>
              <a:rPr lang="en-IN" sz="2000" b="1" dirty="0"/>
              <a:t>Categorical Variable vs Target (Categorical) -- Job, Marital, Educational Qualification, Call Type, Month</a:t>
            </a:r>
            <a:endParaRPr lang="en-IN" sz="2000" b="1" dirty="0"/>
          </a:p>
          <a:p>
            <a:pPr marL="0" indent="0" algn="ctr">
              <a:buNone/>
            </a:pPr>
            <a:endParaRPr lang="en-IN" sz="2000" b="1" dirty="0"/>
          </a:p>
        </p:txBody>
      </p:sp>
      <p:pic>
        <p:nvPicPr>
          <p:cNvPr id="4" name="Content Placeholder 3"/>
          <p:cNvPicPr>
            <a:picLocks noChangeAspect="1"/>
          </p:cNvPicPr>
          <p:nvPr>
            <p:ph sz="half" idx="2"/>
          </p:nvPr>
        </p:nvPicPr>
        <p:blipFill>
          <a:blip r:embed="rId1"/>
          <a:stretch>
            <a:fillRect/>
          </a:stretch>
        </p:blipFill>
        <p:spPr>
          <a:xfrm>
            <a:off x="6259195" y="365125"/>
            <a:ext cx="5788660" cy="3269615"/>
          </a:xfrm>
          <a:prstGeom prst="rect">
            <a:avLst/>
          </a:prstGeom>
        </p:spPr>
      </p:pic>
      <p:pic>
        <p:nvPicPr>
          <p:cNvPr id="5" name="Picture 4"/>
          <p:cNvPicPr>
            <a:picLocks noChangeAspect="1"/>
          </p:cNvPicPr>
          <p:nvPr/>
        </p:nvPicPr>
        <p:blipFill>
          <a:blip r:embed="rId2"/>
          <a:stretch>
            <a:fillRect/>
          </a:stretch>
        </p:blipFill>
        <p:spPr>
          <a:xfrm>
            <a:off x="838200" y="2971800"/>
            <a:ext cx="5113655" cy="2882900"/>
          </a:xfrm>
          <a:prstGeom prst="rect">
            <a:avLst/>
          </a:prstGeom>
        </p:spPr>
      </p:pic>
      <p:sp>
        <p:nvSpPr>
          <p:cNvPr id="6" name="Text Box 5"/>
          <p:cNvSpPr txBox="1"/>
          <p:nvPr/>
        </p:nvSpPr>
        <p:spPr>
          <a:xfrm>
            <a:off x="5951855" y="3634740"/>
            <a:ext cx="6096000" cy="424180"/>
          </a:xfrm>
          <a:prstGeom prst="rect">
            <a:avLst/>
          </a:prstGeom>
          <a:noFill/>
        </p:spPr>
        <p:txBody>
          <a:bodyPr wrap="square" rtlCol="0" anchor="t">
            <a:noAutofit/>
            <a:scene3d>
              <a:camera prst="orthographicFront"/>
              <a:lightRig rig="threePt" dir="t"/>
            </a:scene3d>
          </a:bodyPr>
          <a:p>
            <a:pPr algn="ctr"/>
            <a:r>
              <a:rPr lang="en-IN" sz="2000" b="1" dirty="0">
                <a:ln/>
                <a:solidFill>
                  <a:schemeClr val="accent1"/>
                </a:solidFill>
                <a:effectLst>
                  <a:outerShdw blurRad="38100" dist="25400" dir="5400000" algn="ctr" rotWithShape="0">
                    <a:srgbClr val="6E747A">
                      <a:alpha val="43000"/>
                    </a:srgbClr>
                  </a:outerShdw>
                </a:effectLst>
                <a:sym typeface="+mn-ea"/>
              </a:rPr>
              <a:t>Features vs Target</a:t>
            </a:r>
            <a:r>
              <a:rPr lang="en-US" altLang="en-IN" sz="2000" b="1" dirty="0">
                <a:ln/>
                <a:solidFill>
                  <a:schemeClr val="accent1"/>
                </a:solidFill>
                <a:effectLst>
                  <a:outerShdw blurRad="38100" dist="25400" dir="5400000" algn="ctr" rotWithShape="0">
                    <a:srgbClr val="6E747A">
                      <a:alpha val="43000"/>
                    </a:srgbClr>
                  </a:outerShdw>
                </a:effectLst>
                <a:sym typeface="+mn-ea"/>
              </a:rPr>
              <a:t> Distribution - </a:t>
            </a:r>
            <a:r>
              <a:rPr lang="en-US" altLang="en-IN" sz="1400" b="1" dirty="0">
                <a:ln/>
                <a:solidFill>
                  <a:schemeClr val="accent1"/>
                </a:solidFill>
                <a:effectLst>
                  <a:outerShdw blurRad="38100" dist="25400" dir="5400000" algn="ctr" rotWithShape="0">
                    <a:srgbClr val="6E747A">
                      <a:alpha val="43000"/>
                    </a:srgbClr>
                  </a:outerShdw>
                </a:effectLst>
                <a:sym typeface="+mn-ea"/>
              </a:rPr>
              <a:t>Percentage of people Subscribed</a:t>
            </a:r>
            <a:endParaRPr lang="en-US" altLang="en-IN" sz="1400" b="1" dirty="0">
              <a:ln/>
              <a:solidFill>
                <a:schemeClr val="accent1"/>
              </a:solidFill>
              <a:effectLst>
                <a:outerShdw blurRad="38100" dist="25400" dir="5400000" algn="ctr" rotWithShape="0">
                  <a:srgbClr val="6E747A">
                    <a:alpha val="43000"/>
                  </a:srgbClr>
                </a:outerShdw>
              </a:effectLst>
              <a:sym typeface="+mn-ea"/>
            </a:endParaRPr>
          </a:p>
        </p:txBody>
      </p:sp>
      <p:pic>
        <p:nvPicPr>
          <p:cNvPr id="7" name="Picture 6"/>
          <p:cNvPicPr>
            <a:picLocks noChangeAspect="1"/>
          </p:cNvPicPr>
          <p:nvPr/>
        </p:nvPicPr>
        <p:blipFill>
          <a:blip r:embed="rId3"/>
          <a:stretch>
            <a:fillRect/>
          </a:stretch>
        </p:blipFill>
        <p:spPr>
          <a:xfrm>
            <a:off x="6358255" y="4207510"/>
            <a:ext cx="5457825" cy="2517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445"/>
          </a:xfrm>
        </p:spPr>
        <p:txBody>
          <a:bodyPr/>
          <a:lstStyle/>
          <a:p>
            <a:pPr algn="ctr"/>
            <a:r>
              <a:rPr lang="en-US" altLang="en-IN" sz="2400" b="1" i="0" u="none" strike="noStrike" baseline="0" dirty="0">
                <a:solidFill>
                  <a:schemeClr val="accent1">
                    <a:lumMod val="60000"/>
                    <a:lumOff val="40000"/>
                  </a:schemeClr>
                </a:solidFill>
                <a:latin typeface="Calibri" panose="020F0502020204030204" pitchFamily="34" charset="0"/>
              </a:rPr>
              <a:t>Balancing | Scaling | Feature and Target selection</a:t>
            </a:r>
            <a:endParaRPr lang="en-US" altLang="en-IN" sz="2400" b="1" i="0" u="none" strike="noStrike" baseline="0" dirty="0">
              <a:solidFill>
                <a:schemeClr val="accent1">
                  <a:lumMod val="60000"/>
                  <a:lumOff val="40000"/>
                </a:schemeClr>
              </a:solidFill>
              <a:latin typeface="Calibri" panose="020F0502020204030204" pitchFamily="34" charset="0"/>
            </a:endParaRPr>
          </a:p>
        </p:txBody>
      </p:sp>
      <p:pic>
        <p:nvPicPr>
          <p:cNvPr id="4" name="Content Placeholder 3"/>
          <p:cNvPicPr>
            <a:picLocks noChangeAspect="1"/>
          </p:cNvPicPr>
          <p:nvPr>
            <p:ph sz="half" idx="1"/>
          </p:nvPr>
        </p:nvPicPr>
        <p:blipFill>
          <a:blip r:embed="rId1"/>
          <a:stretch>
            <a:fillRect/>
          </a:stretch>
        </p:blipFill>
        <p:spPr>
          <a:xfrm>
            <a:off x="872490" y="1267460"/>
            <a:ext cx="5112385" cy="4909820"/>
          </a:xfrm>
          <a:prstGeom prst="rect">
            <a:avLst/>
          </a:prstGeom>
        </p:spPr>
      </p:pic>
      <p:pic>
        <p:nvPicPr>
          <p:cNvPr id="6" name="Content Placeholder 5"/>
          <p:cNvPicPr>
            <a:picLocks noChangeAspect="1"/>
          </p:cNvPicPr>
          <p:nvPr>
            <p:ph sz="half" idx="2"/>
          </p:nvPr>
        </p:nvPicPr>
        <p:blipFill>
          <a:blip r:embed="rId2"/>
          <a:stretch>
            <a:fillRect/>
          </a:stretch>
        </p:blipFill>
        <p:spPr>
          <a:xfrm>
            <a:off x="6172200" y="1130935"/>
            <a:ext cx="5181600" cy="5253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8785"/>
          </a:xfrm>
        </p:spPr>
        <p:txBody>
          <a:bodyPr>
            <a:normAutofit fontScale="90000"/>
          </a:bodyPr>
          <a:lstStyle/>
          <a:p>
            <a:pPr algn="ctr"/>
            <a:r>
              <a:rPr lang="en-US" sz="3555" b="1" dirty="0">
                <a:solidFill>
                  <a:schemeClr val="accent1"/>
                </a:solidFill>
              </a:rPr>
              <a:t>Modelling</a:t>
            </a:r>
            <a:endParaRPr lang="en-US" sz="3555" b="1" dirty="0">
              <a:solidFill>
                <a:schemeClr val="accent1"/>
              </a:solidFill>
            </a:endParaRPr>
          </a:p>
        </p:txBody>
      </p:sp>
      <p:sp>
        <p:nvSpPr>
          <p:cNvPr id="3" name="Content Placeholder 2"/>
          <p:cNvSpPr>
            <a:spLocks noGrp="1"/>
          </p:cNvSpPr>
          <p:nvPr>
            <p:ph sz="half" idx="1"/>
          </p:nvPr>
        </p:nvSpPr>
        <p:spPr/>
        <p:txBody>
          <a:bodyPr/>
          <a:lstStyle/>
          <a:p>
            <a:endParaRPr lang="en-US" b="1" dirty="0"/>
          </a:p>
          <a:p>
            <a:pPr marL="0" indent="0">
              <a:buNone/>
            </a:pPr>
            <a:endParaRPr lang="en-IN" dirty="0"/>
          </a:p>
        </p:txBody>
      </p:sp>
      <p:pic>
        <p:nvPicPr>
          <p:cNvPr id="4" name="Content Placeholder 3"/>
          <p:cNvPicPr>
            <a:picLocks noChangeAspect="1"/>
          </p:cNvPicPr>
          <p:nvPr>
            <p:ph sz="half" idx="2"/>
          </p:nvPr>
        </p:nvPicPr>
        <p:blipFill>
          <a:blip r:embed="rId1"/>
          <a:stretch>
            <a:fillRect/>
          </a:stretch>
        </p:blipFill>
        <p:spPr>
          <a:xfrm>
            <a:off x="645160" y="678180"/>
            <a:ext cx="3058795" cy="2348865"/>
          </a:xfrm>
          <a:prstGeom prst="rect">
            <a:avLst/>
          </a:prstGeom>
        </p:spPr>
      </p:pic>
      <p:pic>
        <p:nvPicPr>
          <p:cNvPr id="5" name="Picture 4"/>
          <p:cNvPicPr>
            <a:picLocks noChangeAspect="1"/>
          </p:cNvPicPr>
          <p:nvPr/>
        </p:nvPicPr>
        <p:blipFill>
          <a:blip r:embed="rId2"/>
          <a:stretch>
            <a:fillRect/>
          </a:stretch>
        </p:blipFill>
        <p:spPr>
          <a:xfrm>
            <a:off x="4240530" y="880110"/>
            <a:ext cx="7441565" cy="1851660"/>
          </a:xfrm>
          <a:prstGeom prst="rect">
            <a:avLst/>
          </a:prstGeom>
        </p:spPr>
      </p:pic>
      <p:pic>
        <p:nvPicPr>
          <p:cNvPr id="6" name="Picture 5"/>
          <p:cNvPicPr>
            <a:picLocks noChangeAspect="1"/>
          </p:cNvPicPr>
          <p:nvPr/>
        </p:nvPicPr>
        <p:blipFill>
          <a:blip r:embed="rId3"/>
          <a:stretch>
            <a:fillRect/>
          </a:stretch>
        </p:blipFill>
        <p:spPr>
          <a:xfrm>
            <a:off x="767080" y="3193415"/>
            <a:ext cx="4208145" cy="3267075"/>
          </a:xfrm>
          <a:prstGeom prst="rect">
            <a:avLst/>
          </a:prstGeom>
        </p:spPr>
      </p:pic>
      <p:pic>
        <p:nvPicPr>
          <p:cNvPr id="7" name="Picture 6"/>
          <p:cNvPicPr>
            <a:picLocks noChangeAspect="1"/>
          </p:cNvPicPr>
          <p:nvPr/>
        </p:nvPicPr>
        <p:blipFill>
          <a:blip r:embed="rId4"/>
          <a:stretch>
            <a:fillRect/>
          </a:stretch>
        </p:blipFill>
        <p:spPr>
          <a:xfrm>
            <a:off x="5039360" y="2632710"/>
            <a:ext cx="6643370" cy="1917700"/>
          </a:xfrm>
          <a:prstGeom prst="rect">
            <a:avLst/>
          </a:prstGeom>
        </p:spPr>
      </p:pic>
      <p:pic>
        <p:nvPicPr>
          <p:cNvPr id="8" name="Picture 7"/>
          <p:cNvPicPr>
            <a:picLocks noChangeAspect="1"/>
          </p:cNvPicPr>
          <p:nvPr/>
        </p:nvPicPr>
        <p:blipFill>
          <a:blip r:embed="rId5"/>
          <a:stretch>
            <a:fillRect/>
          </a:stretch>
        </p:blipFill>
        <p:spPr>
          <a:xfrm>
            <a:off x="5246370" y="4646930"/>
            <a:ext cx="6435725" cy="1913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4740"/>
          </a:xfrm>
        </p:spPr>
        <p:txBody>
          <a:bodyPr/>
          <a:lstStyle/>
          <a:p>
            <a:pPr algn="ctr"/>
            <a:r>
              <a:rPr lang="en-US" sz="2400" b="1" dirty="0">
                <a:ln/>
                <a:solidFill>
                  <a:schemeClr val="accent1"/>
                </a:solidFill>
                <a:effectLst>
                  <a:outerShdw blurRad="38100" dist="25400" dir="5400000" algn="ctr" rotWithShape="0">
                    <a:srgbClr val="6E747A">
                      <a:alpha val="43000"/>
                    </a:srgbClr>
                  </a:outerShdw>
                </a:effectLst>
              </a:rPr>
              <a:t>Modelling and AUROC score</a:t>
            </a:r>
            <a:endParaRPr lang="en-US" sz="2400" b="1"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31170" cy="1544320"/>
          </a:xfrm>
        </p:spPr>
        <p:txBody>
          <a:bodyPr/>
          <a:lstStyle/>
          <a:p>
            <a:pPr marL="0" indent="0" algn="just">
              <a:buNone/>
            </a:pPr>
            <a:r>
              <a:rPr lang="en-US" sz="2000" dirty="0"/>
              <a:t>It is not sufficient to just fit a model; the model must be analyzed to find the important factors that contribute to the conversion rate. AUROC must be used as a metric to evaluate the performance of the models. </a:t>
            </a:r>
            <a:endParaRPr lang="en-US" sz="2000" dirty="0"/>
          </a:p>
          <a:p>
            <a:pPr marL="0" indent="0" algn="just">
              <a:buNone/>
            </a:pPr>
            <a:endParaRPr lang="en-IN" sz="2000" dirty="0"/>
          </a:p>
          <a:p>
            <a:pPr marL="0" indent="0" algn="just">
              <a:buNone/>
            </a:pPr>
            <a:endParaRPr lang="en-IN" sz="2000" dirty="0"/>
          </a:p>
        </p:txBody>
      </p:sp>
      <p:pic>
        <p:nvPicPr>
          <p:cNvPr id="8" name="Content Placeholder 7"/>
          <p:cNvPicPr>
            <a:picLocks noChangeAspect="1"/>
          </p:cNvPicPr>
          <p:nvPr>
            <p:ph sz="half" idx="2"/>
          </p:nvPr>
        </p:nvPicPr>
        <p:blipFill>
          <a:blip r:embed="rId1"/>
          <a:stretch>
            <a:fillRect/>
          </a:stretch>
        </p:blipFill>
        <p:spPr>
          <a:xfrm>
            <a:off x="990600" y="2880360"/>
            <a:ext cx="10497820" cy="2818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6580" cy="1296035"/>
          </a:xfrm>
        </p:spPr>
        <p:txBody>
          <a:bodyPr>
            <a:normAutofit fontScale="90000"/>
            <a:scene3d>
              <a:camera prst="orthographicFront"/>
              <a:lightRig rig="threePt" dir="t"/>
            </a:scene3d>
          </a:bodyPr>
          <a:lstStyle/>
          <a:p>
            <a:pPr algn="ctr"/>
            <a:r>
              <a:rPr lang="en-US" b="1" dirty="0">
                <a:ln/>
                <a:solidFill>
                  <a:schemeClr val="accent1"/>
                </a:solidFill>
                <a:effectLst>
                  <a:outerShdw blurRad="38100" dist="25400" dir="5400000" algn="ctr" rotWithShape="0">
                    <a:srgbClr val="6E747A">
                      <a:alpha val="43000"/>
                    </a:srgbClr>
                  </a:outerShdw>
                </a:effectLst>
              </a:rPr>
              <a:t>Solution Statement</a:t>
            </a:r>
            <a:br>
              <a:rPr lang="en-US" b="1" dirty="0">
                <a:ln/>
                <a:solidFill>
                  <a:schemeClr val="accent1"/>
                </a:solidFill>
                <a:effectLst>
                  <a:outerShdw blurRad="38100" dist="25400" dir="5400000" algn="ctr" rotWithShape="0">
                    <a:srgbClr val="6E747A">
                      <a:alpha val="43000"/>
                    </a:srgbClr>
                  </a:outerShdw>
                </a:effectLst>
              </a:rPr>
            </a:br>
            <a:endParaRPr lang="en-US" b="1"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276985"/>
            <a:ext cx="10515600" cy="4900295"/>
          </a:xfrm>
        </p:spPr>
        <p:txBody>
          <a:bodyPr>
            <a:normAutofit/>
          </a:bodyPr>
          <a:lstStyle/>
          <a:p>
            <a:r>
              <a:rPr lang="en-US" dirty="0"/>
              <a:t>Models are tested, below are the AUROC value of each model</a:t>
            </a:r>
            <a:endParaRPr lang="en-US" dirty="0"/>
          </a:p>
          <a:p>
            <a:pPr>
              <a:buFont typeface="Arial" panose="020B0604020202020204" pitchFamily="34" charset="0"/>
              <a:buChar char="•"/>
            </a:pPr>
            <a:r>
              <a:rPr lang="en-US" b="1" dirty="0"/>
              <a:t>Logistic Regression</a:t>
            </a:r>
            <a:r>
              <a:rPr lang="en-US" dirty="0"/>
              <a:t> - AUROC Score is </a:t>
            </a:r>
            <a:r>
              <a:rPr lang="en-US" b="1" dirty="0"/>
              <a:t>0.88</a:t>
            </a:r>
            <a:r>
              <a:rPr lang="en-US" dirty="0"/>
              <a:t> </a:t>
            </a:r>
            <a:endParaRPr lang="en-US" dirty="0"/>
          </a:p>
          <a:p>
            <a:pPr>
              <a:buFont typeface="Arial" panose="020B0604020202020204" pitchFamily="34" charset="0"/>
              <a:buChar char="•"/>
            </a:pPr>
            <a:r>
              <a:rPr lang="en-US" b="1" dirty="0"/>
              <a:t>KNN</a:t>
            </a:r>
            <a:r>
              <a:rPr lang="en-US" dirty="0"/>
              <a:t> - AUROC Score is </a:t>
            </a:r>
            <a:r>
              <a:rPr lang="en-US" b="1" dirty="0"/>
              <a:t>0.895</a:t>
            </a:r>
            <a:endParaRPr lang="en-US" dirty="0"/>
          </a:p>
          <a:p>
            <a:pPr>
              <a:buFont typeface="Arial" panose="020B0604020202020204" pitchFamily="34" charset="0"/>
              <a:buChar char="•"/>
            </a:pPr>
            <a:r>
              <a:rPr lang="en-US" b="1" dirty="0"/>
              <a:t>Decision Tree</a:t>
            </a:r>
            <a:r>
              <a:rPr lang="en-US" dirty="0"/>
              <a:t> - AUROC Score is </a:t>
            </a:r>
            <a:r>
              <a:rPr lang="en-US" b="1" dirty="0"/>
              <a:t>0.897</a:t>
            </a:r>
            <a:endParaRPr lang="en-US" dirty="0"/>
          </a:p>
          <a:p>
            <a:pPr>
              <a:buFont typeface="Arial" panose="020B0604020202020204" pitchFamily="34" charset="0"/>
              <a:buChar char="•"/>
            </a:pPr>
            <a:r>
              <a:rPr lang="en-US" b="1" dirty="0"/>
              <a:t>XG Boost</a:t>
            </a:r>
            <a:r>
              <a:rPr lang="en-US" dirty="0"/>
              <a:t> - AUROC Score is </a:t>
            </a:r>
            <a:r>
              <a:rPr lang="en-US" b="1" dirty="0"/>
              <a:t>0.899</a:t>
            </a:r>
            <a:endParaRPr lang="en-US" dirty="0"/>
          </a:p>
          <a:p>
            <a:pPr>
              <a:buFont typeface="Arial" panose="020B0604020202020204" pitchFamily="34" charset="0"/>
              <a:buChar char="•"/>
            </a:pPr>
            <a:r>
              <a:rPr lang="en-US" b="1" dirty="0"/>
              <a:t>Random Forest</a:t>
            </a:r>
            <a:r>
              <a:rPr lang="en-US" dirty="0"/>
              <a:t> - AUROC Score is </a:t>
            </a:r>
            <a:r>
              <a:rPr lang="en-US" b="1" dirty="0"/>
              <a:t>0.904</a:t>
            </a:r>
            <a:endParaRPr lang="en-US" dirty="0"/>
          </a:p>
          <a:p>
            <a:r>
              <a:rPr lang="en-US" b="1" dirty="0">
                <a:ln/>
                <a:solidFill>
                  <a:schemeClr val="accent1"/>
                </a:solidFill>
                <a:effectLst>
                  <a:outerShdw blurRad="38100" dist="25400" dir="5400000" algn="ctr" rotWithShape="0">
                    <a:srgbClr val="6E747A">
                      <a:alpha val="43000"/>
                    </a:srgbClr>
                  </a:outerShdw>
                </a:effectLst>
              </a:rPr>
              <a:t>Hence Random Forest is giving the good AUROC Score of 0.904, so Random Forest is the best model for customer </a:t>
            </a:r>
            <a:r>
              <a:rPr lang="en-US" b="1" dirty="0" err="1">
                <a:ln/>
                <a:solidFill>
                  <a:schemeClr val="accent1"/>
                </a:solidFill>
                <a:effectLst>
                  <a:outerShdw blurRad="38100" dist="25400" dir="5400000" algn="ctr" rotWithShape="0">
                    <a:srgbClr val="6E747A">
                      <a:alpha val="43000"/>
                    </a:srgbClr>
                  </a:outerShdw>
                </a:effectLst>
              </a:rPr>
              <a:t>convertion</a:t>
            </a:r>
            <a:r>
              <a:rPr lang="en-US" b="1" dirty="0">
                <a:ln/>
                <a:solidFill>
                  <a:schemeClr val="accent1"/>
                </a:solidFill>
                <a:effectLst>
                  <a:outerShdw blurRad="38100" dist="25400" dir="5400000" algn="ctr" rotWithShape="0">
                    <a:srgbClr val="6E747A">
                      <a:alpha val="43000"/>
                    </a:srgbClr>
                  </a:outerShdw>
                </a:effectLst>
              </a:rPr>
              <a:t> prediction</a:t>
            </a:r>
            <a:endParaRPr lang="en-US" dirty="0">
              <a:ln/>
              <a:solidFill>
                <a:schemeClr val="accent1"/>
              </a:solidFill>
              <a:effectLst>
                <a:outerShdw blurRad="38100" dist="25400" dir="5400000" algn="ctr" rotWithShape="0">
                  <a:srgbClr val="6E747A">
                    <a:alpha val="43000"/>
                  </a:srgbClr>
                </a:outerShdw>
              </a:effectLst>
            </a:endParaRPr>
          </a:p>
          <a:p>
            <a:endParaRPr lang="en-US"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5407</Words>
  <Application>WPS Presentation</Application>
  <PresentationFormat>Widescreen</PresentationFormat>
  <Paragraphs>90</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Verdana</vt:lpstr>
      <vt:lpstr>Calibri</vt:lpstr>
      <vt:lpstr>Times New Roman</vt:lpstr>
      <vt:lpstr>Calibri Light</vt:lpstr>
      <vt:lpstr>Microsoft YaHei</vt:lpstr>
      <vt:lpstr>Arial Unicode MS</vt:lpstr>
      <vt:lpstr>Office Theme</vt:lpstr>
      <vt:lpstr>Customer Conversion Prediction</vt:lpstr>
      <vt:lpstr>Problem Statement</vt:lpstr>
      <vt:lpstr>Introduction</vt:lpstr>
      <vt:lpstr>Objective/Goal of the project</vt:lpstr>
      <vt:lpstr> Features: </vt:lpstr>
      <vt:lpstr>Data processing</vt:lpstr>
      <vt:lpstr>Feature Selection</vt:lpstr>
      <vt:lpstr>Scaling</vt:lpstr>
      <vt:lpstr>Solution Statement </vt:lpstr>
      <vt:lpstr>Conclusion: </vt:lpstr>
      <vt:lpstr>Further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viyas jee</dc:creator>
  <cp:lastModifiedBy>Junmani</cp:lastModifiedBy>
  <cp:revision>34</cp:revision>
  <dcterms:created xsi:type="dcterms:W3CDTF">2024-05-11T09:36:00Z</dcterms:created>
  <dcterms:modified xsi:type="dcterms:W3CDTF">2024-05-12T13:45:39Z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5734BE9491C248F2910F0ECEE834CF9B_13</vt:lpwstr>
  </property>
  <property fmtid="{D5CDD505-2E9C-101B-9397-08002B2CF9AE}" pid="3" name="KSOProductBuildVer">
    <vt:lpwstr>1033-12.2.0.16731</vt:lpwstr>
  </property>
</Properties>
</file>