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64" r:id="rId2"/>
    <p:sldId id="256" r:id="rId3"/>
    <p:sldId id="257" r:id="rId4"/>
    <p:sldId id="258" r:id="rId5"/>
    <p:sldId id="260" r:id="rId6"/>
    <p:sldId id="262" r:id="rId7"/>
    <p:sldId id="263" r:id="rId8"/>
    <p:sldId id="266" r:id="rId9"/>
  </p:sldIdLst>
  <p:sldSz cx="14630400" cy="8229600"/>
  <p:notesSz cx="8229600" cy="146304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74" d="100"/>
          <a:sy n="74" d="100"/>
        </p:scale>
        <p:origin x="44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3064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14F68-9F7B-9821-33F8-77B31AB12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746241-99C2-B456-151A-8C21938BC6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5D9261-EE77-8BE7-268B-65E01AB544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0965E6-B5A7-0485-98F2-147644E68AA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932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38A9A-13DD-BFDE-7853-237996236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E5457E-F3CD-7D77-3C72-5099285063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A32F83-B1E2-C21B-5A57-392FB8AE94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0885B-F44C-0756-F307-185CAA5C26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91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45D68-8F54-5D86-54D4-237FF4017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324810-F7CC-DA8F-277A-10BA24FE90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E49793-BA32-664E-B636-2303CC6A25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843E5A-28CF-4F69-4373-6A62E140DC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560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954AA-F1EC-A6ED-D91C-12A664BC0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A7A1CC1D-3BAC-4846-C7FA-288AF98258E9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6C55292A-BD50-0A68-ABA0-8563E99C14BE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00E92281-C7A5-212C-64EE-92F346C923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>
            <a:extLst>
              <a:ext uri="{FF2B5EF4-FFF2-40B4-BE49-F238E27FC236}">
                <a16:creationId xmlns:a16="http://schemas.microsoft.com/office/drawing/2014/main" id="{46060F71-6BD2-ED88-D824-99E0FB39CDE2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>
              <a:alpha val="80000"/>
            </a:srgbClr>
          </a:solidFill>
          <a:ln/>
        </p:spPr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B8E412AA-3E56-E77C-6017-34ED9F703F8F}"/>
              </a:ext>
            </a:extLst>
          </p:cNvPr>
          <p:cNvSpPr/>
          <p:nvPr/>
        </p:nvSpPr>
        <p:spPr>
          <a:xfrm>
            <a:off x="3253317" y="1117908"/>
            <a:ext cx="8123765" cy="540758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 algn="ctr">
              <a:buNone/>
            </a:pPr>
            <a:r>
              <a:rPr lang="en-US" sz="11000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Project on</a:t>
            </a:r>
          </a:p>
          <a:p>
            <a:pPr marL="0" indent="0" algn="ctr">
              <a:buNone/>
            </a:pPr>
            <a:r>
              <a:rPr lang="en-US" sz="11000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Drowsiness Detection</a:t>
            </a:r>
            <a:endParaRPr lang="en-US" sz="11000" dirty="0"/>
          </a:p>
        </p:txBody>
      </p:sp>
    </p:spTree>
    <p:extLst>
      <p:ext uri="{BB962C8B-B14F-4D97-AF65-F5344CB8AC3E}">
        <p14:creationId xmlns:p14="http://schemas.microsoft.com/office/powerpoint/2010/main" val="4064112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  <p:txBody>
          <a:bodyPr/>
          <a:lstStyle/>
          <a:p>
            <a:r>
              <a:rPr lang="en-IN" dirty="0"/>
              <a:t>`</a:t>
            </a:r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51955"/>
            <a:ext cx="5486400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833199" y="1668185"/>
            <a:ext cx="7477601" cy="249959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6561"/>
              </a:lnSpc>
              <a:buNone/>
            </a:pPr>
            <a:r>
              <a:rPr lang="en-US" sz="5249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The Importance of Preventing Drowsy Driving Accidents</a:t>
            </a:r>
            <a:endParaRPr lang="en-US" sz="5249" dirty="0"/>
          </a:p>
        </p:txBody>
      </p:sp>
      <p:sp>
        <p:nvSpPr>
          <p:cNvPr id="6" name="Text 3"/>
          <p:cNvSpPr/>
          <p:nvPr/>
        </p:nvSpPr>
        <p:spPr>
          <a:xfrm>
            <a:off x="833199" y="4501039"/>
            <a:ext cx="7477601" cy="142160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Thousands of accidents are caused by drowsy driving every year, imposing a significant threat to public safety. Recognizing the signs of drowsiness and taking preventive measures can save lives and prevent devastating consequences on the road.</a:t>
            </a:r>
            <a:endParaRPr lang="en-US" sz="1750" dirty="0"/>
          </a:p>
        </p:txBody>
      </p:sp>
      <p:pic>
        <p:nvPicPr>
          <p:cNvPr id="1030" name="Picture 6" descr="Campaign raises awareness of the dangers of driving drowsy | Three60 by  eDriving">
            <a:extLst>
              <a:ext uri="{FF2B5EF4-FFF2-40B4-BE49-F238E27FC236}">
                <a16:creationId xmlns:a16="http://schemas.microsoft.com/office/drawing/2014/main" id="{7E342C77-1CD3-19AF-8419-85C068B03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9" y="4501039"/>
            <a:ext cx="5486400" cy="3780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A816AF86-5994-FD1D-4603-351EF0580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3999" y="51956"/>
            <a:ext cx="5491339" cy="4062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268628" cy="822960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490799" y="1684853"/>
            <a:ext cx="9306401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Statistics on Drowsy Driving Accidents</a:t>
            </a:r>
            <a:endParaRPr lang="en-US" sz="4374" dirty="0"/>
          </a:p>
        </p:txBody>
      </p:sp>
      <p:sp>
        <p:nvSpPr>
          <p:cNvPr id="6" name="Shape 3"/>
          <p:cNvSpPr/>
          <p:nvPr/>
        </p:nvSpPr>
        <p:spPr>
          <a:xfrm>
            <a:off x="4490799" y="3406854"/>
            <a:ext cx="4542115" cy="1857732"/>
          </a:xfrm>
          <a:prstGeom prst="roundRect">
            <a:avLst>
              <a:gd name="adj" fmla="val 8151"/>
            </a:avLst>
          </a:prstGeom>
          <a:solidFill>
            <a:srgbClr val="12161D"/>
          </a:solidFill>
          <a:ln/>
        </p:spPr>
      </p:sp>
      <p:sp>
        <p:nvSpPr>
          <p:cNvPr id="7" name="Text 4"/>
          <p:cNvSpPr/>
          <p:nvPr/>
        </p:nvSpPr>
        <p:spPr>
          <a:xfrm>
            <a:off x="4712970" y="362902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Prevalence</a:t>
            </a:r>
            <a:endParaRPr lang="en-US" sz="2187" dirty="0"/>
          </a:p>
        </p:txBody>
      </p:sp>
      <p:sp>
        <p:nvSpPr>
          <p:cNvPr id="8" name="Text 5"/>
          <p:cNvSpPr/>
          <p:nvPr/>
        </p:nvSpPr>
        <p:spPr>
          <a:xfrm>
            <a:off x="4712970" y="4109442"/>
            <a:ext cx="409777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Drowsy driving causes an estimated 72,000 crashes and 800 deaths annually.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9255085" y="3406853"/>
            <a:ext cx="4542115" cy="1857733"/>
          </a:xfrm>
          <a:prstGeom prst="roundRect">
            <a:avLst>
              <a:gd name="adj" fmla="val 8151"/>
            </a:avLst>
          </a:prstGeom>
          <a:solidFill>
            <a:srgbClr val="12161D"/>
          </a:solidFill>
          <a:ln/>
        </p:spPr>
      </p:sp>
      <p:sp>
        <p:nvSpPr>
          <p:cNvPr id="10" name="Text 7"/>
          <p:cNvSpPr/>
          <p:nvPr/>
        </p:nvSpPr>
        <p:spPr>
          <a:xfrm>
            <a:off x="9477256" y="3629025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Impact</a:t>
            </a:r>
            <a:endParaRPr lang="en-US" sz="2187" dirty="0"/>
          </a:p>
        </p:txBody>
      </p:sp>
      <p:sp>
        <p:nvSpPr>
          <p:cNvPr id="11" name="Text 8"/>
          <p:cNvSpPr/>
          <p:nvPr/>
        </p:nvSpPr>
        <p:spPr>
          <a:xfrm>
            <a:off x="9477256" y="4109442"/>
            <a:ext cx="4097774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These accidents result in $12.5 billion in losses to the U.S. economy each year.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4490799" y="5368497"/>
            <a:ext cx="9306401" cy="1280160"/>
          </a:xfrm>
          <a:prstGeom prst="roundRect">
            <a:avLst>
              <a:gd name="adj" fmla="val 10414"/>
            </a:avLst>
          </a:prstGeom>
          <a:solidFill>
            <a:srgbClr val="12161D"/>
          </a:solidFill>
          <a:ln/>
        </p:spPr>
      </p:sp>
      <p:sp>
        <p:nvSpPr>
          <p:cNvPr id="13" name="Text 10"/>
          <p:cNvSpPr/>
          <p:nvPr/>
        </p:nvSpPr>
        <p:spPr>
          <a:xfrm>
            <a:off x="4712970" y="5486757"/>
            <a:ext cx="2777490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Underreported</a:t>
            </a:r>
            <a:endParaRPr lang="en-US" sz="2187" dirty="0"/>
          </a:p>
        </p:txBody>
      </p:sp>
      <p:sp>
        <p:nvSpPr>
          <p:cNvPr id="14" name="Text 11"/>
          <p:cNvSpPr/>
          <p:nvPr/>
        </p:nvSpPr>
        <p:spPr>
          <a:xfrm>
            <a:off x="4712970" y="5967174"/>
            <a:ext cx="8862060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Many drowsy driving incidents go unreported, making the impact even more significant.</a:t>
            </a:r>
            <a:endParaRPr lang="en-US" sz="175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84CAAF47-CA21-896F-8A85-11E729E851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2818624"/>
            <a:ext cx="4268627" cy="3034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3" y="2701409"/>
            <a:ext cx="7910870" cy="694373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5400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Signs of drowsiness in drivers</a:t>
            </a:r>
            <a:endParaRPr lang="en-US" sz="5400" dirty="0"/>
          </a:p>
        </p:txBody>
      </p:sp>
      <p:sp>
        <p:nvSpPr>
          <p:cNvPr id="5" name="Text 3"/>
          <p:cNvSpPr/>
          <p:nvPr/>
        </p:nvSpPr>
        <p:spPr>
          <a:xfrm>
            <a:off x="2393394" y="3840123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24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Heavy eyelids and frequent blinking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2393394" y="4284345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24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Yawning and difficulty in keeping eyes open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2393394" y="4728567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24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Difficulty in remembering the past few miles driven</a:t>
            </a:r>
            <a:endParaRPr lang="en-US" sz="2400" dirty="0"/>
          </a:p>
        </p:txBody>
      </p:sp>
      <p:sp>
        <p:nvSpPr>
          <p:cNvPr id="8" name="Text 6"/>
          <p:cNvSpPr/>
          <p:nvPr/>
        </p:nvSpPr>
        <p:spPr>
          <a:xfrm>
            <a:off x="2393394" y="5172789"/>
            <a:ext cx="10199013" cy="355402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342900" indent="-342900" algn="l">
              <a:lnSpc>
                <a:spcPts val="2799"/>
              </a:lnSpc>
              <a:buSzPct val="100000"/>
              <a:buChar char="•"/>
            </a:pPr>
            <a:r>
              <a:rPr lang="en-US" sz="240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Drifting from the lane or hitting rumble strips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sp>
        <p:nvSpPr>
          <p:cNvPr id="4" name="Text 2"/>
          <p:cNvSpPr/>
          <p:nvPr/>
        </p:nvSpPr>
        <p:spPr>
          <a:xfrm>
            <a:off x="2037992" y="832246"/>
            <a:ext cx="11906607" cy="2016324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800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Advantages of Alerting Drivers When Signs of Drowsiness are Detected</a:t>
            </a:r>
            <a:endParaRPr lang="en-US" sz="4800" dirty="0"/>
          </a:p>
        </p:txBody>
      </p:sp>
      <p:sp>
        <p:nvSpPr>
          <p:cNvPr id="5" name="Text 3"/>
          <p:cNvSpPr/>
          <p:nvPr/>
        </p:nvSpPr>
        <p:spPr>
          <a:xfrm>
            <a:off x="2037993" y="3048476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Early detection of drowsiness can prevent accidents by prompting drivers to take a break.</a:t>
            </a: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2037993" y="3959185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Alerting drivers also promotes awareness of personal health and safety while on the road.</a:t>
            </a: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2037993" y="4869894"/>
            <a:ext cx="5006221" cy="71080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Ultimately, it enhances road safety and reduces the risk of potential collisions.</a:t>
            </a:r>
            <a:endParaRPr lang="en-US" dirty="0"/>
          </a:p>
        </p:txBody>
      </p:sp>
      <p:pic>
        <p:nvPicPr>
          <p:cNvPr id="8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806" y="3098483"/>
            <a:ext cx="5006221" cy="375463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>
              <a:alpha val="80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2037993" y="1826538"/>
            <a:ext cx="10554414" cy="1388745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5468"/>
              </a:lnSpc>
              <a:buNone/>
            </a:pPr>
            <a:r>
              <a:rPr lang="en-US" sz="4374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Benefits of implementing an alert system for drowsy drivers</a:t>
            </a:r>
            <a:endParaRPr lang="en-US" sz="4374" dirty="0"/>
          </a:p>
        </p:txBody>
      </p:sp>
      <p:sp>
        <p:nvSpPr>
          <p:cNvPr id="7" name="Shape 4"/>
          <p:cNvSpPr/>
          <p:nvPr/>
        </p:nvSpPr>
        <p:spPr>
          <a:xfrm>
            <a:off x="2037993" y="3777734"/>
            <a:ext cx="388739" cy="388739"/>
          </a:xfrm>
          <a:prstGeom prst="roundRect">
            <a:avLst>
              <a:gd name="adj" fmla="val 34295"/>
            </a:avLst>
          </a:prstGeom>
          <a:solidFill>
            <a:srgbClr val="12161D"/>
          </a:solidFill>
          <a:ln/>
        </p:spPr>
      </p:sp>
      <p:sp>
        <p:nvSpPr>
          <p:cNvPr id="8" name="Text 5"/>
          <p:cNvSpPr/>
          <p:nvPr/>
        </p:nvSpPr>
        <p:spPr>
          <a:xfrm>
            <a:off x="2648903" y="3798451"/>
            <a:ext cx="2759154" cy="694373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Preventing Accidents</a:t>
            </a:r>
            <a:endParaRPr lang="en-US" sz="2187" dirty="0"/>
          </a:p>
        </p:txBody>
      </p:sp>
      <p:sp>
        <p:nvSpPr>
          <p:cNvPr id="9" name="Text 6"/>
          <p:cNvSpPr/>
          <p:nvPr/>
        </p:nvSpPr>
        <p:spPr>
          <a:xfrm>
            <a:off x="2648903" y="4626054"/>
            <a:ext cx="2759154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An alert system can help prevent drowsy driving accidents by notifying the driver to take a break or pull over.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5630228" y="3777734"/>
            <a:ext cx="388739" cy="388739"/>
          </a:xfrm>
          <a:prstGeom prst="roundRect">
            <a:avLst>
              <a:gd name="adj" fmla="val 34295"/>
            </a:avLst>
          </a:prstGeom>
          <a:solidFill>
            <a:srgbClr val="12161D"/>
          </a:solidFill>
          <a:ln/>
        </p:spPr>
      </p:sp>
      <p:sp>
        <p:nvSpPr>
          <p:cNvPr id="11" name="Text 8"/>
          <p:cNvSpPr/>
          <p:nvPr/>
        </p:nvSpPr>
        <p:spPr>
          <a:xfrm>
            <a:off x="6241137" y="3798451"/>
            <a:ext cx="275915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Saving Lives</a:t>
            </a:r>
            <a:endParaRPr lang="en-US" sz="2187" dirty="0"/>
          </a:p>
        </p:txBody>
      </p:sp>
      <p:sp>
        <p:nvSpPr>
          <p:cNvPr id="12" name="Text 9"/>
          <p:cNvSpPr/>
          <p:nvPr/>
        </p:nvSpPr>
        <p:spPr>
          <a:xfrm>
            <a:off x="6241137" y="4278868"/>
            <a:ext cx="2759154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Implementing an alert system can potentially save lives by reducing the risk of collisions caused by drowsiness.</a:t>
            </a:r>
            <a:endParaRPr lang="en-US" sz="1750" dirty="0"/>
          </a:p>
        </p:txBody>
      </p:sp>
      <p:sp>
        <p:nvSpPr>
          <p:cNvPr id="13" name="Shape 10"/>
          <p:cNvSpPr/>
          <p:nvPr/>
        </p:nvSpPr>
        <p:spPr>
          <a:xfrm>
            <a:off x="9222462" y="3777734"/>
            <a:ext cx="388739" cy="388739"/>
          </a:xfrm>
          <a:prstGeom prst="roundRect">
            <a:avLst>
              <a:gd name="adj" fmla="val 34295"/>
            </a:avLst>
          </a:prstGeom>
          <a:solidFill>
            <a:srgbClr val="12161D"/>
          </a:solidFill>
          <a:ln/>
        </p:spPr>
      </p:sp>
      <p:sp>
        <p:nvSpPr>
          <p:cNvPr id="14" name="Text 11"/>
          <p:cNvSpPr/>
          <p:nvPr/>
        </p:nvSpPr>
        <p:spPr>
          <a:xfrm>
            <a:off x="9833372" y="3798451"/>
            <a:ext cx="2759154" cy="347186"/>
          </a:xfrm>
          <a:prstGeom prst="rect">
            <a:avLst/>
          </a:prstGeom>
          <a:noFill/>
          <a:ln/>
        </p:spPr>
        <p:txBody>
          <a:bodyPr wrap="none" rtlCol="0" anchor="t"/>
          <a:lstStyle/>
          <a:p>
            <a:pPr marL="0" indent="0">
              <a:lnSpc>
                <a:spcPts val="2734"/>
              </a:lnSpc>
              <a:buNone/>
            </a:pPr>
            <a:r>
              <a:rPr lang="en-US" sz="2187" dirty="0">
                <a:solidFill>
                  <a:srgbClr val="60A9FF"/>
                </a:solidFill>
                <a:latin typeface="Roboto Slab" pitchFamily="34" charset="0"/>
                <a:ea typeface="Roboto Slab" pitchFamily="34" charset="-122"/>
                <a:cs typeface="Roboto Slab" pitchFamily="34" charset="-120"/>
              </a:rPr>
              <a:t>Reducing Injuries</a:t>
            </a:r>
            <a:endParaRPr lang="en-US" sz="2187" dirty="0"/>
          </a:p>
        </p:txBody>
      </p:sp>
      <p:sp>
        <p:nvSpPr>
          <p:cNvPr id="15" name="Text 12"/>
          <p:cNvSpPr/>
          <p:nvPr/>
        </p:nvSpPr>
        <p:spPr>
          <a:xfrm>
            <a:off x="9833372" y="4278868"/>
            <a:ext cx="2759154" cy="1777008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marL="0" indent="0">
              <a:lnSpc>
                <a:spcPts val="2799"/>
              </a:lnSpc>
              <a:buNone/>
            </a:pPr>
            <a:r>
              <a:rPr lang="en-US" sz="1750" dirty="0">
                <a:solidFill>
                  <a:srgbClr val="D6E5EF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By alerting drowsy drivers, the system can contribute to minimizing the number of injuries resulting from accidents.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23812-3AEA-9EF0-55EB-7F12CC359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D3A95448-E2DE-F587-746B-DF07B3D6ADC0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84691D2D-3306-78D5-BAE4-D30ACD388FE9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94982D02-8A3B-99EE-6448-88DB30E382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>
            <a:extLst>
              <a:ext uri="{FF2B5EF4-FFF2-40B4-BE49-F238E27FC236}">
                <a16:creationId xmlns:a16="http://schemas.microsoft.com/office/drawing/2014/main" id="{28DF9A5E-BF9C-666A-A0E1-82A85F3563A0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>
              <a:alpha val="80000"/>
            </a:srgbClr>
          </a:solidFill>
          <a:ln/>
        </p:spPr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358D037-3C26-9A18-23D7-22BCE6F087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49" y="859473"/>
            <a:ext cx="5619753" cy="376389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4ACCEEDF-0937-24AB-E7B7-0891DF450E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9526" y="5496236"/>
            <a:ext cx="5971347" cy="19241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9F29483-068F-E571-A816-6AB56375F41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1049" y="809222"/>
            <a:ext cx="6656705" cy="3877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594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709E4-C81C-1C38-6631-6F1D9A09D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>
            <a:extLst>
              <a:ext uri="{FF2B5EF4-FFF2-40B4-BE49-F238E27FC236}">
                <a16:creationId xmlns:a16="http://schemas.microsoft.com/office/drawing/2014/main" id="{B941C6A1-DF30-D07E-ADC5-F99AB0B4B413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71B21"/>
          </a:solidFill>
          <a:ln/>
        </p:spPr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1C2C2B2F-1F45-F519-B10B-BA54DE32A136}"/>
              </a:ext>
            </a:extLst>
          </p:cNvPr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02733"/>
          </a:solidFill>
          <a:ln/>
        </p:spPr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88F112A0-FD6F-437F-4346-B318115CC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5" name="Shape 2">
            <a:extLst>
              <a:ext uri="{FF2B5EF4-FFF2-40B4-BE49-F238E27FC236}">
                <a16:creationId xmlns:a16="http://schemas.microsoft.com/office/drawing/2014/main" id="{4035BAD4-7CD0-2591-D684-376D5672FE96}"/>
              </a:ext>
            </a:extLst>
          </p:cNvPr>
          <p:cNvSpPr/>
          <p:nvPr/>
        </p:nvSpPr>
        <p:spPr>
          <a:xfrm>
            <a:off x="0" y="-4888"/>
            <a:ext cx="14630400" cy="8229600"/>
          </a:xfrm>
          <a:prstGeom prst="rect">
            <a:avLst/>
          </a:prstGeom>
          <a:solidFill>
            <a:srgbClr val="202733">
              <a:alpha val="80000"/>
            </a:srgbClr>
          </a:solidFill>
          <a:ln/>
        </p:spPr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5504CB-8DEA-4C64-A344-0C3EECD17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29794" y="2976141"/>
            <a:ext cx="8096250" cy="46863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E24909-CB3F-7EB9-DA53-92C533B36B31}"/>
              </a:ext>
            </a:extLst>
          </p:cNvPr>
          <p:cNvSpPr txBox="1"/>
          <p:nvPr/>
        </p:nvSpPr>
        <p:spPr>
          <a:xfrm>
            <a:off x="1134319" y="567159"/>
            <a:ext cx="11887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</a:rPr>
              <a:t>pre-trained facial landmark predictor model</a:t>
            </a: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252B39-3053-0B83-CD50-AABFD7E5EA43}"/>
              </a:ext>
            </a:extLst>
          </p:cNvPr>
          <p:cNvSpPr txBox="1"/>
          <p:nvPr/>
        </p:nvSpPr>
        <p:spPr>
          <a:xfrm>
            <a:off x="1410753" y="1527858"/>
            <a:ext cx="1011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0">
                <a:solidFill>
                  <a:srgbClr val="ECECEC"/>
                </a:solidFill>
                <a:effectLst/>
                <a:latin typeface="Söhne"/>
              </a:rPr>
              <a:t>It is trained on a large dataset of facial images with annotated landmarks.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FE2DDA8-8299-97CD-DB73-74FE7AA751A3}"/>
              </a:ext>
            </a:extLst>
          </p:cNvPr>
          <p:cNvSpPr txBox="1"/>
          <p:nvPr/>
        </p:nvSpPr>
        <p:spPr>
          <a:xfrm>
            <a:off x="1410753" y="2042468"/>
            <a:ext cx="8096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Provided  by  dlib library </a:t>
            </a:r>
          </a:p>
          <a:p>
            <a:r>
              <a:rPr lang="en-IN" dirty="0">
                <a:solidFill>
                  <a:schemeClr val="bg1"/>
                </a:solidFill>
              </a:rPr>
              <a:t>Supervised learning algorithm is used .  </a:t>
            </a:r>
          </a:p>
        </p:txBody>
      </p:sp>
    </p:spTree>
    <p:extLst>
      <p:ext uri="{BB962C8B-B14F-4D97-AF65-F5344CB8AC3E}">
        <p14:creationId xmlns:p14="http://schemas.microsoft.com/office/powerpoint/2010/main" val="1244491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</TotalTime>
  <Words>301</Words>
  <Application>Microsoft Office PowerPoint</Application>
  <PresentationFormat>Custom</PresentationFormat>
  <Paragraphs>40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Roboto</vt:lpstr>
      <vt:lpstr>Roboto Slab</vt:lpstr>
      <vt:lpstr>Söhne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Harish Rolli</cp:lastModifiedBy>
  <cp:revision>10</cp:revision>
  <dcterms:created xsi:type="dcterms:W3CDTF">2024-02-29T06:17:32Z</dcterms:created>
  <dcterms:modified xsi:type="dcterms:W3CDTF">2024-02-29T09:50:56Z</dcterms:modified>
</cp:coreProperties>
</file>