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6"/>
  </p:notesMasterIdLst>
  <p:sldIdLst>
    <p:sldId id="2517" r:id="rId2"/>
    <p:sldId id="256" r:id="rId3"/>
    <p:sldId id="257" r:id="rId4"/>
    <p:sldId id="259" r:id="rId5"/>
    <p:sldId id="260" r:id="rId6"/>
    <p:sldId id="262" r:id="rId7"/>
    <p:sldId id="2512" r:id="rId8"/>
    <p:sldId id="2513" r:id="rId9"/>
    <p:sldId id="265" r:id="rId10"/>
    <p:sldId id="271" r:id="rId11"/>
    <p:sldId id="272" r:id="rId12"/>
    <p:sldId id="273" r:id="rId13"/>
    <p:sldId id="277" r:id="rId14"/>
    <p:sldId id="25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0AEA015-8136-4DAF-AD91-8BEBB256F3B0}">
          <p14:sldIdLst>
            <p14:sldId id="2517"/>
            <p14:sldId id="256"/>
          </p14:sldIdLst>
        </p14:section>
        <p14:section name="INTRODUCTION" id="{2257BDA5-D4B4-4277-89DE-90CA0746C087}">
          <p14:sldIdLst>
            <p14:sldId id="257"/>
          </p14:sldIdLst>
        </p14:section>
        <p14:section name="PROBLEM DEFINATION" id="{ED15B38A-EF42-43BB-8292-E59F36D22627}">
          <p14:sldIdLst>
            <p14:sldId id="259"/>
          </p14:sldIdLst>
        </p14:section>
        <p14:section name="LITERARY SURVEY" id="{0305223D-1BCD-4A9F-B13A-28F568F24973}">
          <p14:sldIdLst>
            <p14:sldId id="260"/>
          </p14:sldIdLst>
        </p14:section>
        <p14:section name="PROPOSED METHEODOLOGY" id="{BE8B7698-4F23-47F2-8ADC-D35ADD75EFE0}">
          <p14:sldIdLst>
            <p14:sldId id="262"/>
            <p14:sldId id="2512"/>
            <p14:sldId id="2513"/>
          </p14:sldIdLst>
        </p14:section>
        <p14:section name="CHALLENGES FACED" id="{655B45EB-227D-407D-BECE-BB30B0A72FED}">
          <p14:sldIdLst>
            <p14:sldId id="265"/>
          </p14:sldIdLst>
        </p14:section>
        <p14:section name="APPLICATIONS" id="{F3AC48E1-3876-4130-8DD5-120B6353D4A2}">
          <p14:sldIdLst>
            <p14:sldId id="271"/>
          </p14:sldIdLst>
        </p14:section>
        <p14:section name="APPLICATION 1" id="{233B748D-CE2F-49F7-B786-6CFFF48F618A}">
          <p14:sldIdLst>
            <p14:sldId id="272"/>
          </p14:sldIdLst>
        </p14:section>
        <p14:section name="APPLICATION 2" id="{5F181DC5-696B-4CD1-9B89-5B2AA1B4EB7D}">
          <p14:sldIdLst>
            <p14:sldId id="273"/>
          </p14:sldIdLst>
        </p14:section>
        <p14:section name="CONCLUSION" id="{2B2810B4-7DBD-4518-AB9B-0C9C786BFDA4}">
          <p14:sldIdLst>
            <p14:sldId id="277"/>
            <p14:sldId id="2516"/>
          </p14:sldIdLst>
        </p14:section>
        <p14:section name="Untitled Section" id="{2FC31FFD-58E5-4C9D-BFD0-B77DB8427656}">
          <p14:sldIdLst/>
        </p14:section>
      </p14:sectionLst>
    </p:ext>
    <p:ext uri="{EFAFB233-063F-42B5-8137-9DF3F51BA10A}">
      <p15:sldGuideLst xmlns:p15="http://schemas.microsoft.com/office/powerpoint/2012/main">
        <p15:guide id="1" orient="horz" pos="3158"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rajan ganjali" initials="sg" lastIdx="1" clrIdx="0">
    <p:extLst>
      <p:ext uri="{19B8F6BF-5375-455C-9EA6-DF929625EA0E}">
        <p15:presenceInfo xmlns:p15="http://schemas.microsoft.com/office/powerpoint/2012/main" userId="8c46247b20099ed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0000"/>
    <a:srgbClr val="FF726D"/>
    <a:srgbClr val="E33C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72" autoAdjust="0"/>
    <p:restoredTop sz="94660"/>
  </p:normalViewPr>
  <p:slideViewPr>
    <p:cSldViewPr snapToGrid="0">
      <p:cViewPr varScale="1">
        <p:scale>
          <a:sx n="82" d="100"/>
          <a:sy n="82" d="100"/>
        </p:scale>
        <p:origin x="77" y="110"/>
      </p:cViewPr>
      <p:guideLst>
        <p:guide orient="horz" pos="3158"/>
        <p:guide pos="3840"/>
      </p:guideLst>
    </p:cSldViewPr>
  </p:slideViewPr>
  <p:notesTextViewPr>
    <p:cViewPr>
      <p:scale>
        <a:sx n="1" d="1"/>
        <a:sy n="1" d="1"/>
      </p:scale>
      <p:origin x="0" y="0"/>
    </p:cViewPr>
  </p:notesTextViewPr>
  <p:sorterViewPr>
    <p:cViewPr>
      <p:scale>
        <a:sx n="100" d="100"/>
        <a:sy n="100" d="100"/>
      </p:scale>
      <p:origin x="0" y="-10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7791E8-AFD4-425A-A6D3-EA49A1DBF35E}" type="datetimeFigureOut">
              <a:rPr lang="en-IN" smtClean="0"/>
              <a:t>19-07-2024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E3A004-A9D6-4BC2-8823-483AD56EE496}" type="slidenum">
              <a:rPr lang="en-IN" smtClean="0"/>
              <a:t>‹#›</a:t>
            </a:fld>
            <a:endParaRPr lang="en-IN"/>
          </a:p>
        </p:txBody>
      </p:sp>
    </p:spTree>
    <p:extLst>
      <p:ext uri="{BB962C8B-B14F-4D97-AF65-F5344CB8AC3E}">
        <p14:creationId xmlns:p14="http://schemas.microsoft.com/office/powerpoint/2010/main" val="3505902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F087F-49F8-32A3-C946-9A59E00B17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1B39889-9207-E673-6A3A-56FF1493FF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587B23B-897C-90F7-1263-63660A9EDB9E}"/>
              </a:ext>
            </a:extLst>
          </p:cNvPr>
          <p:cNvSpPr>
            <a:spLocks noGrp="1"/>
          </p:cNvSpPr>
          <p:nvPr>
            <p:ph type="dt" sz="half" idx="10"/>
          </p:nvPr>
        </p:nvSpPr>
        <p:spPr/>
        <p:txBody>
          <a:bodyPr/>
          <a:lstStyle/>
          <a:p>
            <a:fld id="{1E2ABE66-D359-4C30-8AA8-F9F3B47AAF6E}" type="datetimeFigureOut">
              <a:rPr lang="en-IN" smtClean="0"/>
              <a:t>19-07-2024</a:t>
            </a:fld>
            <a:endParaRPr lang="en-IN"/>
          </a:p>
        </p:txBody>
      </p:sp>
      <p:sp>
        <p:nvSpPr>
          <p:cNvPr id="5" name="Footer Placeholder 4">
            <a:extLst>
              <a:ext uri="{FF2B5EF4-FFF2-40B4-BE49-F238E27FC236}">
                <a16:creationId xmlns:a16="http://schemas.microsoft.com/office/drawing/2014/main" id="{FE0B796E-9FF9-EEBD-E61E-B7418AEB3C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A2D7A-2157-C52D-B68D-3ABC5E78F367}"/>
              </a:ext>
            </a:extLst>
          </p:cNvPr>
          <p:cNvSpPr>
            <a:spLocks noGrp="1"/>
          </p:cNvSpPr>
          <p:nvPr>
            <p:ph type="sldNum" sz="quarter" idx="12"/>
          </p:nvPr>
        </p:nvSpPr>
        <p:spPr/>
        <p:txBody>
          <a:bodyPr/>
          <a:lstStyle/>
          <a:p>
            <a:fld id="{A9B15166-656C-403F-9DFC-7A79CA0F3238}" type="slidenum">
              <a:rPr lang="en-IN" smtClean="0"/>
              <a:t>‹#›</a:t>
            </a:fld>
            <a:endParaRPr lang="en-IN"/>
          </a:p>
        </p:txBody>
      </p:sp>
    </p:spTree>
    <p:extLst>
      <p:ext uri="{BB962C8B-B14F-4D97-AF65-F5344CB8AC3E}">
        <p14:creationId xmlns:p14="http://schemas.microsoft.com/office/powerpoint/2010/main" val="8437997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97453-51D9-56BE-5073-51E71F3000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5152BD-40F2-04B2-9938-B1E582051B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A20294-7DD7-E459-EEF7-F5D8184CDA9B}"/>
              </a:ext>
            </a:extLst>
          </p:cNvPr>
          <p:cNvSpPr>
            <a:spLocks noGrp="1"/>
          </p:cNvSpPr>
          <p:nvPr>
            <p:ph type="dt" sz="half" idx="10"/>
          </p:nvPr>
        </p:nvSpPr>
        <p:spPr/>
        <p:txBody>
          <a:bodyPr/>
          <a:lstStyle/>
          <a:p>
            <a:fld id="{1E2ABE66-D359-4C30-8AA8-F9F3B47AAF6E}" type="datetimeFigureOut">
              <a:rPr lang="en-IN" smtClean="0"/>
              <a:t>19-07-2024</a:t>
            </a:fld>
            <a:endParaRPr lang="en-IN"/>
          </a:p>
        </p:txBody>
      </p:sp>
      <p:sp>
        <p:nvSpPr>
          <p:cNvPr id="5" name="Footer Placeholder 4">
            <a:extLst>
              <a:ext uri="{FF2B5EF4-FFF2-40B4-BE49-F238E27FC236}">
                <a16:creationId xmlns:a16="http://schemas.microsoft.com/office/drawing/2014/main" id="{0D8BAE9A-EEA2-D7D1-4AB4-2933359BE6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3F4EC5-CC55-F2D4-B37F-9CAABA79FA53}"/>
              </a:ext>
            </a:extLst>
          </p:cNvPr>
          <p:cNvSpPr>
            <a:spLocks noGrp="1"/>
          </p:cNvSpPr>
          <p:nvPr>
            <p:ph type="sldNum" sz="quarter" idx="12"/>
          </p:nvPr>
        </p:nvSpPr>
        <p:spPr/>
        <p:txBody>
          <a:bodyPr/>
          <a:lstStyle/>
          <a:p>
            <a:fld id="{A9B15166-656C-403F-9DFC-7A79CA0F3238}" type="slidenum">
              <a:rPr lang="en-IN" smtClean="0"/>
              <a:t>‹#›</a:t>
            </a:fld>
            <a:endParaRPr lang="en-IN"/>
          </a:p>
        </p:txBody>
      </p:sp>
    </p:spTree>
    <p:extLst>
      <p:ext uri="{BB962C8B-B14F-4D97-AF65-F5344CB8AC3E}">
        <p14:creationId xmlns:p14="http://schemas.microsoft.com/office/powerpoint/2010/main" val="227971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7438DC-C8EB-15AB-FEB4-524ABA51B7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A94006C-185C-0AF8-8479-7CE09088CA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695B60-D4DB-B425-7963-3C1348EBA4EA}"/>
              </a:ext>
            </a:extLst>
          </p:cNvPr>
          <p:cNvSpPr>
            <a:spLocks noGrp="1"/>
          </p:cNvSpPr>
          <p:nvPr>
            <p:ph type="dt" sz="half" idx="10"/>
          </p:nvPr>
        </p:nvSpPr>
        <p:spPr/>
        <p:txBody>
          <a:bodyPr/>
          <a:lstStyle/>
          <a:p>
            <a:fld id="{1E2ABE66-D359-4C30-8AA8-F9F3B47AAF6E}" type="datetimeFigureOut">
              <a:rPr lang="en-IN" smtClean="0"/>
              <a:t>19-07-2024</a:t>
            </a:fld>
            <a:endParaRPr lang="en-IN"/>
          </a:p>
        </p:txBody>
      </p:sp>
      <p:sp>
        <p:nvSpPr>
          <p:cNvPr id="5" name="Footer Placeholder 4">
            <a:extLst>
              <a:ext uri="{FF2B5EF4-FFF2-40B4-BE49-F238E27FC236}">
                <a16:creationId xmlns:a16="http://schemas.microsoft.com/office/drawing/2014/main" id="{61938D0E-5398-C27F-D93E-08AF173EC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7E18C0-C29C-96F0-3587-5917BA524FBA}"/>
              </a:ext>
            </a:extLst>
          </p:cNvPr>
          <p:cNvSpPr>
            <a:spLocks noGrp="1"/>
          </p:cNvSpPr>
          <p:nvPr>
            <p:ph type="sldNum" sz="quarter" idx="12"/>
          </p:nvPr>
        </p:nvSpPr>
        <p:spPr/>
        <p:txBody>
          <a:bodyPr/>
          <a:lstStyle/>
          <a:p>
            <a:fld id="{A9B15166-656C-403F-9DFC-7A79CA0F3238}" type="slidenum">
              <a:rPr lang="en-IN" smtClean="0"/>
              <a:t>‹#›</a:t>
            </a:fld>
            <a:endParaRPr lang="en-IN"/>
          </a:p>
        </p:txBody>
      </p:sp>
    </p:spTree>
    <p:extLst>
      <p:ext uri="{BB962C8B-B14F-4D97-AF65-F5344CB8AC3E}">
        <p14:creationId xmlns:p14="http://schemas.microsoft.com/office/powerpoint/2010/main" val="28859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29382-554F-CC8F-EE8A-2D9163F94D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B2D792E-1A54-154D-4BB5-B91B4FDCFB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9DB24-F9A4-B2CA-6EB8-F9071C8FFD9C}"/>
              </a:ext>
            </a:extLst>
          </p:cNvPr>
          <p:cNvSpPr>
            <a:spLocks noGrp="1"/>
          </p:cNvSpPr>
          <p:nvPr>
            <p:ph type="dt" sz="half" idx="10"/>
          </p:nvPr>
        </p:nvSpPr>
        <p:spPr/>
        <p:txBody>
          <a:bodyPr/>
          <a:lstStyle/>
          <a:p>
            <a:fld id="{1E2ABE66-D359-4C30-8AA8-F9F3B47AAF6E}" type="datetimeFigureOut">
              <a:rPr lang="en-IN" smtClean="0"/>
              <a:t>19-07-2024</a:t>
            </a:fld>
            <a:endParaRPr lang="en-IN"/>
          </a:p>
        </p:txBody>
      </p:sp>
      <p:sp>
        <p:nvSpPr>
          <p:cNvPr id="5" name="Footer Placeholder 4">
            <a:extLst>
              <a:ext uri="{FF2B5EF4-FFF2-40B4-BE49-F238E27FC236}">
                <a16:creationId xmlns:a16="http://schemas.microsoft.com/office/drawing/2014/main" id="{DBD4398F-6F83-BC86-B763-B53BEE0AD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26CE6A-564C-DB58-3210-D06D3995E1D3}"/>
              </a:ext>
            </a:extLst>
          </p:cNvPr>
          <p:cNvSpPr>
            <a:spLocks noGrp="1"/>
          </p:cNvSpPr>
          <p:nvPr>
            <p:ph type="sldNum" sz="quarter" idx="12"/>
          </p:nvPr>
        </p:nvSpPr>
        <p:spPr/>
        <p:txBody>
          <a:bodyPr/>
          <a:lstStyle/>
          <a:p>
            <a:fld id="{A9B15166-656C-403F-9DFC-7A79CA0F3238}" type="slidenum">
              <a:rPr lang="en-IN" smtClean="0"/>
              <a:t>‹#›</a:t>
            </a:fld>
            <a:endParaRPr lang="en-IN"/>
          </a:p>
        </p:txBody>
      </p:sp>
    </p:spTree>
    <p:extLst>
      <p:ext uri="{BB962C8B-B14F-4D97-AF65-F5344CB8AC3E}">
        <p14:creationId xmlns:p14="http://schemas.microsoft.com/office/powerpoint/2010/main" val="2943282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2A3E-FCF4-51C3-61F1-91E1CEAB50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04BFFE-F9B9-5248-27F8-E380536601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2DC3C3-5CCE-584E-FA5B-BB21CBE6CDD9}"/>
              </a:ext>
            </a:extLst>
          </p:cNvPr>
          <p:cNvSpPr>
            <a:spLocks noGrp="1"/>
          </p:cNvSpPr>
          <p:nvPr>
            <p:ph type="dt" sz="half" idx="10"/>
          </p:nvPr>
        </p:nvSpPr>
        <p:spPr/>
        <p:txBody>
          <a:bodyPr/>
          <a:lstStyle/>
          <a:p>
            <a:fld id="{1E2ABE66-D359-4C30-8AA8-F9F3B47AAF6E}" type="datetimeFigureOut">
              <a:rPr lang="en-IN" smtClean="0"/>
              <a:t>19-07-2024</a:t>
            </a:fld>
            <a:endParaRPr lang="en-IN"/>
          </a:p>
        </p:txBody>
      </p:sp>
      <p:sp>
        <p:nvSpPr>
          <p:cNvPr id="5" name="Footer Placeholder 4">
            <a:extLst>
              <a:ext uri="{FF2B5EF4-FFF2-40B4-BE49-F238E27FC236}">
                <a16:creationId xmlns:a16="http://schemas.microsoft.com/office/drawing/2014/main" id="{4658A324-3874-1EDB-D8A8-E71AA3F645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06F00-9627-1C23-50B0-F78104A46957}"/>
              </a:ext>
            </a:extLst>
          </p:cNvPr>
          <p:cNvSpPr>
            <a:spLocks noGrp="1"/>
          </p:cNvSpPr>
          <p:nvPr>
            <p:ph type="sldNum" sz="quarter" idx="12"/>
          </p:nvPr>
        </p:nvSpPr>
        <p:spPr/>
        <p:txBody>
          <a:bodyPr/>
          <a:lstStyle/>
          <a:p>
            <a:fld id="{A9B15166-656C-403F-9DFC-7A79CA0F3238}" type="slidenum">
              <a:rPr lang="en-IN" smtClean="0"/>
              <a:t>‹#›</a:t>
            </a:fld>
            <a:endParaRPr lang="en-IN"/>
          </a:p>
        </p:txBody>
      </p:sp>
    </p:spTree>
    <p:extLst>
      <p:ext uri="{BB962C8B-B14F-4D97-AF65-F5344CB8AC3E}">
        <p14:creationId xmlns:p14="http://schemas.microsoft.com/office/powerpoint/2010/main" val="6144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D4859-0AB9-DE90-920A-6168EBC6A61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0AC1E96-B436-F3B5-DDB6-4FAE0C11B6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56314B-63A9-2A40-3447-3F149F6E54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45478A-AE04-DFE0-1DB2-B666B2EB1BDC}"/>
              </a:ext>
            </a:extLst>
          </p:cNvPr>
          <p:cNvSpPr>
            <a:spLocks noGrp="1"/>
          </p:cNvSpPr>
          <p:nvPr>
            <p:ph type="dt" sz="half" idx="10"/>
          </p:nvPr>
        </p:nvSpPr>
        <p:spPr/>
        <p:txBody>
          <a:bodyPr/>
          <a:lstStyle/>
          <a:p>
            <a:fld id="{1E2ABE66-D359-4C30-8AA8-F9F3B47AAF6E}" type="datetimeFigureOut">
              <a:rPr lang="en-IN" smtClean="0"/>
              <a:t>19-07-2024</a:t>
            </a:fld>
            <a:endParaRPr lang="en-IN"/>
          </a:p>
        </p:txBody>
      </p:sp>
      <p:sp>
        <p:nvSpPr>
          <p:cNvPr id="6" name="Footer Placeholder 5">
            <a:extLst>
              <a:ext uri="{FF2B5EF4-FFF2-40B4-BE49-F238E27FC236}">
                <a16:creationId xmlns:a16="http://schemas.microsoft.com/office/drawing/2014/main" id="{08928AC8-0F03-1A3A-81B1-E1A06F12DE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713E2A-4777-25BB-E09C-00F819703345}"/>
              </a:ext>
            </a:extLst>
          </p:cNvPr>
          <p:cNvSpPr>
            <a:spLocks noGrp="1"/>
          </p:cNvSpPr>
          <p:nvPr>
            <p:ph type="sldNum" sz="quarter" idx="12"/>
          </p:nvPr>
        </p:nvSpPr>
        <p:spPr/>
        <p:txBody>
          <a:bodyPr/>
          <a:lstStyle/>
          <a:p>
            <a:fld id="{A9B15166-656C-403F-9DFC-7A79CA0F3238}" type="slidenum">
              <a:rPr lang="en-IN" smtClean="0"/>
              <a:t>‹#›</a:t>
            </a:fld>
            <a:endParaRPr lang="en-IN"/>
          </a:p>
        </p:txBody>
      </p:sp>
    </p:spTree>
    <p:extLst>
      <p:ext uri="{BB962C8B-B14F-4D97-AF65-F5344CB8AC3E}">
        <p14:creationId xmlns:p14="http://schemas.microsoft.com/office/powerpoint/2010/main" val="1861444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EB624-E392-B24C-3CDA-EE187B795F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FAC6CA-FBC6-BAB4-2936-F8F96D964B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9B4E274-505B-0FE7-559E-84C94AEFE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EEE57D-86AE-ABE7-A4B3-CE9DF10CE2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723D82-8908-3679-7D8D-5926E1DCEA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575705A-9C81-1890-4BFD-CEF1DE2F9435}"/>
              </a:ext>
            </a:extLst>
          </p:cNvPr>
          <p:cNvSpPr>
            <a:spLocks noGrp="1"/>
          </p:cNvSpPr>
          <p:nvPr>
            <p:ph type="dt" sz="half" idx="10"/>
          </p:nvPr>
        </p:nvSpPr>
        <p:spPr/>
        <p:txBody>
          <a:bodyPr/>
          <a:lstStyle/>
          <a:p>
            <a:fld id="{1E2ABE66-D359-4C30-8AA8-F9F3B47AAF6E}" type="datetimeFigureOut">
              <a:rPr lang="en-IN" smtClean="0"/>
              <a:t>19-07-2024</a:t>
            </a:fld>
            <a:endParaRPr lang="en-IN"/>
          </a:p>
        </p:txBody>
      </p:sp>
      <p:sp>
        <p:nvSpPr>
          <p:cNvPr id="8" name="Footer Placeholder 7">
            <a:extLst>
              <a:ext uri="{FF2B5EF4-FFF2-40B4-BE49-F238E27FC236}">
                <a16:creationId xmlns:a16="http://schemas.microsoft.com/office/drawing/2014/main" id="{3DA9FB1E-5ACA-1D0E-FB08-AE8FA6D881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B3B4E2-A31B-4D9D-04B1-B19C9681C726}"/>
              </a:ext>
            </a:extLst>
          </p:cNvPr>
          <p:cNvSpPr>
            <a:spLocks noGrp="1"/>
          </p:cNvSpPr>
          <p:nvPr>
            <p:ph type="sldNum" sz="quarter" idx="12"/>
          </p:nvPr>
        </p:nvSpPr>
        <p:spPr/>
        <p:txBody>
          <a:bodyPr/>
          <a:lstStyle/>
          <a:p>
            <a:fld id="{A9B15166-656C-403F-9DFC-7A79CA0F3238}" type="slidenum">
              <a:rPr lang="en-IN" smtClean="0"/>
              <a:t>‹#›</a:t>
            </a:fld>
            <a:endParaRPr lang="en-IN"/>
          </a:p>
        </p:txBody>
      </p:sp>
    </p:spTree>
    <p:extLst>
      <p:ext uri="{BB962C8B-B14F-4D97-AF65-F5344CB8AC3E}">
        <p14:creationId xmlns:p14="http://schemas.microsoft.com/office/powerpoint/2010/main" val="126456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11702-6D22-FB87-570C-4027ED10D0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74D4E4-752A-1379-D5C5-A523B26F369F}"/>
              </a:ext>
            </a:extLst>
          </p:cNvPr>
          <p:cNvSpPr>
            <a:spLocks noGrp="1"/>
          </p:cNvSpPr>
          <p:nvPr>
            <p:ph type="dt" sz="half" idx="10"/>
          </p:nvPr>
        </p:nvSpPr>
        <p:spPr/>
        <p:txBody>
          <a:bodyPr/>
          <a:lstStyle/>
          <a:p>
            <a:fld id="{1E2ABE66-D359-4C30-8AA8-F9F3B47AAF6E}" type="datetimeFigureOut">
              <a:rPr lang="en-IN" smtClean="0"/>
              <a:t>19-07-2024</a:t>
            </a:fld>
            <a:endParaRPr lang="en-IN"/>
          </a:p>
        </p:txBody>
      </p:sp>
      <p:sp>
        <p:nvSpPr>
          <p:cNvPr id="4" name="Footer Placeholder 3">
            <a:extLst>
              <a:ext uri="{FF2B5EF4-FFF2-40B4-BE49-F238E27FC236}">
                <a16:creationId xmlns:a16="http://schemas.microsoft.com/office/drawing/2014/main" id="{B209070B-190B-4BC2-202D-2FCA968AE8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E2BEEEE-8CE3-1D0D-B660-B29FD19011B5}"/>
              </a:ext>
            </a:extLst>
          </p:cNvPr>
          <p:cNvSpPr>
            <a:spLocks noGrp="1"/>
          </p:cNvSpPr>
          <p:nvPr>
            <p:ph type="sldNum" sz="quarter" idx="12"/>
          </p:nvPr>
        </p:nvSpPr>
        <p:spPr/>
        <p:txBody>
          <a:bodyPr/>
          <a:lstStyle/>
          <a:p>
            <a:fld id="{A9B15166-656C-403F-9DFC-7A79CA0F3238}" type="slidenum">
              <a:rPr lang="en-IN" smtClean="0"/>
              <a:t>‹#›</a:t>
            </a:fld>
            <a:endParaRPr lang="en-IN"/>
          </a:p>
        </p:txBody>
      </p:sp>
    </p:spTree>
    <p:extLst>
      <p:ext uri="{BB962C8B-B14F-4D97-AF65-F5344CB8AC3E}">
        <p14:creationId xmlns:p14="http://schemas.microsoft.com/office/powerpoint/2010/main" val="3919510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497D40-7893-44BE-D305-7FD838BF0B1F}"/>
              </a:ext>
            </a:extLst>
          </p:cNvPr>
          <p:cNvSpPr>
            <a:spLocks noGrp="1"/>
          </p:cNvSpPr>
          <p:nvPr>
            <p:ph type="dt" sz="half" idx="10"/>
          </p:nvPr>
        </p:nvSpPr>
        <p:spPr/>
        <p:txBody>
          <a:bodyPr/>
          <a:lstStyle/>
          <a:p>
            <a:fld id="{1E2ABE66-D359-4C30-8AA8-F9F3B47AAF6E}" type="datetimeFigureOut">
              <a:rPr lang="en-IN" smtClean="0"/>
              <a:t>19-07-2024</a:t>
            </a:fld>
            <a:endParaRPr lang="en-IN"/>
          </a:p>
        </p:txBody>
      </p:sp>
      <p:sp>
        <p:nvSpPr>
          <p:cNvPr id="3" name="Footer Placeholder 2">
            <a:extLst>
              <a:ext uri="{FF2B5EF4-FFF2-40B4-BE49-F238E27FC236}">
                <a16:creationId xmlns:a16="http://schemas.microsoft.com/office/drawing/2014/main" id="{1ECF39B2-6299-3E2B-4B8B-6386501B4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4426AE9-EBCF-8A9F-979B-F01F6729B999}"/>
              </a:ext>
            </a:extLst>
          </p:cNvPr>
          <p:cNvSpPr>
            <a:spLocks noGrp="1"/>
          </p:cNvSpPr>
          <p:nvPr>
            <p:ph type="sldNum" sz="quarter" idx="12"/>
          </p:nvPr>
        </p:nvSpPr>
        <p:spPr/>
        <p:txBody>
          <a:bodyPr/>
          <a:lstStyle/>
          <a:p>
            <a:fld id="{A9B15166-656C-403F-9DFC-7A79CA0F3238}" type="slidenum">
              <a:rPr lang="en-IN" smtClean="0"/>
              <a:t>‹#›</a:t>
            </a:fld>
            <a:endParaRPr lang="en-IN"/>
          </a:p>
        </p:txBody>
      </p:sp>
    </p:spTree>
    <p:extLst>
      <p:ext uri="{BB962C8B-B14F-4D97-AF65-F5344CB8AC3E}">
        <p14:creationId xmlns:p14="http://schemas.microsoft.com/office/powerpoint/2010/main" val="2267043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1BFB-1F15-0507-A136-EE8C08D6A8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8C4141-9490-CB08-D919-CF4D301772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6EFB7F6-8AE4-9E75-AF3A-5E9370909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AE722C-E4D3-6862-8D20-648948CF613A}"/>
              </a:ext>
            </a:extLst>
          </p:cNvPr>
          <p:cNvSpPr>
            <a:spLocks noGrp="1"/>
          </p:cNvSpPr>
          <p:nvPr>
            <p:ph type="dt" sz="half" idx="10"/>
          </p:nvPr>
        </p:nvSpPr>
        <p:spPr/>
        <p:txBody>
          <a:bodyPr/>
          <a:lstStyle/>
          <a:p>
            <a:fld id="{1E2ABE66-D359-4C30-8AA8-F9F3B47AAF6E}" type="datetimeFigureOut">
              <a:rPr lang="en-IN" smtClean="0"/>
              <a:t>19-07-2024</a:t>
            </a:fld>
            <a:endParaRPr lang="en-IN"/>
          </a:p>
        </p:txBody>
      </p:sp>
      <p:sp>
        <p:nvSpPr>
          <p:cNvPr id="6" name="Footer Placeholder 5">
            <a:extLst>
              <a:ext uri="{FF2B5EF4-FFF2-40B4-BE49-F238E27FC236}">
                <a16:creationId xmlns:a16="http://schemas.microsoft.com/office/drawing/2014/main" id="{65981338-93D6-0D26-376A-9F9ED74DE0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1196CA-C852-F7D7-3642-9D00E32D80FA}"/>
              </a:ext>
            </a:extLst>
          </p:cNvPr>
          <p:cNvSpPr>
            <a:spLocks noGrp="1"/>
          </p:cNvSpPr>
          <p:nvPr>
            <p:ph type="sldNum" sz="quarter" idx="12"/>
          </p:nvPr>
        </p:nvSpPr>
        <p:spPr/>
        <p:txBody>
          <a:bodyPr/>
          <a:lstStyle/>
          <a:p>
            <a:fld id="{A9B15166-656C-403F-9DFC-7A79CA0F3238}" type="slidenum">
              <a:rPr lang="en-IN" smtClean="0"/>
              <a:t>‹#›</a:t>
            </a:fld>
            <a:endParaRPr lang="en-IN"/>
          </a:p>
        </p:txBody>
      </p:sp>
    </p:spTree>
    <p:extLst>
      <p:ext uri="{BB962C8B-B14F-4D97-AF65-F5344CB8AC3E}">
        <p14:creationId xmlns:p14="http://schemas.microsoft.com/office/powerpoint/2010/main" val="2366678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7FAEF-0CA1-86B7-90C4-2D8A3A2C4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7B0EE04-47EE-9EC3-9E7C-19F5F1986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05A4F7-4C68-50D8-552F-717581572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451A85-38BA-D8F9-E28B-9A1F571FCB78}"/>
              </a:ext>
            </a:extLst>
          </p:cNvPr>
          <p:cNvSpPr>
            <a:spLocks noGrp="1"/>
          </p:cNvSpPr>
          <p:nvPr>
            <p:ph type="dt" sz="half" idx="10"/>
          </p:nvPr>
        </p:nvSpPr>
        <p:spPr/>
        <p:txBody>
          <a:bodyPr/>
          <a:lstStyle/>
          <a:p>
            <a:fld id="{1E2ABE66-D359-4C30-8AA8-F9F3B47AAF6E}" type="datetimeFigureOut">
              <a:rPr lang="en-IN" smtClean="0"/>
              <a:t>19-07-2024</a:t>
            </a:fld>
            <a:endParaRPr lang="en-IN"/>
          </a:p>
        </p:txBody>
      </p:sp>
      <p:sp>
        <p:nvSpPr>
          <p:cNvPr id="6" name="Footer Placeholder 5">
            <a:extLst>
              <a:ext uri="{FF2B5EF4-FFF2-40B4-BE49-F238E27FC236}">
                <a16:creationId xmlns:a16="http://schemas.microsoft.com/office/drawing/2014/main" id="{F60800AC-989A-6BA0-267A-CBEEDCAECB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5B1A81-A0FF-B28F-BADF-B35CE045B161}"/>
              </a:ext>
            </a:extLst>
          </p:cNvPr>
          <p:cNvSpPr>
            <a:spLocks noGrp="1"/>
          </p:cNvSpPr>
          <p:nvPr>
            <p:ph type="sldNum" sz="quarter" idx="12"/>
          </p:nvPr>
        </p:nvSpPr>
        <p:spPr/>
        <p:txBody>
          <a:bodyPr/>
          <a:lstStyle/>
          <a:p>
            <a:fld id="{A9B15166-656C-403F-9DFC-7A79CA0F3238}" type="slidenum">
              <a:rPr lang="en-IN" smtClean="0"/>
              <a:t>‹#›</a:t>
            </a:fld>
            <a:endParaRPr lang="en-IN"/>
          </a:p>
        </p:txBody>
      </p:sp>
    </p:spTree>
    <p:extLst>
      <p:ext uri="{BB962C8B-B14F-4D97-AF65-F5344CB8AC3E}">
        <p14:creationId xmlns:p14="http://schemas.microsoft.com/office/powerpoint/2010/main" val="249103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BEBA8EAE-BF5A-486C-A8C5-ECC9F3942E4B}">
                <a14:imgProps xmlns:a14="http://schemas.microsoft.com/office/drawing/2010/main">
                  <a14:imgLayer r:embed="rId14">
                    <a14:imgEffect>
                      <a14:sharpenSoften amount="-9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AE5F3A-8C5C-D6C8-7B02-4D035768F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B87285-90A3-6186-A85E-21FFA2CEFB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7A8211-0742-3758-01D7-D61FDFF65E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ABE66-D359-4C30-8AA8-F9F3B47AAF6E}" type="datetimeFigureOut">
              <a:rPr lang="en-IN" smtClean="0"/>
              <a:t>19-07-2024</a:t>
            </a:fld>
            <a:endParaRPr lang="en-IN"/>
          </a:p>
        </p:txBody>
      </p:sp>
      <p:sp>
        <p:nvSpPr>
          <p:cNvPr id="5" name="Footer Placeholder 4">
            <a:extLst>
              <a:ext uri="{FF2B5EF4-FFF2-40B4-BE49-F238E27FC236}">
                <a16:creationId xmlns:a16="http://schemas.microsoft.com/office/drawing/2014/main" id="{28C0E3E6-90C3-B3C2-23B1-760B27552F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0E469B5-7B71-DFB0-DC47-8AD142AC11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B15166-656C-403F-9DFC-7A79CA0F3238}" type="slidenum">
              <a:rPr lang="en-IN" smtClean="0"/>
              <a:t>‹#›</a:t>
            </a:fld>
            <a:endParaRPr lang="en-IN"/>
          </a:p>
        </p:txBody>
      </p:sp>
    </p:spTree>
    <p:extLst>
      <p:ext uri="{BB962C8B-B14F-4D97-AF65-F5344CB8AC3E}">
        <p14:creationId xmlns:p14="http://schemas.microsoft.com/office/powerpoint/2010/main" val="3720315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microsoft.com/office/2007/relationships/hdphoto" Target="../media/hdphoto2.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slide" Target="slide11.xml"/><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jp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 Id="rId9" Type="http://schemas.openxmlformats.org/officeDocument/2006/relationships/slide" Target="slide12.xml"/></Relationships>
</file>

<file path=ppt/slides/_rels/slide1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6.xml"/><Relationship Id="rId18" Type="http://schemas.openxmlformats.org/officeDocument/2006/relationships/slide" Target="slide10.xml"/><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7.jpg"/><Relationship Id="rId17" Type="http://schemas.openxmlformats.org/officeDocument/2006/relationships/image" Target="../media/image9.png"/><Relationship Id="rId2" Type="http://schemas.openxmlformats.org/officeDocument/2006/relationships/image" Target="../media/image1.png"/><Relationship Id="rId16" Type="http://schemas.openxmlformats.org/officeDocument/2006/relationships/slide" Target="slide9.xml"/><Relationship Id="rId20" Type="http://schemas.openxmlformats.org/officeDocument/2006/relationships/slide" Target="slide13.xml"/><Relationship Id="rId1" Type="http://schemas.openxmlformats.org/officeDocument/2006/relationships/slideLayout" Target="../slideLayouts/slideLayout7.xml"/><Relationship Id="rId6" Type="http://schemas.openxmlformats.org/officeDocument/2006/relationships/slide" Target="slide3.xml"/><Relationship Id="rId11" Type="http://schemas.openxmlformats.org/officeDocument/2006/relationships/image" Target="../media/image6.jpg"/><Relationship Id="rId5" Type="http://schemas.openxmlformats.org/officeDocument/2006/relationships/image" Target="../media/image4.jpeg"/><Relationship Id="rId15" Type="http://schemas.openxmlformats.org/officeDocument/2006/relationships/image" Target="../media/image8.png"/><Relationship Id="rId10" Type="http://schemas.openxmlformats.org/officeDocument/2006/relationships/slide" Target="slide5.xml"/><Relationship Id="rId19"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6.jpg"/><Relationship Id="rId14" Type="http://schemas.openxmlformats.org/officeDocument/2006/relationships/image" Target="../media/image7.jpg"/></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9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4" name="Text 2">
            <a:extLst>
              <a:ext uri="{FF2B5EF4-FFF2-40B4-BE49-F238E27FC236}">
                <a16:creationId xmlns:a16="http://schemas.microsoft.com/office/drawing/2014/main" id="{53AB513C-E241-DD5D-4C66-B6898A40CF09}"/>
              </a:ext>
            </a:extLst>
          </p:cNvPr>
          <p:cNvSpPr/>
          <p:nvPr/>
        </p:nvSpPr>
        <p:spPr>
          <a:xfrm>
            <a:off x="1687698" y="721304"/>
            <a:ext cx="8106878" cy="1630663"/>
          </a:xfrm>
          <a:prstGeom prst="rect">
            <a:avLst/>
          </a:prstGeom>
          <a:noFill/>
          <a:ln/>
        </p:spPr>
        <p:txBody>
          <a:bodyPr wrap="square" rtlCol="0" anchor="t"/>
          <a:lstStyle/>
          <a:p>
            <a:pPr algn="ctr" defTabSz="609630"/>
            <a:r>
              <a:rPr lang="en-IN" sz="3600" b="1" dirty="0">
                <a:solidFill>
                  <a:prstClr val="black">
                    <a:lumMod val="95000"/>
                    <a:lumOff val="5000"/>
                  </a:prstClr>
                </a:solidFill>
                <a:latin typeface="Times New Roman" panose="02020603050405020304" pitchFamily="18" charset="0"/>
                <a:cs typeface="Times New Roman" panose="02020603050405020304" pitchFamily="18" charset="0"/>
              </a:rPr>
              <a:t>      </a:t>
            </a:r>
            <a:r>
              <a:rPr lang="en-IN" sz="4400" dirty="0" err="1">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cs typeface="Times New Roman" panose="02020603050405020304" pitchFamily="18" charset="0"/>
              </a:rPr>
              <a:t>Basaveshwar</a:t>
            </a:r>
            <a:r>
              <a:rPr lang="en-IN" sz="44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cs typeface="Times New Roman" panose="02020603050405020304" pitchFamily="18" charset="0"/>
              </a:rPr>
              <a:t> Engineering College </a:t>
            </a:r>
            <a:r>
              <a:rPr lang="en-IN" sz="4400" dirty="0" err="1">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cs typeface="Times New Roman" panose="02020603050405020304" pitchFamily="18" charset="0"/>
              </a:rPr>
              <a:t>Bagalkote</a:t>
            </a:r>
            <a:endParaRPr lang="en-US" sz="3600" dirty="0">
              <a:solidFill>
                <a:schemeClr val="bg1"/>
              </a:solidFill>
              <a:latin typeface="Arial Rounded MT Bold" panose="020F0704030504030204" pitchFamily="34" charset="0"/>
              <a:cs typeface="Times New Roman" panose="02020603050405020304" pitchFamily="18" charset="0"/>
            </a:endParaRPr>
          </a:p>
        </p:txBody>
      </p:sp>
      <p:sp>
        <p:nvSpPr>
          <p:cNvPr id="5" name="Text 3">
            <a:extLst>
              <a:ext uri="{FF2B5EF4-FFF2-40B4-BE49-F238E27FC236}">
                <a16:creationId xmlns:a16="http://schemas.microsoft.com/office/drawing/2014/main" id="{CA9309AA-1775-D091-6026-DEF7EFD75C0E}"/>
              </a:ext>
            </a:extLst>
          </p:cNvPr>
          <p:cNvSpPr/>
          <p:nvPr/>
        </p:nvSpPr>
        <p:spPr>
          <a:xfrm>
            <a:off x="1610473" y="2199127"/>
            <a:ext cx="8261328" cy="955283"/>
          </a:xfrm>
          <a:prstGeom prst="rect">
            <a:avLst/>
          </a:prstGeom>
          <a:noFill/>
          <a:ln/>
        </p:spPr>
        <p:txBody>
          <a:bodyPr wrap="square" rtlCol="0" anchor="t"/>
          <a:lstStyle/>
          <a:p>
            <a:pPr algn="ctr" defTabSz="609630"/>
            <a:r>
              <a:rPr lang="en-IN" sz="2000" dirty="0">
                <a:ln w="0"/>
                <a:solidFill>
                  <a:schemeClr val="bg1"/>
                </a:solidFill>
                <a:effectLst>
                  <a:outerShdw blurRad="38100" dist="19050" dir="2700000" algn="tl" rotWithShape="0">
                    <a:schemeClr val="dk1">
                      <a:alpha val="40000"/>
                    </a:schemeClr>
                  </a:outerShdw>
                </a:effectLst>
                <a:latin typeface="Arial Black" panose="020B0A04020102020204" pitchFamily="34" charset="0"/>
                <a:cs typeface="Times New Roman" panose="02020603050405020304" pitchFamily="18" charset="0"/>
              </a:rPr>
              <a:t>Department of Electronics and Communication Engineering</a:t>
            </a:r>
          </a:p>
          <a:p>
            <a:pPr algn="ctr" defTabSz="609630"/>
            <a:r>
              <a:rPr lang="en-IN" sz="2400" dirty="0">
                <a:ln w="0"/>
                <a:solidFill>
                  <a:schemeClr val="bg1"/>
                </a:solidFill>
                <a:effectLst>
                  <a:outerShdw blurRad="38100" dist="19050" dir="2700000" algn="tl" rotWithShape="0">
                    <a:schemeClr val="dk1">
                      <a:alpha val="40000"/>
                    </a:schemeClr>
                  </a:outerShdw>
                </a:effectLst>
                <a:latin typeface="Arial Rounded MT Bold" panose="020F0704030504030204" pitchFamily="34" charset="0"/>
                <a:cs typeface="Times New Roman" panose="02020603050405020304" pitchFamily="18" charset="0"/>
              </a:rPr>
              <a:t>MINI PROJECT </a:t>
            </a:r>
          </a:p>
        </p:txBody>
      </p:sp>
      <p:sp>
        <p:nvSpPr>
          <p:cNvPr id="6" name="Text 5">
            <a:extLst>
              <a:ext uri="{FF2B5EF4-FFF2-40B4-BE49-F238E27FC236}">
                <a16:creationId xmlns:a16="http://schemas.microsoft.com/office/drawing/2014/main" id="{2E738BE4-5645-98B3-52E1-2A295B6C2D50}"/>
              </a:ext>
            </a:extLst>
          </p:cNvPr>
          <p:cNvSpPr/>
          <p:nvPr/>
        </p:nvSpPr>
        <p:spPr>
          <a:xfrm>
            <a:off x="2807209" y="3269853"/>
            <a:ext cx="6400800" cy="518755"/>
          </a:xfrm>
          <a:prstGeom prst="rect">
            <a:avLst/>
          </a:prstGeom>
          <a:noFill/>
          <a:ln/>
        </p:spPr>
        <p:txBody>
          <a:bodyPr wrap="none" rtlCol="0" anchor="t"/>
          <a:lstStyle/>
          <a:p>
            <a:pPr algn="ctr" defTabSz="609630"/>
            <a:r>
              <a:rPr lang="en-US" sz="3200" u="sng" dirty="0">
                <a:ln w="0"/>
                <a:solidFill>
                  <a:srgbClr val="FFFF00"/>
                </a:solidFill>
                <a:effectLst>
                  <a:outerShdw blurRad="38100" dist="19050" dir="2700000" algn="tl" rotWithShape="0">
                    <a:schemeClr val="dk1">
                      <a:alpha val="40000"/>
                    </a:schemeClr>
                  </a:outerShdw>
                </a:effectLst>
                <a:latin typeface="Arial Black" panose="020B0A04020102020204" pitchFamily="34" charset="0"/>
                <a:ea typeface="Archivo Black"/>
                <a:cs typeface="Archivo Black"/>
                <a:sym typeface="Archivo Black"/>
              </a:rPr>
              <a:t>Brain Tumors Detection</a:t>
            </a:r>
            <a:endParaRPr lang="en-US" sz="3200" b="1" dirty="0">
              <a:solidFill>
                <a:srgbClr val="1F497D"/>
              </a:solidFill>
              <a:latin typeface="Arial Black" panose="020B0A040201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4B2467B8-2439-83EF-2A24-F9166E16CD29}"/>
              </a:ext>
            </a:extLst>
          </p:cNvPr>
          <p:cNvSpPr txBox="1"/>
          <p:nvPr/>
        </p:nvSpPr>
        <p:spPr>
          <a:xfrm>
            <a:off x="1687698" y="3843422"/>
            <a:ext cx="8730042" cy="1200265"/>
          </a:xfrm>
          <a:prstGeom prst="rect">
            <a:avLst/>
          </a:prstGeom>
          <a:noFill/>
        </p:spPr>
        <p:txBody>
          <a:bodyPr wrap="square" rtlCol="0">
            <a:spAutoFit/>
          </a:bodyPr>
          <a:lstStyle/>
          <a:p>
            <a:pPr algn="ctr" defTabSz="762038">
              <a:lnSpc>
                <a:spcPts val="2835"/>
              </a:lnSpc>
              <a:defRPr/>
            </a:pPr>
            <a:r>
              <a:rPr lang="en-US" sz="2533" dirty="0">
                <a:ln>
                  <a:solidFill>
                    <a:schemeClr val="tx1"/>
                  </a:solidFill>
                </a:ln>
                <a:solidFill>
                  <a:schemeClr val="tx1">
                    <a:lumMod val="95000"/>
                    <a:lumOff val="5000"/>
                  </a:schemeClr>
                </a:solidFill>
                <a:effectLst>
                  <a:glow rad="228600">
                    <a:schemeClr val="accent3">
                      <a:satMod val="175000"/>
                      <a:alpha val="40000"/>
                    </a:schemeClr>
                  </a:glow>
                </a:effectLst>
                <a:latin typeface="Berlin Sans FB Demi" panose="020E0802020502020306" pitchFamily="34" charset="0"/>
                <a:cs typeface="Times New Roman" panose="02020603050405020304" pitchFamily="18" charset="0"/>
              </a:rPr>
              <a:t>Project coordinator:                                             Project Guide:</a:t>
            </a:r>
            <a:r>
              <a:rPr lang="en-US" sz="2533" b="1" dirty="0">
                <a:ln>
                  <a:solidFill>
                    <a:schemeClr val="tx1"/>
                  </a:solidFill>
                </a:ln>
                <a:solidFill>
                  <a:schemeClr val="tx1">
                    <a:lumMod val="95000"/>
                    <a:lumOff val="5000"/>
                  </a:schemeClr>
                </a:solidFill>
                <a:effectLst>
                  <a:glow rad="228600">
                    <a:schemeClr val="accent3">
                      <a:satMod val="175000"/>
                      <a:alpha val="40000"/>
                    </a:schemeClr>
                  </a:glow>
                </a:effectLst>
                <a:latin typeface="Berlin Sans FB Demi" panose="020E0802020502020306" pitchFamily="34" charset="0"/>
                <a:cs typeface="Times New Roman" panose="02020603050405020304" pitchFamily="18" charset="0"/>
              </a:rPr>
              <a:t> </a:t>
            </a:r>
            <a:r>
              <a:rPr lang="en-US" sz="2533" b="1" dirty="0">
                <a:ln>
                  <a:solidFill>
                    <a:schemeClr val="tx1"/>
                  </a:solidFill>
                </a:ln>
                <a:solidFill>
                  <a:srgbClr val="E33C37"/>
                </a:solidFill>
                <a:effectLst>
                  <a:glow rad="228600">
                    <a:schemeClr val="accent3">
                      <a:satMod val="175000"/>
                      <a:alpha val="40000"/>
                    </a:schemeClr>
                  </a:glow>
                </a:effectLst>
                <a:latin typeface="Berlin Sans FB Demi" panose="020E0802020502020306" pitchFamily="34" charset="0"/>
                <a:cs typeface="Times New Roman" panose="02020603050405020304" pitchFamily="18" charset="0"/>
              </a:rPr>
              <a:t>Prof. L.P. </a:t>
            </a:r>
            <a:r>
              <a:rPr lang="en-US" sz="2533" b="1" dirty="0" err="1">
                <a:ln>
                  <a:solidFill>
                    <a:schemeClr val="tx1"/>
                  </a:solidFill>
                </a:ln>
                <a:solidFill>
                  <a:srgbClr val="E33C37"/>
                </a:solidFill>
                <a:effectLst>
                  <a:glow rad="228600">
                    <a:schemeClr val="accent3">
                      <a:satMod val="175000"/>
                      <a:alpha val="40000"/>
                    </a:schemeClr>
                  </a:glow>
                </a:effectLst>
                <a:latin typeface="Berlin Sans FB Demi" panose="020E0802020502020306" pitchFamily="34" charset="0"/>
                <a:cs typeface="Times New Roman" panose="02020603050405020304" pitchFamily="18" charset="0"/>
              </a:rPr>
              <a:t>Kolur</a:t>
            </a:r>
            <a:r>
              <a:rPr lang="en-US" sz="2533" b="1" dirty="0">
                <a:ln>
                  <a:solidFill>
                    <a:schemeClr val="tx1"/>
                  </a:solidFill>
                </a:ln>
                <a:solidFill>
                  <a:schemeClr val="tx1">
                    <a:lumMod val="95000"/>
                    <a:lumOff val="5000"/>
                  </a:schemeClr>
                </a:solidFill>
                <a:effectLst>
                  <a:glow rad="228600">
                    <a:schemeClr val="accent3">
                      <a:satMod val="175000"/>
                      <a:alpha val="40000"/>
                    </a:schemeClr>
                  </a:glow>
                </a:effectLst>
                <a:latin typeface="Berlin Sans FB Demi" panose="020E0802020502020306" pitchFamily="34" charset="0"/>
                <a:cs typeface="Times New Roman" panose="02020603050405020304" pitchFamily="18" charset="0"/>
              </a:rPr>
              <a:t>		</a:t>
            </a:r>
            <a:r>
              <a:rPr lang="en-US" sz="2533" b="1" dirty="0">
                <a:ln>
                  <a:solidFill>
                    <a:schemeClr val="tx1"/>
                  </a:solidFill>
                </a:ln>
                <a:solidFill>
                  <a:srgbClr val="E33C37"/>
                </a:solidFill>
                <a:effectLst>
                  <a:glow rad="228600">
                    <a:schemeClr val="accent3">
                      <a:satMod val="175000"/>
                      <a:alpha val="40000"/>
                    </a:schemeClr>
                  </a:glow>
                </a:effectLst>
                <a:latin typeface="Berlin Sans FB Demi" panose="020E0802020502020306" pitchFamily="34" charset="0"/>
                <a:cs typeface="Times New Roman" panose="02020603050405020304" pitchFamily="18" charset="0"/>
              </a:rPr>
              <a:t>                                  Dr. </a:t>
            </a:r>
            <a:r>
              <a:rPr lang="en-US" sz="2533" b="1" dirty="0" err="1">
                <a:ln>
                  <a:solidFill>
                    <a:schemeClr val="tx1"/>
                  </a:solidFill>
                </a:ln>
                <a:solidFill>
                  <a:srgbClr val="E33C37"/>
                </a:solidFill>
                <a:effectLst>
                  <a:glow rad="228600">
                    <a:schemeClr val="accent3">
                      <a:satMod val="175000"/>
                      <a:alpha val="40000"/>
                    </a:schemeClr>
                  </a:glow>
                </a:effectLst>
                <a:latin typeface="Berlin Sans FB Demi" panose="020E0802020502020306" pitchFamily="34" charset="0"/>
                <a:cs typeface="Times New Roman" panose="02020603050405020304" pitchFamily="18" charset="0"/>
              </a:rPr>
              <a:t>V.C.Kagawade</a:t>
            </a:r>
            <a:endParaRPr lang="en-US" sz="2533" b="1" dirty="0">
              <a:ln>
                <a:solidFill>
                  <a:schemeClr val="tx1"/>
                </a:solidFill>
              </a:ln>
              <a:solidFill>
                <a:srgbClr val="E33C37"/>
              </a:solidFill>
              <a:effectLst>
                <a:glow rad="228600">
                  <a:schemeClr val="accent3">
                    <a:satMod val="175000"/>
                    <a:alpha val="40000"/>
                  </a:schemeClr>
                </a:glow>
              </a:effectLst>
              <a:latin typeface="Berlin Sans FB Demi" panose="020E0802020502020306" pitchFamily="34" charset="0"/>
              <a:cs typeface="Times New Roman" panose="02020603050405020304" pitchFamily="18" charset="0"/>
            </a:endParaRPr>
          </a:p>
          <a:p>
            <a:pPr defTabSz="609630"/>
            <a:endParaRPr lang="en-IN" sz="2533" dirty="0">
              <a:solidFill>
                <a:srgbClr val="1F497D">
                  <a:lumMod val="50000"/>
                </a:srgbClr>
              </a:solidFill>
              <a:latin typeface="Calibri"/>
            </a:endParaRPr>
          </a:p>
        </p:txBody>
      </p:sp>
      <p:pic>
        <p:nvPicPr>
          <p:cNvPr id="3" name="Picture 2">
            <a:extLst>
              <a:ext uri="{FF2B5EF4-FFF2-40B4-BE49-F238E27FC236}">
                <a16:creationId xmlns:a16="http://schemas.microsoft.com/office/drawing/2014/main" id="{E596E10C-9035-5FE8-2FB5-9CA7FBA01ADF}"/>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5302987" y="12119"/>
            <a:ext cx="876300" cy="8763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7" name="Table 6">
            <a:extLst>
              <a:ext uri="{FF2B5EF4-FFF2-40B4-BE49-F238E27FC236}">
                <a16:creationId xmlns:a16="http://schemas.microsoft.com/office/drawing/2014/main" id="{979207D7-8E18-6F2A-3E4A-3149FBFA0BF2}"/>
              </a:ext>
            </a:extLst>
          </p:cNvPr>
          <p:cNvGraphicFramePr>
            <a:graphicFrameLocks noGrp="1"/>
          </p:cNvGraphicFramePr>
          <p:nvPr>
            <p:extLst>
              <p:ext uri="{D42A27DB-BD31-4B8C-83A1-F6EECF244321}">
                <p14:modId xmlns:p14="http://schemas.microsoft.com/office/powerpoint/2010/main" val="701266134"/>
              </p:ext>
            </p:extLst>
          </p:nvPr>
        </p:nvGraphicFramePr>
        <p:xfrm>
          <a:off x="2685208" y="5098501"/>
          <a:ext cx="6644802" cy="1747380"/>
        </p:xfrm>
        <a:graphic>
          <a:graphicData uri="http://schemas.openxmlformats.org/drawingml/2006/table">
            <a:tbl>
              <a:tblPr firstRow="1" bandRow="1">
                <a:tableStyleId>{7E9639D4-E3E2-4D34-9284-5A2195B3D0D7}</a:tableStyleId>
              </a:tblPr>
              <a:tblGrid>
                <a:gridCol w="927913">
                  <a:extLst>
                    <a:ext uri="{9D8B030D-6E8A-4147-A177-3AD203B41FA5}">
                      <a16:colId xmlns:a16="http://schemas.microsoft.com/office/drawing/2014/main" val="1688199312"/>
                    </a:ext>
                  </a:extLst>
                </a:gridCol>
                <a:gridCol w="3877891">
                  <a:extLst>
                    <a:ext uri="{9D8B030D-6E8A-4147-A177-3AD203B41FA5}">
                      <a16:colId xmlns:a16="http://schemas.microsoft.com/office/drawing/2014/main" val="3474032326"/>
                    </a:ext>
                  </a:extLst>
                </a:gridCol>
                <a:gridCol w="1838998">
                  <a:extLst>
                    <a:ext uri="{9D8B030D-6E8A-4147-A177-3AD203B41FA5}">
                      <a16:colId xmlns:a16="http://schemas.microsoft.com/office/drawing/2014/main" val="3589516201"/>
                    </a:ext>
                  </a:extLst>
                </a:gridCol>
              </a:tblGrid>
              <a:tr h="324726">
                <a:tc>
                  <a:txBody>
                    <a:bodyPr/>
                    <a:lstStyle/>
                    <a:p>
                      <a:pPr algn="ctr"/>
                      <a:r>
                        <a:rPr lang="en-IN" sz="1400" dirty="0">
                          <a:latin typeface="+mn-lt"/>
                        </a:rPr>
                        <a:t>SL.NO</a:t>
                      </a:r>
                    </a:p>
                  </a:txBody>
                  <a:tcPr marT="144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84000"/>
                      </a:schemeClr>
                    </a:solidFill>
                  </a:tcPr>
                </a:tc>
                <a:tc>
                  <a:txBody>
                    <a:bodyPr/>
                    <a:lstStyle/>
                    <a:p>
                      <a:pPr algn="ctr"/>
                      <a:r>
                        <a:rPr lang="en-IN" sz="1400" dirty="0">
                          <a:latin typeface="+mn-lt"/>
                        </a:rPr>
                        <a:t>NAME</a:t>
                      </a:r>
                    </a:p>
                  </a:txBody>
                  <a:tcPr marT="144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84000"/>
                      </a:schemeClr>
                    </a:solidFill>
                  </a:tcPr>
                </a:tc>
                <a:tc>
                  <a:txBody>
                    <a:bodyPr/>
                    <a:lstStyle/>
                    <a:p>
                      <a:pPr algn="ctr"/>
                      <a:r>
                        <a:rPr lang="en-IN" sz="1400" dirty="0">
                          <a:latin typeface="+mn-lt"/>
                        </a:rPr>
                        <a:t>USN</a:t>
                      </a:r>
                    </a:p>
                  </a:txBody>
                  <a:tcPr marT="144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alpha val="84000"/>
                      </a:schemeClr>
                    </a:solidFill>
                  </a:tcPr>
                </a:tc>
                <a:extLst>
                  <a:ext uri="{0D108BD9-81ED-4DB2-BD59-A6C34878D82A}">
                    <a16:rowId xmlns:a16="http://schemas.microsoft.com/office/drawing/2014/main" val="3052627439"/>
                  </a:ext>
                </a:extLst>
              </a:tr>
              <a:tr h="338460">
                <a:tc>
                  <a:txBody>
                    <a:bodyPr/>
                    <a:lstStyle/>
                    <a:p>
                      <a:pPr algn="ctr"/>
                      <a:r>
                        <a:rPr lang="en-IN" sz="1600" b="1" dirty="0">
                          <a:solidFill>
                            <a:schemeClr val="bg1"/>
                          </a:solidFill>
                          <a:latin typeface="Arial Narrow" panose="020B0606020202030204" pitchFamily="34" charset="0"/>
                        </a:rPr>
                        <a:t>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tc>
                  <a:txBody>
                    <a:bodyPr/>
                    <a:lstStyle/>
                    <a:p>
                      <a:pPr algn="ctr"/>
                      <a:r>
                        <a:rPr lang="en-IN" sz="1600" b="1" dirty="0">
                          <a:solidFill>
                            <a:schemeClr val="bg1"/>
                          </a:solidFill>
                          <a:latin typeface="Arial Narrow" panose="020B0606020202030204" pitchFamily="34" charset="0"/>
                        </a:rPr>
                        <a:t>Harish G Rolli</a:t>
                      </a:r>
                    </a:p>
                  </a:txBody>
                  <a:tcPr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tc>
                  <a:txBody>
                    <a:bodyPr/>
                    <a:lstStyle/>
                    <a:p>
                      <a:pPr algn="ctr"/>
                      <a:r>
                        <a:rPr lang="en-IN" sz="1600" b="1" dirty="0">
                          <a:solidFill>
                            <a:schemeClr val="bg1"/>
                          </a:solidFill>
                          <a:latin typeface="Arial Narrow" panose="020B0606020202030204" pitchFamily="34" charset="0"/>
                        </a:rPr>
                        <a:t>2BA21AI021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extLst>
                  <a:ext uri="{0D108BD9-81ED-4DB2-BD59-A6C34878D82A}">
                    <a16:rowId xmlns:a16="http://schemas.microsoft.com/office/drawing/2014/main" val="1836362022"/>
                  </a:ext>
                </a:extLst>
              </a:tr>
              <a:tr h="310817">
                <a:tc>
                  <a:txBody>
                    <a:bodyPr/>
                    <a:lstStyle/>
                    <a:p>
                      <a:pPr algn="ctr"/>
                      <a:r>
                        <a:rPr lang="en-IN" sz="1600" b="1" dirty="0">
                          <a:solidFill>
                            <a:schemeClr val="bg1"/>
                          </a:solidFill>
                          <a:latin typeface="Arial Narrow" panose="020B0606020202030204" pitchFamily="34" charset="0"/>
                        </a:rPr>
                        <a:t>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tc>
                  <a:txBody>
                    <a:bodyPr/>
                    <a:lstStyle/>
                    <a:p>
                      <a:pPr algn="ctr"/>
                      <a:r>
                        <a:rPr lang="en-IN" sz="1600" b="1" dirty="0">
                          <a:solidFill>
                            <a:schemeClr val="bg1"/>
                          </a:solidFill>
                          <a:latin typeface="Arial Narrow" panose="020B0606020202030204" pitchFamily="34" charset="0"/>
                        </a:rPr>
                        <a:t>Subramanya Ratnakar</a:t>
                      </a:r>
                    </a:p>
                  </a:txBody>
                  <a:tcPr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tc>
                  <a:txBody>
                    <a:bodyPr/>
                    <a:lstStyle/>
                    <a:p>
                      <a:pPr algn="ctr"/>
                      <a:r>
                        <a:rPr lang="en-IN" sz="1600" b="1" dirty="0">
                          <a:solidFill>
                            <a:schemeClr val="bg1"/>
                          </a:solidFill>
                          <a:latin typeface="Arial Narrow" panose="020B0606020202030204" pitchFamily="34" charset="0"/>
                        </a:rPr>
                        <a:t>2BA21AI052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extLst>
                  <a:ext uri="{0D108BD9-81ED-4DB2-BD59-A6C34878D82A}">
                    <a16:rowId xmlns:a16="http://schemas.microsoft.com/office/drawing/2014/main" val="3315963225"/>
                  </a:ext>
                </a:extLst>
              </a:tr>
              <a:tr h="308997">
                <a:tc>
                  <a:txBody>
                    <a:bodyPr/>
                    <a:lstStyle/>
                    <a:p>
                      <a:pPr algn="ctr"/>
                      <a:r>
                        <a:rPr lang="en-IN" sz="1600" b="1" dirty="0">
                          <a:solidFill>
                            <a:schemeClr val="bg1"/>
                          </a:solidFill>
                          <a:latin typeface="Arial Narrow" panose="020B0606020202030204" pitchFamily="34" charset="0"/>
                        </a:rPr>
                        <a:t>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tc>
                  <a:txBody>
                    <a:bodyPr/>
                    <a:lstStyle/>
                    <a:p>
                      <a:pPr algn="ctr"/>
                      <a:r>
                        <a:rPr lang="en-IN" sz="1600" b="1" dirty="0" err="1">
                          <a:solidFill>
                            <a:schemeClr val="bg1"/>
                          </a:solidFill>
                          <a:latin typeface="Arial Narrow" panose="020B0606020202030204" pitchFamily="34" charset="0"/>
                        </a:rPr>
                        <a:t>Mohanrao</a:t>
                      </a:r>
                      <a:r>
                        <a:rPr lang="en-IN" sz="1600" b="1" dirty="0">
                          <a:solidFill>
                            <a:schemeClr val="bg1"/>
                          </a:solidFill>
                          <a:latin typeface="Arial Narrow" panose="020B0606020202030204" pitchFamily="34" charset="0"/>
                        </a:rPr>
                        <a:t> Kulkarni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tc>
                  <a:txBody>
                    <a:bodyPr/>
                    <a:lstStyle/>
                    <a:p>
                      <a:pPr algn="ctr"/>
                      <a:r>
                        <a:rPr lang="en-IN" sz="1600" b="1" dirty="0">
                          <a:solidFill>
                            <a:schemeClr val="bg1"/>
                          </a:solidFill>
                          <a:latin typeface="Arial Narrow" panose="020B0606020202030204" pitchFamily="34" charset="0"/>
                        </a:rPr>
                        <a:t>2BA21AI028</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extLst>
                  <a:ext uri="{0D108BD9-81ED-4DB2-BD59-A6C34878D82A}">
                    <a16:rowId xmlns:a16="http://schemas.microsoft.com/office/drawing/2014/main" val="989811284"/>
                  </a:ext>
                </a:extLst>
              </a:tr>
              <a:tr h="287022">
                <a:tc>
                  <a:txBody>
                    <a:bodyPr/>
                    <a:lstStyle/>
                    <a:p>
                      <a:pPr algn="ctr"/>
                      <a:r>
                        <a:rPr lang="en-IN" sz="1600" b="1" dirty="0">
                          <a:solidFill>
                            <a:schemeClr val="bg1"/>
                          </a:solidFill>
                          <a:latin typeface="Arial Narrow" panose="020B0606020202030204" pitchFamily="34" charset="0"/>
                        </a:rPr>
                        <a:t>4.</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tc>
                  <a:txBody>
                    <a:bodyPr/>
                    <a:lstStyle/>
                    <a:p>
                      <a:pPr algn="ctr"/>
                      <a:r>
                        <a:rPr lang="en-IN" sz="1600" b="1" dirty="0" err="1">
                          <a:solidFill>
                            <a:schemeClr val="bg1"/>
                          </a:solidFill>
                          <a:latin typeface="Arial Narrow" panose="020B0606020202030204" pitchFamily="34" charset="0"/>
                        </a:rPr>
                        <a:t>Veeresh</a:t>
                      </a:r>
                      <a:r>
                        <a:rPr lang="en-IN" sz="1600" b="1" dirty="0">
                          <a:solidFill>
                            <a:schemeClr val="bg1"/>
                          </a:solidFill>
                          <a:latin typeface="Arial Narrow" panose="020B0606020202030204" pitchFamily="34" charset="0"/>
                        </a:rPr>
                        <a:t> </a:t>
                      </a:r>
                      <a:r>
                        <a:rPr lang="en-IN" sz="1600" b="1" dirty="0" err="1">
                          <a:solidFill>
                            <a:schemeClr val="bg1"/>
                          </a:solidFill>
                          <a:latin typeface="Arial Narrow" panose="020B0606020202030204" pitchFamily="34" charset="0"/>
                        </a:rPr>
                        <a:t>Pattanad</a:t>
                      </a:r>
                      <a:r>
                        <a:rPr lang="en-IN" sz="1600" b="1" dirty="0">
                          <a:solidFill>
                            <a:schemeClr val="bg1"/>
                          </a:solidFill>
                          <a:latin typeface="Arial Narrow" panose="020B0606020202030204" pitchFamily="34" charset="0"/>
                        </a:rPr>
                        <a:t>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tc>
                  <a:txBody>
                    <a:bodyPr/>
                    <a:lstStyle/>
                    <a:p>
                      <a:pPr algn="ctr"/>
                      <a:r>
                        <a:rPr lang="en-IN" sz="1600" b="1" dirty="0">
                          <a:solidFill>
                            <a:schemeClr val="bg1"/>
                          </a:solidFill>
                          <a:latin typeface="Arial Narrow" panose="020B0606020202030204" pitchFamily="34" charset="0"/>
                        </a:rPr>
                        <a:t>2BA21AI061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633A45">
                        <a:alpha val="50000"/>
                      </a:srgbClr>
                    </a:solidFill>
                  </a:tcPr>
                </a:tc>
                <a:extLst>
                  <a:ext uri="{0D108BD9-81ED-4DB2-BD59-A6C34878D82A}">
                    <a16:rowId xmlns:a16="http://schemas.microsoft.com/office/drawing/2014/main" val="1398808235"/>
                  </a:ext>
                </a:extLst>
              </a:tr>
            </a:tbl>
          </a:graphicData>
        </a:graphic>
      </p:graphicFrame>
      <p:sp>
        <p:nvSpPr>
          <p:cNvPr id="8" name="TextBox 7">
            <a:extLst>
              <a:ext uri="{FF2B5EF4-FFF2-40B4-BE49-F238E27FC236}">
                <a16:creationId xmlns:a16="http://schemas.microsoft.com/office/drawing/2014/main" id="{B639472B-5D2A-A259-A6CE-2ED82F9F0E99}"/>
              </a:ext>
            </a:extLst>
          </p:cNvPr>
          <p:cNvSpPr txBox="1"/>
          <p:nvPr/>
        </p:nvSpPr>
        <p:spPr>
          <a:xfrm>
            <a:off x="4768339" y="4594620"/>
            <a:ext cx="2655321" cy="430887"/>
          </a:xfrm>
          <a:prstGeom prst="rect">
            <a:avLst/>
          </a:prstGeom>
          <a:noFill/>
        </p:spPr>
        <p:txBody>
          <a:bodyPr wrap="square" lIns="0" tIns="0" rIns="0" bIns="0" anchor="t">
            <a:spAutoFit/>
          </a:bodyPr>
          <a:lstStyle>
            <a:defPPr>
              <a:defRPr lang="en-US"/>
            </a:defPPr>
            <a:lvl1pPr marR="0" lvl="0" indent="0" fontAlgn="auto">
              <a:lnSpc>
                <a:spcPct val="90000"/>
              </a:lnSpc>
              <a:spcBef>
                <a:spcPts val="0"/>
              </a:spcBef>
              <a:spcAft>
                <a:spcPts val="0"/>
              </a:spcAft>
              <a:buClrTx/>
              <a:buSzTx/>
              <a:buFontTx/>
              <a:buNone/>
              <a:tabLst/>
              <a:defRPr kumimoji="0" sz="3000" i="0" u="none" strike="noStrike" cap="none" normalizeH="0">
                <a:ln>
                  <a:noFill/>
                </a:ln>
                <a:solidFill>
                  <a:prstClr val="white"/>
                </a:solidFill>
                <a:effectLst/>
                <a:uLnTx/>
                <a:uFillTx/>
                <a:latin typeface="Poppins SemiBold" panose="00000700000000000000" pitchFamily="2" charset="0"/>
                <a:cs typeface="Poppins SemiBold" panose="00000700000000000000" pitchFamily="2" charset="0"/>
              </a:defRPr>
            </a:lvl1pPr>
          </a:lstStyle>
          <a:p>
            <a:pPr>
              <a:lnSpc>
                <a:spcPct val="100000"/>
              </a:lnSpc>
            </a:pPr>
            <a:r>
              <a:rPr lang="en-US" sz="2800" u="sng" dirty="0">
                <a:ln w="0"/>
                <a:solidFill>
                  <a:schemeClr val="bg1"/>
                </a:solidFill>
                <a:effectLst>
                  <a:outerShdw blurRad="38100" dist="19050" dir="2700000" algn="tl" rotWithShape="0">
                    <a:schemeClr val="dk1">
                      <a:alpha val="40000"/>
                    </a:schemeClr>
                  </a:outerShdw>
                </a:effectLst>
                <a:latin typeface="Arial Narrow" panose="020B0606020202030204" pitchFamily="34" charset="0"/>
              </a:rPr>
              <a:t>GROUP MEMBERS</a:t>
            </a:r>
            <a:endParaRPr lang="en-US" sz="2400" u="sng" dirty="0">
              <a:ln w="0"/>
              <a:solidFill>
                <a:schemeClr val="bg1"/>
              </a:solidFill>
              <a:effectLst>
                <a:outerShdw blurRad="38100" dist="19050" dir="2700000" algn="tl" rotWithShape="0">
                  <a:schemeClr val="dk1">
                    <a:alpha val="40000"/>
                  </a:schemeClr>
                </a:outerShdw>
              </a:effectLst>
              <a:latin typeface="Arial Narrow" panose="020B0606020202030204" pitchFamily="34" charset="0"/>
            </a:endParaRPr>
          </a:p>
        </p:txBody>
      </p:sp>
    </p:spTree>
    <p:extLst>
      <p:ext uri="{BB962C8B-B14F-4D97-AF65-F5344CB8AC3E}">
        <p14:creationId xmlns:p14="http://schemas.microsoft.com/office/powerpoint/2010/main" val="342017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extBox 56">
            <a:extLst>
              <a:ext uri="{FF2B5EF4-FFF2-40B4-BE49-F238E27FC236}">
                <a16:creationId xmlns:a16="http://schemas.microsoft.com/office/drawing/2014/main" id="{26196902-55E8-001D-71C1-28982EAD9D22}"/>
              </a:ext>
            </a:extLst>
          </p:cNvPr>
          <p:cNvSpPr txBox="1"/>
          <p:nvPr/>
        </p:nvSpPr>
        <p:spPr>
          <a:xfrm>
            <a:off x="2998310" y="0"/>
            <a:ext cx="6447953" cy="830997"/>
          </a:xfrm>
          <a:prstGeom prst="rect">
            <a:avLst/>
          </a:prstGeom>
          <a:noFill/>
        </p:spPr>
        <p:txBody>
          <a:bodyPr wrap="square" rtlCol="0">
            <a:spAutoFit/>
          </a:bodyPr>
          <a:lstStyle/>
          <a:p>
            <a:pPr algn="ctr"/>
            <a:r>
              <a:rPr lang="en-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WORK PROGRESS</a:t>
            </a:r>
            <a:endParaRPr lang="en-IN"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endParaRPr>
          </a:p>
        </p:txBody>
      </p:sp>
      <p:sp>
        <p:nvSpPr>
          <p:cNvPr id="2" name="Rectangle 1">
            <a:extLst>
              <a:ext uri="{FF2B5EF4-FFF2-40B4-BE49-F238E27FC236}">
                <a16:creationId xmlns:a16="http://schemas.microsoft.com/office/drawing/2014/main" id="{7C2CAF80-989E-1EE5-79A0-FBD91B396AA7}"/>
              </a:ext>
            </a:extLst>
          </p:cNvPr>
          <p:cNvSpPr/>
          <p:nvPr/>
        </p:nvSpPr>
        <p:spPr>
          <a:xfrm>
            <a:off x="1363348" y="2668643"/>
            <a:ext cx="2340000" cy="1489295"/>
          </a:xfrm>
          <a:prstGeom prst="rect">
            <a:avLst/>
          </a:prstGeom>
          <a:blipFill dpi="0" rotWithShape="1">
            <a:blip r:embed="rId2"/>
            <a:srcRect/>
            <a:stretch>
              <a:fillRect l="-21000" t="-54000" r="-19000" b="-52000"/>
            </a:stretch>
          </a:blipFill>
          <a:effectLst>
            <a:glow rad="228600">
              <a:schemeClr val="bg1">
                <a:lumMod val="95000"/>
                <a:alpha val="45000"/>
              </a:schemeClr>
            </a:glow>
            <a:outerShdw blurRad="1143000" dir="10620000"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Graphic 3" descr="Checklist with solid fill">
            <a:extLst>
              <a:ext uri="{FF2B5EF4-FFF2-40B4-BE49-F238E27FC236}">
                <a16:creationId xmlns:a16="http://schemas.microsoft.com/office/drawing/2014/main" id="{DBB3B293-FF43-991A-1A8B-2CCC0002ECD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1788702" y="2668646"/>
            <a:ext cx="1489292" cy="1489292"/>
          </a:xfrm>
          <a:prstGeom prst="rect">
            <a:avLst/>
          </a:prstGeom>
        </p:spPr>
      </p:pic>
      <p:sp>
        <p:nvSpPr>
          <p:cNvPr id="5" name="Rectangle 4">
            <a:extLst>
              <a:ext uri="{FF2B5EF4-FFF2-40B4-BE49-F238E27FC236}">
                <a16:creationId xmlns:a16="http://schemas.microsoft.com/office/drawing/2014/main" id="{299409C2-3980-96BE-BC16-159CDFECB1FE}"/>
              </a:ext>
            </a:extLst>
          </p:cNvPr>
          <p:cNvSpPr/>
          <p:nvPr/>
        </p:nvSpPr>
        <p:spPr>
          <a:xfrm>
            <a:off x="8264786" y="2668641"/>
            <a:ext cx="2362954" cy="1489295"/>
          </a:xfrm>
          <a:prstGeom prst="rect">
            <a:avLst/>
          </a:prstGeom>
          <a:blipFill dpi="0" rotWithShape="1">
            <a:blip r:embed="rId2"/>
            <a:srcRect/>
            <a:stretch>
              <a:fillRect l="-22000" t="-55000" r="-21000" b="-53000"/>
            </a:stretch>
          </a:blipFill>
          <a:effectLst>
            <a:glow rad="228600">
              <a:schemeClr val="bg1">
                <a:lumMod val="95000"/>
                <a:alpha val="45000"/>
              </a:schemeClr>
            </a:glow>
            <a:outerShdw blurRad="1143000" dir="10620000" sx="1000" sy="1000" algn="ctr" rotWithShape="0">
              <a:srgbClr val="000000"/>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9F157D3C-432C-38E7-E8BB-5CB42CD4497C}"/>
              </a:ext>
            </a:extLst>
          </p:cNvPr>
          <p:cNvCxnSpPr>
            <a:cxnSpLocks/>
          </p:cNvCxnSpPr>
          <p:nvPr/>
        </p:nvCxnSpPr>
        <p:spPr>
          <a:xfrm flipV="1">
            <a:off x="3703347" y="3694108"/>
            <a:ext cx="4561438" cy="1"/>
          </a:xfrm>
          <a:prstGeom prst="line">
            <a:avLst/>
          </a:prstGeom>
          <a:ln/>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540E3851-1964-8122-3933-93831D0992A3}"/>
              </a:ext>
            </a:extLst>
          </p:cNvPr>
          <p:cNvCxnSpPr>
            <a:cxnSpLocks/>
          </p:cNvCxnSpPr>
          <p:nvPr/>
        </p:nvCxnSpPr>
        <p:spPr>
          <a:xfrm>
            <a:off x="3703347" y="3028755"/>
            <a:ext cx="4567854" cy="0"/>
          </a:xfrm>
          <a:prstGeom prst="line">
            <a:avLst/>
          </a:prstGeom>
        </p:spPr>
        <p:style>
          <a:lnRef idx="3">
            <a:schemeClr val="dk1"/>
          </a:lnRef>
          <a:fillRef idx="0">
            <a:schemeClr val="dk1"/>
          </a:fillRef>
          <a:effectRef idx="2">
            <a:schemeClr val="dk1"/>
          </a:effectRef>
          <a:fontRef idx="minor">
            <a:schemeClr val="tx1"/>
          </a:fontRef>
        </p:style>
      </p:cxnSp>
      <p:pic>
        <p:nvPicPr>
          <p:cNvPr id="11" name="Graphic 10" descr="Target with solid fill">
            <a:extLst>
              <a:ext uri="{FF2B5EF4-FFF2-40B4-BE49-F238E27FC236}">
                <a16:creationId xmlns:a16="http://schemas.microsoft.com/office/drawing/2014/main" id="{78623397-9CE6-F8AA-ECAC-D11CB9285BB8}"/>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782721" y="2710189"/>
            <a:ext cx="1333499" cy="1333499"/>
          </a:xfrm>
          <a:prstGeom prst="rect">
            <a:avLst/>
          </a:prstGeom>
        </p:spPr>
      </p:pic>
      <mc:AlternateContent xmlns:mc="http://schemas.openxmlformats.org/markup-compatibility/2006">
        <mc:Choice xmlns:pslz="http://schemas.microsoft.com/office/powerpoint/2016/slidezoom" Requires="pslz">
          <p:graphicFrame>
            <p:nvGraphicFramePr>
              <p:cNvPr id="13" name="Slide Zoom 12">
                <a:extLst>
                  <a:ext uri="{FF2B5EF4-FFF2-40B4-BE49-F238E27FC236}">
                    <a16:creationId xmlns:a16="http://schemas.microsoft.com/office/drawing/2014/main" id="{6C35E063-3A02-1692-593F-3B83443C2796}"/>
                  </a:ext>
                </a:extLst>
              </p:cNvPr>
              <p:cNvGraphicFramePr>
                <a:graphicFrameLocks noChangeAspect="1"/>
              </p:cNvGraphicFramePr>
              <p:nvPr>
                <p:extLst>
                  <p:ext uri="{D42A27DB-BD31-4B8C-83A1-F6EECF244321}">
                    <p14:modId xmlns:p14="http://schemas.microsoft.com/office/powerpoint/2010/main" val="3187287716"/>
                  </p:ext>
                </p:extLst>
              </p:nvPr>
            </p:nvGraphicFramePr>
            <p:xfrm>
              <a:off x="1537197" y="2756671"/>
              <a:ext cx="1992302" cy="1287017"/>
            </p:xfrm>
            <a:graphic>
              <a:graphicData uri="http://schemas.microsoft.com/office/powerpoint/2016/slidezoom">
                <pslz:sldZm>
                  <pslz:sldZmObj sldId="272" cId="1794651645">
                    <pslz:zmPr id="{6315E4E3-9E36-4308-B178-95B802BC3786}"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1992302" cy="1287017"/>
                        </a:xfrm>
                        <a:prstGeom prst="rect">
                          <a:avLst/>
                        </a:prstGeom>
                      </p166:spPr>
                    </pslz:zmPr>
                  </pslz:sldZmObj>
                </pslz:sldZm>
              </a:graphicData>
            </a:graphic>
          </p:graphicFrame>
        </mc:Choice>
        <mc:Fallback>
          <p:pic>
            <p:nvPicPr>
              <p:cNvPr id="13" name="Slide Zoom 12">
                <a:hlinkClick r:id="rId8" action="ppaction://hlinksldjump"/>
                <a:extLst>
                  <a:ext uri="{FF2B5EF4-FFF2-40B4-BE49-F238E27FC236}">
                    <a16:creationId xmlns:a16="http://schemas.microsoft.com/office/drawing/2014/main" id="{6C35E063-3A02-1692-593F-3B83443C2796}"/>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1537197" y="2756671"/>
                <a:ext cx="1992302" cy="1287017"/>
              </a:xfrm>
              <a:prstGeom prst="rect">
                <a:avLst/>
              </a:prstGeom>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C379D050-E45E-64EB-26D9-B204D524E246}"/>
                  </a:ext>
                </a:extLst>
              </p:cNvPr>
              <p:cNvGraphicFramePr>
                <a:graphicFrameLocks noChangeAspect="1"/>
              </p:cNvGraphicFramePr>
              <p:nvPr>
                <p:extLst>
                  <p:ext uri="{D42A27DB-BD31-4B8C-83A1-F6EECF244321}">
                    <p14:modId xmlns:p14="http://schemas.microsoft.com/office/powerpoint/2010/main" val="3635390748"/>
                  </p:ext>
                </p:extLst>
              </p:nvPr>
            </p:nvGraphicFramePr>
            <p:xfrm>
              <a:off x="8430629" y="2668641"/>
              <a:ext cx="2031265" cy="1312187"/>
            </p:xfrm>
            <a:graphic>
              <a:graphicData uri="http://schemas.microsoft.com/office/powerpoint/2016/slidezoom">
                <pslz:sldZm>
                  <pslz:sldZmObj sldId="273" cId="2564974675">
                    <pslz:zmPr id="{18410320-9D29-4862-BC50-6E5E0F7D1CFB}"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031265" cy="1312187"/>
                        </a:xfrm>
                        <a:prstGeom prst="rect">
                          <a:avLst/>
                        </a:prstGeom>
                      </p166:spPr>
                    </pslz:zmPr>
                  </pslz:sldZmObj>
                </pslz:sldZm>
              </a:graphicData>
            </a:graphic>
          </p:graphicFrame>
        </mc:Choice>
        <mc:Fallback>
          <p:pic>
            <p:nvPicPr>
              <p:cNvPr id="14" name="Slide Zoom 13">
                <a:hlinkClick r:id="rId9" action="ppaction://hlinksldjump"/>
                <a:extLst>
                  <a:ext uri="{FF2B5EF4-FFF2-40B4-BE49-F238E27FC236}">
                    <a16:creationId xmlns:a16="http://schemas.microsoft.com/office/drawing/2014/main" id="{C379D050-E45E-64EB-26D9-B204D524E246}"/>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8430629" y="2668641"/>
                <a:ext cx="2031265" cy="1312187"/>
              </a:xfrm>
              <a:prstGeom prst="rect">
                <a:avLst/>
              </a:prstGeom>
            </p:spPr>
          </p:pic>
        </mc:Fallback>
      </mc:AlternateContent>
      <p:sp>
        <p:nvSpPr>
          <p:cNvPr id="3" name="TextBox 2">
            <a:extLst>
              <a:ext uri="{FF2B5EF4-FFF2-40B4-BE49-F238E27FC236}">
                <a16:creationId xmlns:a16="http://schemas.microsoft.com/office/drawing/2014/main" id="{AAE73FE7-1E2C-64AB-86E2-9452C4D1C68B}"/>
              </a:ext>
            </a:extLst>
          </p:cNvPr>
          <p:cNvSpPr txBox="1"/>
          <p:nvPr/>
        </p:nvSpPr>
        <p:spPr>
          <a:xfrm>
            <a:off x="842660" y="1469988"/>
            <a:ext cx="3381375" cy="107721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Work Done Until Now:</a:t>
            </a:r>
            <a:endParaRPr kumimoji="0" lang="en-US" altLang="en-US" sz="32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0617321-45AD-874A-7A7E-EB935D6C09B4}"/>
              </a:ext>
            </a:extLst>
          </p:cNvPr>
          <p:cNvSpPr txBox="1"/>
          <p:nvPr/>
        </p:nvSpPr>
        <p:spPr>
          <a:xfrm>
            <a:off x="7755575" y="1383774"/>
            <a:ext cx="3381375" cy="1077218"/>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Work to be </a:t>
            </a:r>
          </a:p>
          <a:p>
            <a:pPr marL="0" marR="0" lvl="0" indent="0" algn="ctr"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Done:</a:t>
            </a:r>
            <a:endParaRPr kumimoji="0" lang="en-US" altLang="en-US" sz="32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5386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C2CDECE9-6EA6-673C-D11B-490B70CA9125}"/>
              </a:ext>
            </a:extLst>
          </p:cNvPr>
          <p:cNvSpPr/>
          <p:nvPr/>
        </p:nvSpPr>
        <p:spPr>
          <a:xfrm>
            <a:off x="0" y="0"/>
            <a:ext cx="12192000" cy="6858000"/>
          </a:xfrm>
          <a:prstGeom prst="rect">
            <a:avLst/>
          </a:prstGeom>
          <a:solidFill>
            <a:srgbClr val="0D0A2C">
              <a:alpha val="75000"/>
            </a:srgbClr>
          </a:solidFill>
          <a:ln/>
        </p:spPr>
      </p:sp>
      <p:sp>
        <p:nvSpPr>
          <p:cNvPr id="3" name="TextBox 2">
            <a:extLst>
              <a:ext uri="{FF2B5EF4-FFF2-40B4-BE49-F238E27FC236}">
                <a16:creationId xmlns:a16="http://schemas.microsoft.com/office/drawing/2014/main" id="{09865529-911F-2F75-6FEF-1F83A184D184}"/>
              </a:ext>
            </a:extLst>
          </p:cNvPr>
          <p:cNvSpPr txBox="1"/>
          <p:nvPr/>
        </p:nvSpPr>
        <p:spPr>
          <a:xfrm>
            <a:off x="2623896" y="-77462"/>
            <a:ext cx="6944207" cy="769441"/>
          </a:xfrm>
          <a:prstGeom prst="rect">
            <a:avLst/>
          </a:prstGeom>
          <a:noFill/>
        </p:spPr>
        <p:txBody>
          <a:bodyPr wrap="square" rtlCol="0">
            <a:spAutoFit/>
          </a:bodyPr>
          <a:lstStyle/>
          <a:p>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WORK DONE UNTIL NOW</a:t>
            </a:r>
            <a:endParaRPr lang="en-IN" b="1" dirty="0">
              <a:latin typeface="Berlin Sans FB Demi" panose="020E0802020502020306" pitchFamily="34" charset="0"/>
            </a:endParaRPr>
          </a:p>
        </p:txBody>
      </p:sp>
      <p:sp>
        <p:nvSpPr>
          <p:cNvPr id="4" name="TextBox 3">
            <a:extLst>
              <a:ext uri="{FF2B5EF4-FFF2-40B4-BE49-F238E27FC236}">
                <a16:creationId xmlns:a16="http://schemas.microsoft.com/office/drawing/2014/main" id="{79717498-C7E1-F112-DE4E-F9A87473189F}"/>
              </a:ext>
            </a:extLst>
          </p:cNvPr>
          <p:cNvSpPr txBox="1"/>
          <p:nvPr/>
        </p:nvSpPr>
        <p:spPr>
          <a:xfrm>
            <a:off x="187554" y="691979"/>
            <a:ext cx="6944207" cy="5940088"/>
          </a:xfrm>
          <a:prstGeom prst="rect">
            <a:avLst/>
          </a:prstGeom>
          <a:noFill/>
        </p:spPr>
        <p:txBody>
          <a:bodyPr wrap="squar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1. Data Collection: </a:t>
            </a:r>
          </a:p>
          <a:p>
            <a:r>
              <a:rPr lang="en-US" sz="2400" b="1" dirty="0">
                <a:solidFill>
                  <a:schemeClr val="bg1"/>
                </a:solidFill>
                <a:latin typeface="Times New Roman" panose="02020603050405020304" pitchFamily="18" charset="0"/>
                <a:cs typeface="Times New Roman" panose="02020603050405020304" pitchFamily="18" charset="0"/>
              </a:rPr>
              <a:t> Acquired a substantial dataset of brain MRI scans.</a:t>
            </a:r>
          </a:p>
          <a:p>
            <a:pPr marL="457200" indent="-457200">
              <a:buFont typeface="+mj-lt"/>
              <a:buAutoNum type="arabicPeriod"/>
            </a:pPr>
            <a:endParaRPr lang="en-US" sz="2800" b="1" dirty="0">
              <a:solidFill>
                <a:schemeClr val="bg1"/>
              </a:solidFill>
              <a:latin typeface="Times New Roman" panose="02020603050405020304" pitchFamily="18" charset="0"/>
              <a:cs typeface="Times New Roman" panose="02020603050405020304" pitchFamily="18" charset="0"/>
            </a:endParaRPr>
          </a:p>
          <a:p>
            <a:r>
              <a:rPr lang="en-US" sz="3200" b="1" dirty="0">
                <a:solidFill>
                  <a:srgbClr val="C00000"/>
                </a:solidFill>
                <a:latin typeface="Times New Roman" panose="02020603050405020304" pitchFamily="18" charset="0"/>
                <a:cs typeface="Times New Roman" panose="02020603050405020304" pitchFamily="18" charset="0"/>
              </a:rPr>
              <a:t>2. Preprocessing: </a:t>
            </a:r>
          </a:p>
          <a:p>
            <a:r>
              <a:rPr lang="en-US" sz="2400" b="1" dirty="0">
                <a:solidFill>
                  <a:schemeClr val="bg1"/>
                </a:solidFill>
                <a:latin typeface="Times New Roman" panose="02020603050405020304" pitchFamily="18" charset="0"/>
                <a:cs typeface="Times New Roman" panose="02020603050405020304" pitchFamily="18" charset="0"/>
              </a:rPr>
              <a:t> Completed normalization and preprocessing steps to prepare data for modeling.</a:t>
            </a:r>
          </a:p>
          <a:p>
            <a:endParaRPr lang="en-US" sz="2800" b="1" dirty="0">
              <a:solidFill>
                <a:schemeClr val="bg1"/>
              </a:solidFill>
              <a:latin typeface="Times New Roman" panose="02020603050405020304" pitchFamily="18" charset="0"/>
              <a:cs typeface="Times New Roman" panose="02020603050405020304" pitchFamily="18" charset="0"/>
            </a:endParaRPr>
          </a:p>
          <a:p>
            <a:r>
              <a:rPr lang="en-US" sz="3200" b="1" dirty="0">
                <a:solidFill>
                  <a:srgbClr val="C00000"/>
                </a:solidFill>
                <a:latin typeface="Times New Roman" panose="02020603050405020304" pitchFamily="18" charset="0"/>
                <a:cs typeface="Times New Roman" panose="02020603050405020304" pitchFamily="18" charset="0"/>
              </a:rPr>
              <a:t>3.</a:t>
            </a:r>
            <a:r>
              <a:rPr lang="en-US" sz="3200" b="1" dirty="0">
                <a:solidFill>
                  <a:schemeClr val="bg1"/>
                </a:solidFill>
                <a:latin typeface="Times New Roman" panose="02020603050405020304" pitchFamily="18" charset="0"/>
                <a:cs typeface="Times New Roman" panose="02020603050405020304" pitchFamily="18" charset="0"/>
              </a:rPr>
              <a:t> </a:t>
            </a:r>
            <a:r>
              <a:rPr lang="en-US" sz="3200" b="1" dirty="0">
                <a:solidFill>
                  <a:srgbClr val="C00000"/>
                </a:solidFill>
                <a:latin typeface="Times New Roman" panose="02020603050405020304" pitchFamily="18" charset="0"/>
                <a:cs typeface="Times New Roman" panose="02020603050405020304" pitchFamily="18" charset="0"/>
              </a:rPr>
              <a:t>Model Development: </a:t>
            </a:r>
          </a:p>
          <a:p>
            <a:r>
              <a:rPr lang="en-US" sz="2400" b="1" dirty="0">
                <a:solidFill>
                  <a:schemeClr val="bg1"/>
                </a:solidFill>
                <a:latin typeface="Times New Roman" panose="02020603050405020304" pitchFamily="18" charset="0"/>
                <a:cs typeface="Times New Roman" panose="02020603050405020304" pitchFamily="18" charset="0"/>
              </a:rPr>
              <a:t> Implemented initial machine learning and deep learning models for tumor detection.</a:t>
            </a:r>
          </a:p>
          <a:p>
            <a:pPr marL="457200" indent="-457200">
              <a:buFont typeface="+mj-lt"/>
              <a:buAutoNum type="arabicPeriod"/>
            </a:pPr>
            <a:endParaRPr lang="en-US" sz="2800" b="1" dirty="0">
              <a:solidFill>
                <a:schemeClr val="bg1"/>
              </a:solidFill>
              <a:latin typeface="Times New Roman" panose="02020603050405020304" pitchFamily="18" charset="0"/>
              <a:cs typeface="Times New Roman" panose="02020603050405020304" pitchFamily="18" charset="0"/>
            </a:endParaRPr>
          </a:p>
          <a:p>
            <a:r>
              <a:rPr lang="en-US" sz="3200" b="1" dirty="0">
                <a:solidFill>
                  <a:srgbClr val="C00000"/>
                </a:solidFill>
                <a:latin typeface="Times New Roman" panose="02020603050405020304" pitchFamily="18" charset="0"/>
                <a:cs typeface="Times New Roman" panose="02020603050405020304" pitchFamily="18" charset="0"/>
              </a:rPr>
              <a:t>4. Evaluation: </a:t>
            </a:r>
          </a:p>
          <a:p>
            <a:r>
              <a:rPr lang="en-US" sz="2400" b="1" dirty="0">
                <a:solidFill>
                  <a:schemeClr val="bg1"/>
                </a:solidFill>
                <a:latin typeface="Times New Roman" panose="02020603050405020304" pitchFamily="18" charset="0"/>
                <a:cs typeface="Times New Roman" panose="02020603050405020304" pitchFamily="18" charset="0"/>
              </a:rPr>
              <a:t>Conducted preliminary evaluation of models using standard metrics.</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7AA6662-3BBC-8512-3190-2E8C43BC9464}"/>
              </a:ext>
            </a:extLst>
          </p:cNvPr>
          <p:cNvPicPr>
            <a:picLocks noChangeAspect="1"/>
          </p:cNvPicPr>
          <p:nvPr/>
        </p:nvPicPr>
        <p:blipFill rotWithShape="1">
          <a:blip r:embed="rId2">
            <a:duotone>
              <a:prstClr val="black"/>
              <a:schemeClr val="accent3">
                <a:tint val="45000"/>
                <a:satMod val="400000"/>
              </a:schemeClr>
            </a:duotone>
            <a:extLst>
              <a:ext uri="{28A0092B-C50C-407E-A947-70E740481C1C}">
                <a14:useLocalDpi xmlns:a14="http://schemas.microsoft.com/office/drawing/2010/main" val="0"/>
              </a:ext>
            </a:extLst>
          </a:blip>
          <a:srcRect l="20547" r="20625"/>
          <a:stretch/>
        </p:blipFill>
        <p:spPr>
          <a:xfrm>
            <a:off x="7515249" y="2117931"/>
            <a:ext cx="4489197" cy="3088184"/>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17567FA1-92E5-E71B-70B2-DD6A6622A120}"/>
              </a:ext>
            </a:extLst>
          </p:cNvPr>
          <p:cNvSpPr txBox="1"/>
          <p:nvPr/>
        </p:nvSpPr>
        <p:spPr>
          <a:xfrm>
            <a:off x="8302523" y="1494425"/>
            <a:ext cx="3405099" cy="584775"/>
          </a:xfrm>
          <a:prstGeom prst="rect">
            <a:avLst/>
          </a:prstGeom>
          <a:noFill/>
        </p:spPr>
        <p:txBody>
          <a:bodyPr wrap="none" rtlCol="0">
            <a:spAutoFit/>
          </a:bodyPr>
          <a:lstStyle/>
          <a:p>
            <a:r>
              <a:rPr lang="en-IN" sz="3200" dirty="0">
                <a:solidFill>
                  <a:schemeClr val="bg1"/>
                </a:solidFill>
                <a:latin typeface="Algerian" panose="04020705040A02060702" pitchFamily="82" charset="0"/>
              </a:rPr>
              <a:t>Training Model</a:t>
            </a:r>
          </a:p>
        </p:txBody>
      </p:sp>
    </p:spTree>
    <p:extLst>
      <p:ext uri="{BB962C8B-B14F-4D97-AF65-F5344CB8AC3E}">
        <p14:creationId xmlns:p14="http://schemas.microsoft.com/office/powerpoint/2010/main" val="1794651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CFEB8538-13BF-6228-3CC5-78E37EB80FB9}"/>
              </a:ext>
            </a:extLst>
          </p:cNvPr>
          <p:cNvSpPr/>
          <p:nvPr/>
        </p:nvSpPr>
        <p:spPr>
          <a:xfrm>
            <a:off x="0" y="9144"/>
            <a:ext cx="12192000" cy="6858000"/>
          </a:xfrm>
          <a:prstGeom prst="rect">
            <a:avLst/>
          </a:prstGeom>
          <a:solidFill>
            <a:srgbClr val="0D0A2C">
              <a:alpha val="75000"/>
            </a:srgbClr>
          </a:solidFill>
          <a:ln/>
        </p:spPr>
      </p:sp>
      <p:sp>
        <p:nvSpPr>
          <p:cNvPr id="3" name="TextBox 2">
            <a:extLst>
              <a:ext uri="{FF2B5EF4-FFF2-40B4-BE49-F238E27FC236}">
                <a16:creationId xmlns:a16="http://schemas.microsoft.com/office/drawing/2014/main" id="{B7330B2E-04E6-19F1-E0B2-42315175C70C}"/>
              </a:ext>
            </a:extLst>
          </p:cNvPr>
          <p:cNvSpPr txBox="1"/>
          <p:nvPr/>
        </p:nvSpPr>
        <p:spPr>
          <a:xfrm>
            <a:off x="3414250" y="-98126"/>
            <a:ext cx="5695334" cy="769441"/>
          </a:xfrm>
          <a:prstGeom prst="rect">
            <a:avLst/>
          </a:prstGeom>
          <a:noFill/>
        </p:spPr>
        <p:txBody>
          <a:bodyPr wrap="square" rtlCol="0">
            <a:spAutoFit/>
          </a:bodyPr>
          <a:lstStyle/>
          <a:p>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WORK TO BE DONE</a:t>
            </a:r>
            <a:endParaRPr lang="en-IN" b="1" dirty="0">
              <a:latin typeface="Berlin Sans FB Demi" panose="020E0802020502020306" pitchFamily="34" charset="0"/>
            </a:endParaRPr>
          </a:p>
        </p:txBody>
      </p:sp>
      <p:sp>
        <p:nvSpPr>
          <p:cNvPr id="8" name="TextBox 7">
            <a:extLst>
              <a:ext uri="{FF2B5EF4-FFF2-40B4-BE49-F238E27FC236}">
                <a16:creationId xmlns:a16="http://schemas.microsoft.com/office/drawing/2014/main" id="{881EC97F-0698-31A0-9EFD-214D846F478C}"/>
              </a:ext>
            </a:extLst>
          </p:cNvPr>
          <p:cNvSpPr txBox="1"/>
          <p:nvPr/>
        </p:nvSpPr>
        <p:spPr>
          <a:xfrm>
            <a:off x="272229" y="547934"/>
            <a:ext cx="7138222" cy="5632311"/>
          </a:xfrm>
          <a:prstGeom prst="rect">
            <a:avLst/>
          </a:prstGeom>
          <a:noFill/>
        </p:spPr>
        <p:txBody>
          <a:bodyPr wrap="square" rtlCol="0">
            <a:spAutoFit/>
          </a:bodyPr>
          <a:lstStyle/>
          <a:p>
            <a:pPr marL="0" marR="0" lvl="0" indent="0" algn="l" defTabSz="914400" rtl="0" eaLnBrk="0" fontAlgn="base" latinLnBrk="0" hangingPunct="0">
              <a:spcBef>
                <a:spcPct val="0"/>
              </a:spcBef>
              <a:spcAft>
                <a:spcPct val="0"/>
              </a:spcAft>
              <a:buClrTx/>
              <a:buSzTx/>
              <a:tabLst/>
            </a:pPr>
            <a:r>
              <a:rPr lang="en-US" altLang="en-US" sz="2800" b="1" dirty="0">
                <a:solidFill>
                  <a:srgbClr val="FF0000"/>
                </a:solidFill>
                <a:latin typeface="Times New Roman" panose="02020603050405020304" pitchFamily="18" charset="0"/>
                <a:cs typeface="Times New Roman" panose="02020603050405020304" pitchFamily="18" charset="0"/>
              </a:rPr>
              <a:t>1. Refinement of Models</a:t>
            </a: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spcBef>
                <a:spcPct val="0"/>
              </a:spcBef>
              <a:spcAft>
                <a:spcPct val="0"/>
              </a:spcAft>
              <a:buClrTx/>
              <a:buSzTx/>
              <a:tabLst/>
            </a:pPr>
            <a:r>
              <a:rPr kumimoji="0" lang="en-US" altLang="en-US" sz="2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Fine-tune machine learning and deep learning models to improve accuracy and robustness.  </a:t>
            </a:r>
          </a:p>
          <a:p>
            <a:pPr eaLnBrk="0" fontAlgn="base" hangingPunct="0">
              <a:spcBef>
                <a:spcPct val="0"/>
              </a:spcBef>
              <a:spcAft>
                <a:spcPct val="0"/>
              </a:spcAf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2. </a:t>
            </a:r>
            <a:r>
              <a:rPr lang="en-US" altLang="en-US" sz="2800" b="1" dirty="0">
                <a:solidFill>
                  <a:srgbClr val="FF0000"/>
                </a:solidFill>
                <a:latin typeface="Times New Roman" panose="02020603050405020304" pitchFamily="18" charset="0"/>
                <a:cs typeface="Times New Roman" panose="02020603050405020304" pitchFamily="18" charset="0"/>
              </a:rPr>
              <a:t>E</a:t>
            </a: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nhanced Feature Extraction:</a:t>
            </a:r>
            <a:endParaRPr kumimoji="0" lang="en-US" altLang="en-US" sz="28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spcBef>
                <a:spcPct val="0"/>
              </a:spcBef>
              <a:spcAft>
                <a:spcPct val="0"/>
              </a:spcAft>
              <a:buClrTx/>
              <a:buSzTx/>
              <a:tabLst/>
            </a:pPr>
            <a:r>
              <a:rPr kumimoji="0" lang="en-US" altLang="en-US" sz="2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Explore advanced techniques for feature extraction from MRI images.  </a:t>
            </a:r>
          </a:p>
          <a:p>
            <a:pPr marR="0" lvl="0" algn="l" defTabSz="914400" rtl="0" eaLnBrk="0" fontAlgn="base" latinLnBrk="0" hangingPunct="0">
              <a:spcBef>
                <a:spcPct val="0"/>
              </a:spcBef>
              <a:spcAft>
                <a:spcPct val="0"/>
              </a:spcAft>
              <a:buClrTx/>
              <a:buSzTx/>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3. Validation and Testing: </a:t>
            </a:r>
          </a:p>
          <a:p>
            <a:pPr marR="0" lvl="0" algn="l" defTabSz="914400" rtl="0" eaLnBrk="0" fontAlgn="base" latinLnBrk="0" hangingPunct="0">
              <a:spcBef>
                <a:spcPct val="0"/>
              </a:spcBef>
              <a:spcAft>
                <a:spcPct val="0"/>
              </a:spcAft>
              <a:buClrTx/>
              <a:buSzTx/>
              <a:tabLst/>
            </a:pPr>
            <a:r>
              <a:rPr kumimoji="0" lang="en-US" altLang="en-US" sz="2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Validate models on a larger scale with cross-validation and test on unseen data to ensure generalizability.</a:t>
            </a:r>
          </a:p>
          <a:p>
            <a:pPr marR="0" lvl="0" algn="l" defTabSz="914400" rtl="0" eaLnBrk="0" fontAlgn="base" latinLnBrk="0" hangingPunct="0">
              <a:spcBef>
                <a:spcPct val="0"/>
              </a:spcBef>
              <a:spcAft>
                <a:spcPct val="0"/>
              </a:spcAft>
              <a:buClrTx/>
              <a:buSzTx/>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4. Comparison with State-of-the-Art:</a:t>
            </a:r>
          </a:p>
          <a:p>
            <a:pPr marR="0" lvl="0" algn="l" defTabSz="914400" rtl="0" eaLnBrk="0" fontAlgn="base" latinLnBrk="0" hangingPunct="0">
              <a:spcBef>
                <a:spcPct val="0"/>
              </a:spcBef>
              <a:spcAft>
                <a:spcPct val="0"/>
              </a:spcAft>
              <a:buClrTx/>
              <a:buSzTx/>
              <a:tabLst/>
            </a:pPr>
            <a:r>
              <a:rPr kumimoji="0" lang="en-US" altLang="en-US" sz="2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Compare developed models with existing state-of-the-art methods in brain tumor detection. </a:t>
            </a:r>
          </a:p>
          <a:p>
            <a:pPr marR="0" lvl="0" algn="l" defTabSz="914400" rtl="0" eaLnBrk="0" fontAlgn="base" latinLnBrk="0" hangingPunct="0">
              <a:spcBef>
                <a:spcPct val="0"/>
              </a:spcBef>
              <a:spcAft>
                <a:spcPct val="0"/>
              </a:spcAft>
              <a:buClrTx/>
              <a:buSzTx/>
              <a:tabLst/>
            </a:pPr>
            <a:r>
              <a:rPr kumimoji="0" lang="en-US" altLang="en-US" sz="2800" b="1"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5. Documentation and Reporting: </a:t>
            </a:r>
          </a:p>
          <a:p>
            <a:pPr marR="0" lvl="0" algn="l" defTabSz="914400" rtl="0" eaLnBrk="0" fontAlgn="base" latinLnBrk="0" hangingPunct="0">
              <a:spcBef>
                <a:spcPct val="0"/>
              </a:spcBef>
              <a:spcAft>
                <a:spcPct val="0"/>
              </a:spcAft>
              <a:buClrTx/>
              <a:buSzTx/>
              <a:tabLst/>
            </a:pPr>
            <a:r>
              <a:rPr kumimoji="0" lang="en-US" altLang="en-US" sz="22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Prepare comprehensive documentation and reports detailing methodology, results, and recommendations.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Rectangle 4">
            <a:extLst>
              <a:ext uri="{FF2B5EF4-FFF2-40B4-BE49-F238E27FC236}">
                <a16:creationId xmlns:a16="http://schemas.microsoft.com/office/drawing/2014/main" id="{F4D03920-2F24-A191-0B39-2AD2A0FFC43B}"/>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5F46C35-5F16-57A2-01A5-3249609A3ED4}"/>
              </a:ext>
            </a:extLst>
          </p:cNvPr>
          <p:cNvSpPr txBox="1"/>
          <p:nvPr/>
        </p:nvSpPr>
        <p:spPr>
          <a:xfrm>
            <a:off x="8098676" y="1559067"/>
            <a:ext cx="3180679" cy="584775"/>
          </a:xfrm>
          <a:prstGeom prst="rect">
            <a:avLst/>
          </a:prstGeom>
          <a:noFill/>
        </p:spPr>
        <p:txBody>
          <a:bodyPr wrap="none" rtlCol="0">
            <a:spAutoFit/>
          </a:bodyPr>
          <a:lstStyle/>
          <a:p>
            <a:r>
              <a:rPr lang="en-IN" sz="3200" dirty="0">
                <a:solidFill>
                  <a:schemeClr val="bg1"/>
                </a:solidFill>
                <a:latin typeface="Algerian" panose="04020705040A02060702" pitchFamily="82" charset="0"/>
              </a:rPr>
              <a:t>TESTING Model</a:t>
            </a:r>
          </a:p>
        </p:txBody>
      </p:sp>
      <p:pic>
        <p:nvPicPr>
          <p:cNvPr id="7" name="Picture 6">
            <a:extLst>
              <a:ext uri="{FF2B5EF4-FFF2-40B4-BE49-F238E27FC236}">
                <a16:creationId xmlns:a16="http://schemas.microsoft.com/office/drawing/2014/main" id="{5EB96E58-BB9F-79E4-00B4-F40D2E89FEB2}"/>
              </a:ext>
            </a:extLst>
          </p:cNvPr>
          <p:cNvPicPr>
            <a:picLocks noChangeAspect="1"/>
          </p:cNvPicPr>
          <p:nvPr/>
        </p:nvPicPr>
        <p:blipFill rotWithShape="1">
          <a:blip r:embed="rId2">
            <a:extLst>
              <a:ext uri="{28A0092B-C50C-407E-A947-70E740481C1C}">
                <a14:useLocalDpi xmlns:a14="http://schemas.microsoft.com/office/drawing/2010/main" val="0"/>
              </a:ext>
            </a:extLst>
          </a:blip>
          <a:srcRect l="11719" t="4378" r="11405"/>
          <a:stretch/>
        </p:blipFill>
        <p:spPr>
          <a:xfrm>
            <a:off x="7602195" y="2143842"/>
            <a:ext cx="4398060" cy="3037758"/>
          </a:xfrm>
          <a:prstGeom prst="rect">
            <a:avLst/>
          </a:prstGeom>
        </p:spPr>
      </p:pic>
    </p:spTree>
    <p:extLst>
      <p:ext uri="{BB962C8B-B14F-4D97-AF65-F5344CB8AC3E}">
        <p14:creationId xmlns:p14="http://schemas.microsoft.com/office/powerpoint/2010/main" val="256497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D136A160-BF25-348E-5358-B23BE02EB6D8}"/>
              </a:ext>
            </a:extLst>
          </p:cNvPr>
          <p:cNvSpPr/>
          <p:nvPr/>
        </p:nvSpPr>
        <p:spPr>
          <a:xfrm>
            <a:off x="0" y="0"/>
            <a:ext cx="12192000" cy="6858000"/>
          </a:xfrm>
          <a:prstGeom prst="rect">
            <a:avLst/>
          </a:prstGeom>
          <a:solidFill>
            <a:srgbClr val="0D0A2C">
              <a:alpha val="75000"/>
            </a:srgbClr>
          </a:solidFill>
          <a:ln/>
        </p:spPr>
      </p:sp>
      <p:sp>
        <p:nvSpPr>
          <p:cNvPr id="5" name="TextBox 4">
            <a:extLst>
              <a:ext uri="{FF2B5EF4-FFF2-40B4-BE49-F238E27FC236}">
                <a16:creationId xmlns:a16="http://schemas.microsoft.com/office/drawing/2014/main" id="{8070B12A-0875-2C64-501C-A6A0F909D97D}"/>
              </a:ext>
            </a:extLst>
          </p:cNvPr>
          <p:cNvSpPr txBox="1"/>
          <p:nvPr/>
        </p:nvSpPr>
        <p:spPr>
          <a:xfrm>
            <a:off x="2872023" y="-71064"/>
            <a:ext cx="6447953" cy="707886"/>
          </a:xfrm>
          <a:prstGeom prst="rect">
            <a:avLst/>
          </a:prstGeom>
          <a:noFill/>
        </p:spPr>
        <p:txBody>
          <a:bodyPr wrap="square" rtlCol="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REFERENCES </a:t>
            </a:r>
            <a:endParaRPr lang="en-IN"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endParaRPr>
          </a:p>
        </p:txBody>
      </p:sp>
      <p:sp>
        <p:nvSpPr>
          <p:cNvPr id="6" name="TextBox 5">
            <a:extLst>
              <a:ext uri="{FF2B5EF4-FFF2-40B4-BE49-F238E27FC236}">
                <a16:creationId xmlns:a16="http://schemas.microsoft.com/office/drawing/2014/main" id="{DB34B8DA-1A4C-D50B-304E-A53F3FA5078C}"/>
              </a:ext>
            </a:extLst>
          </p:cNvPr>
          <p:cNvSpPr txBox="1"/>
          <p:nvPr/>
        </p:nvSpPr>
        <p:spPr>
          <a:xfrm>
            <a:off x="303464" y="900072"/>
            <a:ext cx="11585069" cy="5617692"/>
          </a:xfrm>
          <a:prstGeom prst="rect">
            <a:avLst/>
          </a:prstGeom>
          <a:noFill/>
        </p:spPr>
        <p:txBody>
          <a:bodyPr wrap="square" rtlCol="0">
            <a:spAutoFit/>
          </a:bodyPr>
          <a:lstStyle/>
          <a:p>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1. </a:t>
            </a:r>
            <a:r>
              <a:rPr lang="en-IN" sz="2200" dirty="0" err="1">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Annapa</a:t>
            </a: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V N  Reddy, Chitta Venkata </a:t>
            </a:r>
            <a:r>
              <a:rPr lang="en-IN" sz="2200" dirty="0" err="1">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Phani</a:t>
            </a: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Krishna,” CONTENT BASED IMAGE RETRIEVAL      	FOR DETECTING BRAIN TUMOR”.</a:t>
            </a:r>
          </a:p>
          <a:p>
            <a:b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b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2. </a:t>
            </a:r>
            <a:r>
              <a:rPr lang="en-IN" sz="2200" dirty="0" err="1">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Nameirakpam</a:t>
            </a: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IN" sz="2200" dirty="0" err="1">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Dhanachandra</a:t>
            </a: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”Image Segmentation using K-means Clustering Algorithm”, 	National Institute of Technology, Manipur.  Automatic kidney segmentation in ultrasound 	images using subsequent boundary distance regression and pixel-wise classification 	networks</a:t>
            </a:r>
            <a:r>
              <a:rPr lang="en-US"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endParaRPr lang="en-US" sz="2200" dirty="0">
              <a:solidFill>
                <a:schemeClr val="tx2">
                  <a:lumMod val="20000"/>
                  <a:lumOff val="80000"/>
                </a:schemeClr>
              </a:solidFill>
              <a:latin typeface="Times New Roman" panose="02020603050405020304" pitchFamily="18" charset="0"/>
              <a:ea typeface="MS Mincho" panose="02020609040205080304" pitchFamily="49" charset="-128"/>
              <a:cs typeface="Times New Roman" panose="02020603050405020304" pitchFamily="18" charset="0"/>
            </a:endParaRPr>
          </a:p>
          <a:p>
            <a:br>
              <a:rPr lang="en-US"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br>
            <a:r>
              <a:rPr lang="en-US" sz="2200" dirty="0">
                <a:solidFill>
                  <a:schemeClr val="tx2">
                    <a:lumMod val="20000"/>
                    <a:lumOff val="80000"/>
                  </a:schemeClr>
                </a:solidFill>
                <a:latin typeface="Times New Roman" panose="02020603050405020304" pitchFamily="18" charset="0"/>
                <a:ea typeface="MS Mincho" panose="02020609040205080304" pitchFamily="49" charset="-128"/>
                <a:cs typeface="Times New Roman" panose="02020603050405020304" pitchFamily="18" charset="0"/>
              </a:rPr>
              <a:t>3</a:t>
            </a:r>
            <a:r>
              <a:rPr lang="en-US"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“Detection of Brain </a:t>
            </a:r>
            <a:r>
              <a:rPr lang="en-IN" sz="2200" dirty="0" err="1">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Tumor</a:t>
            </a: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from MRI Images”, </a:t>
            </a:r>
            <a:r>
              <a:rPr lang="en-IN" sz="2200" dirty="0" err="1">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Riddhi.S.Kapse</a:t>
            </a: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IN" sz="2200" dirty="0" err="1">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Dr.</a:t>
            </a: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S.S. </a:t>
            </a:r>
            <a:r>
              <a:rPr lang="en-IN" sz="2200" dirty="0" err="1">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Salankar</a:t>
            </a: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Madhuri. </a:t>
            </a:r>
          </a:p>
          <a:p>
            <a:endPar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r>
              <a:rPr lang="en-IN" sz="2200" dirty="0">
                <a:solidFill>
                  <a:schemeClr val="tx2">
                    <a:lumMod val="20000"/>
                    <a:lumOff val="80000"/>
                  </a:schemeClr>
                </a:solidFill>
                <a:latin typeface="Times New Roman" panose="02020603050405020304" pitchFamily="18" charset="0"/>
                <a:ea typeface="MS Mincho" panose="02020609040205080304" pitchFamily="49" charset="-128"/>
                <a:cs typeface="Times New Roman" panose="02020603050405020304" pitchFamily="18" charset="0"/>
              </a:rPr>
              <a:t>4</a:t>
            </a: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r>
              <a:rPr lang="en-US"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“A survey on detection of brain tumor from MRI brain images”, S U </a:t>
            </a:r>
            <a:r>
              <a:rPr lang="en-US" sz="2200" dirty="0" err="1">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Swathy</a:t>
            </a:r>
            <a:r>
              <a:rPr lang="en-US"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G. Glan Deva 	</a:t>
            </a:r>
            <a:r>
              <a:rPr lang="en-US" sz="2200" dirty="0" err="1">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Dhas</a:t>
            </a:r>
            <a:r>
              <a:rPr lang="en-US"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S </a:t>
            </a:r>
            <a:r>
              <a:rPr lang="en-US" sz="2200" dirty="0" err="1">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S</a:t>
            </a:r>
            <a:r>
              <a:rPr lang="en-US"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Kumar</a:t>
            </a:r>
          </a:p>
          <a:p>
            <a:endParaRPr lang="en-US"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endParaRPr>
          </a:p>
          <a:p>
            <a:r>
              <a:rPr lang="en-US" sz="2200" dirty="0">
                <a:solidFill>
                  <a:schemeClr val="tx2">
                    <a:lumMod val="20000"/>
                    <a:lumOff val="80000"/>
                  </a:schemeClr>
                </a:solidFill>
                <a:latin typeface="Times New Roman" panose="02020603050405020304" pitchFamily="18" charset="0"/>
                <a:ea typeface="MS Mincho" panose="02020609040205080304" pitchFamily="49" charset="-128"/>
                <a:cs typeface="Times New Roman" panose="02020603050405020304" pitchFamily="18" charset="0"/>
              </a:rPr>
              <a:t>5. “Brain Tumor Detection based on Machine Learning Algorithms “, Komal Sharma, </a:t>
            </a:r>
            <a:r>
              <a:rPr lang="en-US" sz="2200" dirty="0" err="1">
                <a:solidFill>
                  <a:schemeClr val="tx2">
                    <a:lumMod val="20000"/>
                    <a:lumOff val="80000"/>
                  </a:schemeClr>
                </a:solidFill>
                <a:latin typeface="Times New Roman" panose="02020603050405020304" pitchFamily="18" charset="0"/>
                <a:ea typeface="MS Mincho" panose="02020609040205080304" pitchFamily="49" charset="-128"/>
                <a:cs typeface="Times New Roman" panose="02020603050405020304" pitchFamily="18" charset="0"/>
              </a:rPr>
              <a:t>Akwinder</a:t>
            </a:r>
            <a:r>
              <a:rPr lang="en-US" sz="2200" dirty="0">
                <a:solidFill>
                  <a:schemeClr val="tx2">
                    <a:lumMod val="20000"/>
                    <a:lumOff val="80000"/>
                  </a:schemeClr>
                </a:solidFill>
                <a:latin typeface="Times New Roman" panose="02020603050405020304" pitchFamily="18" charset="0"/>
                <a:ea typeface="MS Mincho" panose="02020609040205080304" pitchFamily="49" charset="-128"/>
                <a:cs typeface="Times New Roman" panose="02020603050405020304" pitchFamily="18" charset="0"/>
              </a:rPr>
              <a:t> 	Kaur, Shruti Gujral</a:t>
            </a:r>
            <a:r>
              <a:rPr lang="en-IN" sz="2200" dirty="0">
                <a:solidFill>
                  <a:schemeClr val="tx2">
                    <a:lumMod val="20000"/>
                    <a:lumOff val="80000"/>
                  </a:schemeClr>
                </a:solidFill>
                <a:effectLst/>
                <a:latin typeface="Times New Roman" panose="02020603050405020304" pitchFamily="18" charset="0"/>
                <a:ea typeface="MS Mincho" panose="02020609040205080304" pitchFamily="49" charset="-128"/>
                <a:cs typeface="Times New Roman" panose="02020603050405020304" pitchFamily="18" charset="0"/>
              </a:rPr>
              <a:t> </a:t>
            </a:r>
          </a:p>
          <a:p>
            <a:pPr>
              <a:lnSpc>
                <a:spcPct val="150000"/>
              </a:lnSpc>
              <a:spcAft>
                <a:spcPts val="800"/>
              </a:spcAft>
            </a:pPr>
            <a:endParaRPr lang="en-IN" sz="22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56521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D136A160-BF25-348E-5358-B23BE02EB6D8}"/>
              </a:ext>
            </a:extLst>
          </p:cNvPr>
          <p:cNvSpPr/>
          <p:nvPr/>
        </p:nvSpPr>
        <p:spPr>
          <a:xfrm>
            <a:off x="0" y="0"/>
            <a:ext cx="12192000" cy="6858000"/>
          </a:xfrm>
          <a:prstGeom prst="rect">
            <a:avLst/>
          </a:prstGeom>
          <a:solidFill>
            <a:srgbClr val="0D0A2C">
              <a:alpha val="75000"/>
            </a:srgbClr>
          </a:solidFill>
          <a:ln/>
        </p:spPr>
      </p:sp>
      <p:sp>
        <p:nvSpPr>
          <p:cNvPr id="2" name="TextBox 1">
            <a:extLst>
              <a:ext uri="{FF2B5EF4-FFF2-40B4-BE49-F238E27FC236}">
                <a16:creationId xmlns:a16="http://schemas.microsoft.com/office/drawing/2014/main" id="{8070B12A-0875-2C64-501C-A6A0F909D97D}"/>
              </a:ext>
            </a:extLst>
          </p:cNvPr>
          <p:cNvSpPr txBox="1"/>
          <p:nvPr/>
        </p:nvSpPr>
        <p:spPr>
          <a:xfrm>
            <a:off x="2350328" y="2456065"/>
            <a:ext cx="7491344" cy="1569660"/>
          </a:xfrm>
          <a:prstGeom prst="rect">
            <a:avLst/>
          </a:prstGeom>
          <a:noFill/>
        </p:spPr>
        <p:txBody>
          <a:bodyPr wrap="square" rtlCol="0">
            <a:spAutoFit/>
          </a:bodyPr>
          <a:lstStyle/>
          <a:p>
            <a:pPr algn="ctr"/>
            <a:r>
              <a:rPr lang="en-US"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THANK YOU  </a:t>
            </a:r>
            <a:endParaRPr lang="en-IN" sz="96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endParaRPr>
          </a:p>
        </p:txBody>
      </p:sp>
    </p:spTree>
    <p:extLst>
      <p:ext uri="{BB962C8B-B14F-4D97-AF65-F5344CB8AC3E}">
        <p14:creationId xmlns:p14="http://schemas.microsoft.com/office/powerpoint/2010/main" val="1283108175"/>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42" presetClass="exit" presetSubtype="0" fill="hold" nodeType="withEffect">
                                  <p:stCondLst>
                                    <p:cond delay="0"/>
                                  </p:stCondLst>
                                  <p:childTnLst>
                                    <p:animEffect transition="out" filter="fade">
                                      <p:cBhvr>
                                        <p:cTn id="8" dur="1000"/>
                                        <p:tgtEl>
                                          <p:spTgt spid="3"/>
                                        </p:tgtEl>
                                      </p:cBhvr>
                                    </p:animEffect>
                                    <p:anim calcmode="lin" valueType="num">
                                      <p:cBhvr>
                                        <p:cTn id="9" dur="1000"/>
                                        <p:tgtEl>
                                          <p:spTgt spid="3"/>
                                        </p:tgtEl>
                                        <p:attrNameLst>
                                          <p:attrName>ppt_x</p:attrName>
                                        </p:attrNameLst>
                                      </p:cBhvr>
                                      <p:tavLst>
                                        <p:tav tm="0">
                                          <p:val>
                                            <p:strVal val="ppt_x"/>
                                          </p:val>
                                        </p:tav>
                                        <p:tav tm="100000">
                                          <p:val>
                                            <p:strVal val="ppt_x"/>
                                          </p:val>
                                        </p:tav>
                                      </p:tavLst>
                                    </p:anim>
                                    <p:anim calcmode="lin" valueType="num">
                                      <p:cBhvr>
                                        <p:cTn id="10" dur="1000"/>
                                        <p:tgtEl>
                                          <p:spTgt spid="3"/>
                                        </p:tgtEl>
                                        <p:attrNameLst>
                                          <p:attrName>ppt_y</p:attrName>
                                        </p:attrNameLst>
                                      </p:cBhvr>
                                      <p:tavLst>
                                        <p:tav tm="0">
                                          <p:val>
                                            <p:strVal val="ppt_y"/>
                                          </p:val>
                                        </p:tav>
                                        <p:tav tm="100000">
                                          <p:val>
                                            <p:strVal val="ppt_y+.1"/>
                                          </p:val>
                                        </p:tav>
                                      </p:tavLst>
                                    </p:anim>
                                    <p:set>
                                      <p:cBhvr>
                                        <p:cTn id="11" dur="1" fill="hold">
                                          <p:stCondLst>
                                            <p:cond delay="9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BEBA8EAE-BF5A-486C-A8C5-ECC9F3942E4B}">
                <a14:imgProps xmlns:a14="http://schemas.microsoft.com/office/drawing/2010/main">
                  <a14:imgLayer r:embed="rId3">
                    <a14:imgEffect>
                      <a14:sharpenSoften amount="-95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0539B8-885C-BF10-2302-8BAC5759DFB5}"/>
              </a:ext>
            </a:extLst>
          </p:cNvPr>
          <p:cNvSpPr txBox="1"/>
          <p:nvPr/>
        </p:nvSpPr>
        <p:spPr>
          <a:xfrm>
            <a:off x="3750471" y="202054"/>
            <a:ext cx="4824408" cy="707886"/>
          </a:xfrm>
          <a:prstGeom prst="rect">
            <a:avLst/>
          </a:prstGeom>
          <a:noFill/>
        </p:spPr>
        <p:txBody>
          <a:bodyPr wrap="square" rtlCol="0">
            <a:spAutoFit/>
          </a:bodyPr>
          <a:lstStyle/>
          <a:p>
            <a:r>
              <a:rPr lang="en-US" sz="4000" b="1" dirty="0">
                <a:ln w="6600">
                  <a:solidFill>
                    <a:schemeClr val="accent2"/>
                  </a:solidFill>
                  <a:prstDash val="solid"/>
                </a:ln>
                <a:solidFill>
                  <a:srgbClr val="FFFFFF"/>
                </a:solidFill>
                <a:effectLst>
                  <a:glow rad="101600">
                    <a:schemeClr val="accent2">
                      <a:satMod val="175000"/>
                      <a:alpha val="40000"/>
                    </a:schemeClr>
                  </a:glow>
                  <a:outerShdw dist="38100" dir="2700000" algn="tl" rotWithShape="0">
                    <a:schemeClr val="accent2"/>
                  </a:outerShdw>
                </a:effectLst>
                <a:latin typeface="Aptos" panose="020B0004020202020204" pitchFamily="34" charset="0"/>
              </a:rPr>
              <a:t>TABLE OF CONTENT  </a:t>
            </a:r>
            <a:endParaRPr lang="en-IN" sz="4000" b="1" dirty="0">
              <a:ln w="6600">
                <a:solidFill>
                  <a:schemeClr val="accent2"/>
                </a:solidFill>
                <a:prstDash val="solid"/>
              </a:ln>
              <a:solidFill>
                <a:srgbClr val="FFFFFF"/>
              </a:solidFill>
              <a:effectLst>
                <a:glow rad="101600">
                  <a:schemeClr val="accent2">
                    <a:satMod val="175000"/>
                    <a:alpha val="40000"/>
                  </a:schemeClr>
                </a:glow>
                <a:outerShdw dist="38100" dir="2700000" algn="tl" rotWithShape="0">
                  <a:schemeClr val="accent2"/>
                </a:outerShdw>
              </a:effectLst>
              <a:latin typeface="Aptos" panose="020B0004020202020204" pitchFamily="34" charset="0"/>
            </a:endParaRPr>
          </a:p>
        </p:txBody>
      </p:sp>
      <mc:AlternateContent xmlns:mc="http://schemas.openxmlformats.org/markup-compatibility/2006">
        <mc:Choice xmlns:psez="http://schemas.microsoft.com/office/powerpoint/2016/sectionzoom" Requires="psez">
          <p:graphicFrame>
            <p:nvGraphicFramePr>
              <p:cNvPr id="31" name="Section Zoom 30">
                <a:extLst>
                  <a:ext uri="{FF2B5EF4-FFF2-40B4-BE49-F238E27FC236}">
                    <a16:creationId xmlns:a16="http://schemas.microsoft.com/office/drawing/2014/main" id="{66B8C918-0B4F-A3EA-C86D-4479F493A4F0}"/>
                  </a:ext>
                </a:extLst>
              </p:cNvPr>
              <p:cNvGraphicFramePr>
                <a:graphicFrameLocks noChangeAspect="1"/>
              </p:cNvGraphicFramePr>
              <p:nvPr>
                <p:extLst>
                  <p:ext uri="{D42A27DB-BD31-4B8C-83A1-F6EECF244321}">
                    <p14:modId xmlns:p14="http://schemas.microsoft.com/office/powerpoint/2010/main" val="757611777"/>
                  </p:ext>
                </p:extLst>
              </p:nvPr>
            </p:nvGraphicFramePr>
            <p:xfrm>
              <a:off x="619126" y="1016186"/>
              <a:ext cx="2328731" cy="1351809"/>
            </p:xfrm>
            <a:graphic>
              <a:graphicData uri="http://schemas.microsoft.com/office/powerpoint/2016/sectionzoom">
                <psez:sectionZm>
                  <psez:sectionZmObj sectionId="{2257BDA5-D4B4-4277-89DE-90CA0746C087}">
                    <psez:zmPr id="{70C63461-14C3-4417-8E52-30E8BA9F1E27}" imageType="cover" transitionDur="1000">
                      <p166:blipFill xmlns:p166="http://schemas.microsoft.com/office/powerpoint/2016/6/main">
                        <a:blip r:embed="rId4">
                          <a:extLst>
                            <a:ext uri="{28A0092B-C50C-407E-A947-70E740481C1C}">
                              <a14:useLocalDpi xmlns:a14="http://schemas.microsoft.com/office/drawing/2010/main" val="0"/>
                            </a:ext>
                          </a:extLst>
                        </a:blip>
                        <a:stretch>
                          <a:fillRect/>
                        </a:stretch>
                      </p166:blipFill>
                      <p166:spPr xmlns:p166="http://schemas.microsoft.com/office/powerpoint/2016/6/main">
                        <a:xfrm>
                          <a:off x="0" y="0"/>
                          <a:ext cx="2328731" cy="1351809"/>
                        </a:xfrm>
                        <a:prstGeom prst="roundRect">
                          <a:avLst>
                            <a:gd name="adj" fmla="val 8594"/>
                          </a:avLst>
                        </a:prstGeom>
                        <a:blipFill>
                          <a:blip r:embed="rId5"/>
                          <a:tile tx="0" ty="0" sx="100000" sy="100000" flip="none" algn="tl"/>
                        </a:blipFill>
                        <a:ln>
                          <a:noFill/>
                        </a:ln>
                        <a:effectLst>
                          <a:glow rad="177800">
                            <a:schemeClr val="bg1">
                              <a:alpha val="50000"/>
                            </a:schemeClr>
                          </a:glow>
                          <a:reflection blurRad="12700" stA="0" endPos="28000" dist="5000" dir="5400000" sy="-100000" algn="bl" rotWithShape="0"/>
                        </a:effectLst>
                      </p166:spPr>
                    </psez:zmPr>
                  </psez:sectionZmObj>
                </psez:sectionZm>
              </a:graphicData>
            </a:graphic>
          </p:graphicFrame>
        </mc:Choice>
        <mc:Fallback>
          <p:pic>
            <p:nvPicPr>
              <p:cNvPr id="31" name="Section Zoom 30">
                <a:hlinkClick r:id="rId6" action="ppaction://hlinksldjump"/>
                <a:extLst>
                  <a:ext uri="{FF2B5EF4-FFF2-40B4-BE49-F238E27FC236}">
                    <a16:creationId xmlns:a16="http://schemas.microsoft.com/office/drawing/2014/main" id="{66B8C918-0B4F-A3EA-C86D-4479F493A4F0}"/>
                  </a:ext>
                </a:extLst>
              </p:cNvPr>
              <p:cNvPicPr>
                <a:picLocks noGrp="1" noRot="1" noChangeAspect="1" noMove="1" noResize="1" noEditPoints="1" noAdjustHandles="1" noChangeArrowheads="1" noChangeShapeType="1"/>
              </p:cNvPicPr>
              <p:nvPr/>
            </p:nvPicPr>
            <p:blipFill>
              <a:blip r:embed="rId4">
                <a:extLst>
                  <a:ext uri="{28A0092B-C50C-407E-A947-70E740481C1C}">
                    <a14:useLocalDpi xmlns:a14="http://schemas.microsoft.com/office/drawing/2010/main" val="0"/>
                  </a:ext>
                </a:extLst>
              </a:blip>
              <a:stretch>
                <a:fillRect/>
              </a:stretch>
            </p:blipFill>
            <p:spPr>
              <a:xfrm>
                <a:off x="619126" y="1016186"/>
                <a:ext cx="2328731" cy="1351809"/>
              </a:xfrm>
              <a:prstGeom prst="roundRect">
                <a:avLst>
                  <a:gd name="adj" fmla="val 8594"/>
                </a:avLst>
              </a:prstGeom>
              <a:blipFill>
                <a:blip r:embed="rId5"/>
                <a:tile tx="0" ty="0" sx="100000" sy="100000" flip="none" algn="tl"/>
              </a:blipFill>
              <a:ln>
                <a:noFill/>
              </a:ln>
              <a:effectLst>
                <a:glow rad="177800">
                  <a:schemeClr val="bg1">
                    <a:alpha val="50000"/>
                  </a:schemeClr>
                </a:glow>
                <a:reflection blurRad="12700" stA="0" endPos="28000" dist="5000" dir="5400000" sy="-100000" algn="bl" rotWithShape="0"/>
              </a:effectLst>
            </p:spPr>
          </p:pic>
        </mc:Fallback>
      </mc:AlternateContent>
      <mc:AlternateContent xmlns:mc="http://schemas.openxmlformats.org/markup-compatibility/2006">
        <mc:Choice xmlns:psez="http://schemas.microsoft.com/office/powerpoint/2016/sectionzoom" Requires="psez">
          <p:graphicFrame>
            <p:nvGraphicFramePr>
              <p:cNvPr id="33" name="Section Zoom 32">
                <a:extLst>
                  <a:ext uri="{FF2B5EF4-FFF2-40B4-BE49-F238E27FC236}">
                    <a16:creationId xmlns:a16="http://schemas.microsoft.com/office/drawing/2014/main" id="{05A9A121-0344-4313-1320-1F5D241B39BA}"/>
                  </a:ext>
                </a:extLst>
              </p:cNvPr>
              <p:cNvGraphicFramePr>
                <a:graphicFrameLocks noChangeAspect="1"/>
              </p:cNvGraphicFramePr>
              <p:nvPr>
                <p:extLst>
                  <p:ext uri="{D42A27DB-BD31-4B8C-83A1-F6EECF244321}">
                    <p14:modId xmlns:p14="http://schemas.microsoft.com/office/powerpoint/2010/main" val="1596768501"/>
                  </p:ext>
                </p:extLst>
              </p:nvPr>
            </p:nvGraphicFramePr>
            <p:xfrm>
              <a:off x="4820958" y="1016186"/>
              <a:ext cx="2384574" cy="1371600"/>
            </p:xfrm>
            <a:graphic>
              <a:graphicData uri="http://schemas.microsoft.com/office/powerpoint/2016/sectionzoom">
                <psez:sectionZm>
                  <psez:sectionZmObj sectionId="{ED15B38A-EF42-43BB-8292-E59F36D22627}">
                    <psez:zmPr id="{C3D0DB36-E585-4AC6-8545-F8511D55F95F}" imageType="cover" transitionDur="1000">
                      <p166:blipFill xmlns:p166="http://schemas.microsoft.com/office/powerpoint/2016/6/main">
                        <a:blip r:embed="rId7">
                          <a:extLst>
                            <a:ext uri="{28A0092B-C50C-407E-A947-70E740481C1C}">
                              <a14:useLocalDpi xmlns:a14="http://schemas.microsoft.com/office/drawing/2010/main" val="0"/>
                            </a:ext>
                          </a:extLst>
                        </a:blip>
                        <a:stretch>
                          <a:fillRect/>
                        </a:stretch>
                      </p166:blipFill>
                      <p166:spPr xmlns:p166="http://schemas.microsoft.com/office/powerpoint/2016/6/main">
                        <a:xfrm>
                          <a:off x="0" y="0"/>
                          <a:ext cx="2384574" cy="1371600"/>
                        </a:xfrm>
                        <a:prstGeom prst="roundRect">
                          <a:avLst>
                            <a:gd name="adj" fmla="val 8594"/>
                          </a:avLst>
                        </a:prstGeom>
                        <a:solidFill>
                          <a:srgbClr val="FFFFFF">
                            <a:shade val="85000"/>
                          </a:srgbClr>
                        </a:solidFill>
                        <a:ln>
                          <a:noFill/>
                        </a:ln>
                        <a:effectLst>
                          <a:glow rad="152400">
                            <a:schemeClr val="bg1">
                              <a:alpha val="68000"/>
                            </a:schemeClr>
                          </a:glow>
                          <a:reflection blurRad="12700" stA="0" endPos="28000" dist="5000" dir="5400000" sy="-100000" algn="bl" rotWithShape="0"/>
                        </a:effectLst>
                      </p166:spPr>
                    </psez:zmPr>
                  </psez:sectionZmObj>
                </psez:sectionZm>
              </a:graphicData>
            </a:graphic>
          </p:graphicFrame>
        </mc:Choice>
        <mc:Fallback>
          <p:pic>
            <p:nvPicPr>
              <p:cNvPr id="33" name="Section Zoom 32">
                <a:hlinkClick r:id="rId8" action="ppaction://hlinksldjump"/>
                <a:extLst>
                  <a:ext uri="{FF2B5EF4-FFF2-40B4-BE49-F238E27FC236}">
                    <a16:creationId xmlns:a16="http://schemas.microsoft.com/office/drawing/2014/main" id="{05A9A121-0344-4313-1320-1F5D241B39BA}"/>
                  </a:ext>
                </a:extLst>
              </p:cNvPr>
              <p:cNvPicPr>
                <a:picLocks noGrp="1" noRot="1" noChangeAspect="1" noMove="1" noResize="1" noEditPoints="1" noAdjustHandles="1" noChangeArrowheads="1" noChangeShapeType="1"/>
              </p:cNvPicPr>
              <p:nvPr/>
            </p:nvPicPr>
            <p:blipFill>
              <a:blip r:embed="rId7">
                <a:extLst>
                  <a:ext uri="{28A0092B-C50C-407E-A947-70E740481C1C}">
                    <a14:useLocalDpi xmlns:a14="http://schemas.microsoft.com/office/drawing/2010/main" val="0"/>
                  </a:ext>
                </a:extLst>
              </a:blip>
              <a:stretch>
                <a:fillRect/>
              </a:stretch>
            </p:blipFill>
            <p:spPr>
              <a:xfrm>
                <a:off x="4820958" y="1016186"/>
                <a:ext cx="2384574" cy="1371600"/>
              </a:xfrm>
              <a:prstGeom prst="roundRect">
                <a:avLst>
                  <a:gd name="adj" fmla="val 8594"/>
                </a:avLst>
              </a:prstGeom>
              <a:solidFill>
                <a:srgbClr val="FFFFFF">
                  <a:shade val="85000"/>
                </a:srgbClr>
              </a:solidFill>
              <a:ln>
                <a:noFill/>
              </a:ln>
              <a:effectLst>
                <a:glow rad="152400">
                  <a:schemeClr val="bg1">
                    <a:alpha val="68000"/>
                  </a:schemeClr>
                </a:glow>
                <a:reflection blurRad="12700" stA="0" endPos="28000" dist="5000" dir="5400000" sy="-100000" algn="bl" rotWithShape="0"/>
              </a:effectLst>
            </p:spPr>
          </p:pic>
        </mc:Fallback>
      </mc:AlternateContent>
      <mc:AlternateContent xmlns:mc="http://schemas.openxmlformats.org/markup-compatibility/2006" xmlns:psez="http://schemas.microsoft.com/office/powerpoint/2016/sectionzoom">
        <mc:Choice Requires="psez">
          <p:graphicFrame>
            <p:nvGraphicFramePr>
              <p:cNvPr id="35" name="Section Zoom 34">
                <a:extLst>
                  <a:ext uri="{FF2B5EF4-FFF2-40B4-BE49-F238E27FC236}">
                    <a16:creationId xmlns:a16="http://schemas.microsoft.com/office/drawing/2014/main" id="{0DFD31DB-1D77-E460-806C-00EFFBC07E08}"/>
                  </a:ext>
                </a:extLst>
              </p:cNvPr>
              <p:cNvGraphicFramePr>
                <a:graphicFrameLocks noChangeAspect="1"/>
              </p:cNvGraphicFramePr>
              <p:nvPr>
                <p:extLst>
                  <p:ext uri="{D42A27DB-BD31-4B8C-83A1-F6EECF244321}">
                    <p14:modId xmlns:p14="http://schemas.microsoft.com/office/powerpoint/2010/main" val="3920666953"/>
                  </p:ext>
                </p:extLst>
              </p:nvPr>
            </p:nvGraphicFramePr>
            <p:xfrm>
              <a:off x="9134475" y="1108631"/>
              <a:ext cx="2438399" cy="1364139"/>
            </p:xfrm>
            <a:graphic>
              <a:graphicData uri="http://schemas.microsoft.com/office/powerpoint/2016/sectionzoom">
                <psez:sectionZm>
                  <psez:sectionZmObj sectionId="{0305223D-1BCD-4A9F-B13A-28F568F24973}">
                    <psez:zmPr id="{51FABD3F-20DA-40F7-9182-1BA7A20B2858}" imageType="cover" transitionDur="1000">
                      <p166:blipFill xmlns:p166="http://schemas.microsoft.com/office/powerpoint/2016/6/main">
                        <a:blip r:embed="rId9">
                          <a:extLst>
                            <a:ext uri="{28A0092B-C50C-407E-A947-70E740481C1C}">
                              <a14:useLocalDpi xmlns:a14="http://schemas.microsoft.com/office/drawing/2010/main" val="0"/>
                            </a:ext>
                          </a:extLst>
                        </a:blip>
                        <a:stretch>
                          <a:fillRect/>
                        </a:stretch>
                      </p166:blipFill>
                      <p166:spPr xmlns:p166="http://schemas.microsoft.com/office/powerpoint/2016/6/main">
                        <a:xfrm>
                          <a:off x="0" y="0"/>
                          <a:ext cx="2438399" cy="1364139"/>
                        </a:xfrm>
                        <a:prstGeom prst="roundRect">
                          <a:avLst>
                            <a:gd name="adj" fmla="val 8594"/>
                          </a:avLst>
                        </a:prstGeom>
                        <a:solidFill>
                          <a:srgbClr val="FFFFFF">
                            <a:shade val="85000"/>
                          </a:srgbClr>
                        </a:solidFill>
                        <a:ln>
                          <a:noFill/>
                        </a:ln>
                        <a:effectLst>
                          <a:glow rad="139700">
                            <a:schemeClr val="bg1">
                              <a:alpha val="48000"/>
                            </a:schemeClr>
                          </a:glow>
                          <a:reflection blurRad="12700" stA="0" endPos="28000" dist="5000" dir="5400000" sy="-100000" algn="bl" rotWithShape="0"/>
                        </a:effectLst>
                      </p166:spPr>
                    </psez:zmPr>
                  </psez:sectionZmObj>
                </psez:sectionZm>
              </a:graphicData>
            </a:graphic>
          </p:graphicFrame>
        </mc:Choice>
        <mc:Fallback xmlns="">
          <p:pic>
            <p:nvPicPr>
              <p:cNvPr id="35" name="Section Zoom 34">
                <a:hlinkClick r:id="rId10" action="ppaction://hlinksldjump"/>
                <a:extLst>
                  <a:ext uri="{FF2B5EF4-FFF2-40B4-BE49-F238E27FC236}">
                    <a16:creationId xmlns:a16="http://schemas.microsoft.com/office/drawing/2014/main" id="{0DFD31DB-1D77-E460-806C-00EFFBC07E08}"/>
                  </a:ext>
                </a:extLst>
              </p:cNvPr>
              <p:cNvPicPr>
                <a:picLocks noGrp="1" noRot="1" noChangeAspect="1" noMove="1" noResize="1" noEditPoints="1" noAdjustHandles="1" noChangeArrowheads="1" noChangeShapeType="1"/>
              </p:cNvPicPr>
              <p:nvPr/>
            </p:nvPicPr>
            <p:blipFill>
              <a:blip r:embed="rId11">
                <a:extLst>
                  <a:ext uri="{28A0092B-C50C-407E-A947-70E740481C1C}">
                    <a14:useLocalDpi xmlns:a14="http://schemas.microsoft.com/office/drawing/2010/main" val="0"/>
                  </a:ext>
                </a:extLst>
              </a:blip>
              <a:stretch>
                <a:fillRect/>
              </a:stretch>
            </p:blipFill>
            <p:spPr>
              <a:xfrm>
                <a:off x="9134475" y="1108631"/>
                <a:ext cx="2438399" cy="1364139"/>
              </a:xfrm>
              <a:prstGeom prst="roundRect">
                <a:avLst>
                  <a:gd name="adj" fmla="val 8594"/>
                </a:avLst>
              </a:prstGeom>
              <a:solidFill>
                <a:srgbClr val="FFFFFF">
                  <a:shade val="85000"/>
                </a:srgbClr>
              </a:solidFill>
              <a:ln>
                <a:noFill/>
              </a:ln>
              <a:effectLst>
                <a:glow rad="139700">
                  <a:schemeClr val="bg1">
                    <a:alpha val="48000"/>
                  </a:schemeClr>
                </a:glow>
                <a:reflection blurRad="12700" stA="0" endPos="28000" dist="5000" dir="5400000" sy="-100000" algn="bl" rotWithShape="0"/>
              </a:effectLst>
            </p:spPr>
          </p:pic>
        </mc:Fallback>
      </mc:AlternateContent>
      <mc:AlternateContent xmlns:mc="http://schemas.openxmlformats.org/markup-compatibility/2006" xmlns:psez="http://schemas.microsoft.com/office/powerpoint/2016/sectionzoom">
        <mc:Choice Requires="psez">
          <p:graphicFrame>
            <p:nvGraphicFramePr>
              <p:cNvPr id="37" name="Section Zoom 36">
                <a:extLst>
                  <a:ext uri="{FF2B5EF4-FFF2-40B4-BE49-F238E27FC236}">
                    <a16:creationId xmlns:a16="http://schemas.microsoft.com/office/drawing/2014/main" id="{2F22EBA4-ABDB-6A1F-2ED9-0881BAA74DCF}"/>
                  </a:ext>
                </a:extLst>
              </p:cNvPr>
              <p:cNvGraphicFramePr>
                <a:graphicFrameLocks noChangeAspect="1"/>
              </p:cNvGraphicFramePr>
              <p:nvPr>
                <p:extLst>
                  <p:ext uri="{D42A27DB-BD31-4B8C-83A1-F6EECF244321}">
                    <p14:modId xmlns:p14="http://schemas.microsoft.com/office/powerpoint/2010/main" val="3673166835"/>
                  </p:ext>
                </p:extLst>
              </p:nvPr>
            </p:nvGraphicFramePr>
            <p:xfrm>
              <a:off x="619127" y="3153530"/>
              <a:ext cx="2438398" cy="1364139"/>
            </p:xfrm>
            <a:graphic>
              <a:graphicData uri="http://schemas.microsoft.com/office/powerpoint/2016/sectionzoom">
                <psez:sectionZm>
                  <psez:sectionZmObj sectionId="{BE8B7698-4F23-47F2-8ADC-D35ADD75EFE0}">
                    <psez:zmPr id="{71F011A5-74EE-4DAF-9C6A-AA6A00E6BEEA}" imageType="cover" transitionDur="1000">
                      <p166:blipFill xmlns:p166="http://schemas.microsoft.com/office/powerpoint/2016/6/main">
                        <a:blip r:embed="rId12">
                          <a:extLst>
                            <a:ext uri="{28A0092B-C50C-407E-A947-70E740481C1C}">
                              <a14:useLocalDpi xmlns:a14="http://schemas.microsoft.com/office/drawing/2010/main" val="0"/>
                            </a:ext>
                          </a:extLst>
                        </a:blip>
                        <a:stretch>
                          <a:fillRect/>
                        </a:stretch>
                      </p166:blipFill>
                      <p166:spPr xmlns:p166="http://schemas.microsoft.com/office/powerpoint/2016/6/main">
                        <a:xfrm>
                          <a:off x="0" y="0"/>
                          <a:ext cx="2438398" cy="1364139"/>
                        </a:xfrm>
                        <a:prstGeom prst="roundRect">
                          <a:avLst>
                            <a:gd name="adj" fmla="val 8594"/>
                          </a:avLst>
                        </a:prstGeom>
                        <a:solidFill>
                          <a:srgbClr val="FFFFFF">
                            <a:shade val="85000"/>
                          </a:srgbClr>
                        </a:solidFill>
                        <a:ln>
                          <a:noFill/>
                        </a:ln>
                        <a:effectLst>
                          <a:glow rad="228600">
                            <a:schemeClr val="bg1">
                              <a:alpha val="50000"/>
                            </a:schemeClr>
                          </a:glow>
                          <a:reflection blurRad="12700" stA="0" endPos="28000" dist="5000" dir="5400000" sy="-100000" algn="bl" rotWithShape="0"/>
                        </a:effectLst>
                      </p166:spPr>
                    </psez:zmPr>
                  </psez:sectionZmObj>
                </psez:sectionZm>
              </a:graphicData>
            </a:graphic>
          </p:graphicFrame>
        </mc:Choice>
        <mc:Fallback xmlns="">
          <p:pic>
            <p:nvPicPr>
              <p:cNvPr id="37" name="Section Zoom 36">
                <a:hlinkClick r:id="rId13" action="ppaction://hlinksldjump"/>
                <a:extLst>
                  <a:ext uri="{FF2B5EF4-FFF2-40B4-BE49-F238E27FC236}">
                    <a16:creationId xmlns:a16="http://schemas.microsoft.com/office/drawing/2014/main" id="{2F22EBA4-ABDB-6A1F-2ED9-0881BAA74DCF}"/>
                  </a:ext>
                </a:extLst>
              </p:cNvPr>
              <p:cNvPicPr>
                <a:picLocks noGrp="1" noRot="1" noChangeAspect="1" noMove="1" noResize="1" noEditPoints="1" noAdjustHandles="1" noChangeArrowheads="1" noChangeShapeType="1"/>
              </p:cNvPicPr>
              <p:nvPr/>
            </p:nvPicPr>
            <p:blipFill>
              <a:blip r:embed="rId14">
                <a:extLst>
                  <a:ext uri="{28A0092B-C50C-407E-A947-70E740481C1C}">
                    <a14:useLocalDpi xmlns:a14="http://schemas.microsoft.com/office/drawing/2010/main" val="0"/>
                  </a:ext>
                </a:extLst>
              </a:blip>
              <a:stretch>
                <a:fillRect/>
              </a:stretch>
            </p:blipFill>
            <p:spPr>
              <a:xfrm>
                <a:off x="619127" y="3153530"/>
                <a:ext cx="2438398" cy="1364139"/>
              </a:xfrm>
              <a:prstGeom prst="roundRect">
                <a:avLst>
                  <a:gd name="adj" fmla="val 8594"/>
                </a:avLst>
              </a:prstGeom>
              <a:solidFill>
                <a:srgbClr val="FFFFFF">
                  <a:shade val="85000"/>
                </a:srgbClr>
              </a:solidFill>
              <a:ln>
                <a:noFill/>
              </a:ln>
              <a:effectLst>
                <a:glow rad="228600">
                  <a:schemeClr val="bg1">
                    <a:alpha val="50000"/>
                  </a:schemeClr>
                </a:glow>
                <a:reflection blurRad="12700" stA="0" endPos="28000" dist="5000" dir="5400000" sy="-100000" algn="bl" rotWithShape="0"/>
              </a:effectLst>
            </p:spPr>
          </p:pic>
        </mc:Fallback>
      </mc:AlternateContent>
      <mc:AlternateContent xmlns:mc="http://schemas.openxmlformats.org/markup-compatibility/2006">
        <mc:Choice xmlns:psez="http://schemas.microsoft.com/office/powerpoint/2016/sectionzoom" Requires="psez">
          <p:graphicFrame>
            <p:nvGraphicFramePr>
              <p:cNvPr id="39" name="Section Zoom 38">
                <a:extLst>
                  <a:ext uri="{FF2B5EF4-FFF2-40B4-BE49-F238E27FC236}">
                    <a16:creationId xmlns:a16="http://schemas.microsoft.com/office/drawing/2014/main" id="{B05199CD-D1A9-637B-3B3A-1A20AC950CBC}"/>
                  </a:ext>
                </a:extLst>
              </p:cNvPr>
              <p:cNvGraphicFramePr>
                <a:graphicFrameLocks noChangeAspect="1"/>
              </p:cNvGraphicFramePr>
              <p:nvPr>
                <p:extLst>
                  <p:ext uri="{D42A27DB-BD31-4B8C-83A1-F6EECF244321}">
                    <p14:modId xmlns:p14="http://schemas.microsoft.com/office/powerpoint/2010/main" val="3269750553"/>
                  </p:ext>
                </p:extLst>
              </p:nvPr>
            </p:nvGraphicFramePr>
            <p:xfrm>
              <a:off x="4820958" y="3153530"/>
              <a:ext cx="2384574" cy="1312164"/>
            </p:xfrm>
            <a:graphic>
              <a:graphicData uri="http://schemas.microsoft.com/office/powerpoint/2016/sectionzoom">
                <psez:sectionZm>
                  <psez:sectionZmObj sectionId="{655B45EB-227D-407D-BECE-BB30B0A72FED}">
                    <psez:zmPr id="{AC3F20BB-4CA0-4833-A7EA-16B5FD355620}" imageType="cover" transitionDur="1000">
                      <p166:blipFill xmlns:p166="http://schemas.microsoft.com/office/powerpoint/2016/6/main">
                        <a:blip r:embed="rId15">
                          <a:extLst>
                            <a:ext uri="{28A0092B-C50C-407E-A947-70E740481C1C}">
                              <a14:useLocalDpi xmlns:a14="http://schemas.microsoft.com/office/drawing/2010/main" val="0"/>
                            </a:ext>
                          </a:extLst>
                        </a:blip>
                        <a:stretch>
                          <a:fillRect/>
                        </a:stretch>
                      </p166:blipFill>
                      <p166:spPr xmlns:p166="http://schemas.microsoft.com/office/powerpoint/2016/6/main">
                        <a:xfrm>
                          <a:off x="0" y="0"/>
                          <a:ext cx="2384574" cy="1312164"/>
                        </a:xfrm>
                        <a:prstGeom prst="roundRect">
                          <a:avLst>
                            <a:gd name="adj" fmla="val 8594"/>
                          </a:avLst>
                        </a:prstGeom>
                        <a:solidFill>
                          <a:srgbClr val="FFFFFF">
                            <a:shade val="85000"/>
                          </a:srgbClr>
                        </a:solidFill>
                        <a:ln>
                          <a:noFill/>
                        </a:ln>
                        <a:effectLst>
                          <a:glow rad="228600">
                            <a:schemeClr val="bg1">
                              <a:alpha val="92000"/>
                            </a:schemeClr>
                          </a:glow>
                          <a:reflection blurRad="12700" stA="0" endPos="28000" dist="5000" dir="5400000" sy="-100000" algn="bl" rotWithShape="0"/>
                        </a:effectLst>
                      </p166:spPr>
                    </psez:zmPr>
                  </psez:sectionZmObj>
                </psez:sectionZm>
              </a:graphicData>
            </a:graphic>
          </p:graphicFrame>
        </mc:Choice>
        <mc:Fallback>
          <p:pic>
            <p:nvPicPr>
              <p:cNvPr id="39" name="Section Zoom 38">
                <a:hlinkClick r:id="rId16" action="ppaction://hlinksldjump"/>
                <a:extLst>
                  <a:ext uri="{FF2B5EF4-FFF2-40B4-BE49-F238E27FC236}">
                    <a16:creationId xmlns:a16="http://schemas.microsoft.com/office/drawing/2014/main" id="{B05199CD-D1A9-637B-3B3A-1A20AC950CBC}"/>
                  </a:ext>
                </a:extLst>
              </p:cNvPr>
              <p:cNvPicPr>
                <a:picLocks noGrp="1" noRot="1" noChangeAspect="1" noMove="1" noResize="1" noEditPoints="1" noAdjustHandles="1" noChangeArrowheads="1" noChangeShapeType="1"/>
              </p:cNvPicPr>
              <p:nvPr/>
            </p:nvPicPr>
            <p:blipFill>
              <a:blip r:embed="rId15">
                <a:extLst>
                  <a:ext uri="{28A0092B-C50C-407E-A947-70E740481C1C}">
                    <a14:useLocalDpi xmlns:a14="http://schemas.microsoft.com/office/drawing/2010/main" val="0"/>
                  </a:ext>
                </a:extLst>
              </a:blip>
              <a:stretch>
                <a:fillRect/>
              </a:stretch>
            </p:blipFill>
            <p:spPr>
              <a:xfrm>
                <a:off x="4820958" y="3153530"/>
                <a:ext cx="2384574" cy="1312164"/>
              </a:xfrm>
              <a:prstGeom prst="roundRect">
                <a:avLst>
                  <a:gd name="adj" fmla="val 8594"/>
                </a:avLst>
              </a:prstGeom>
              <a:solidFill>
                <a:srgbClr val="FFFFFF">
                  <a:shade val="85000"/>
                </a:srgbClr>
              </a:solidFill>
              <a:ln>
                <a:noFill/>
              </a:ln>
              <a:effectLst>
                <a:glow rad="228600">
                  <a:schemeClr val="bg1">
                    <a:alpha val="92000"/>
                  </a:schemeClr>
                </a:glow>
                <a:reflection blurRad="12700" stA="0" endPos="28000" dist="5000" dir="5400000" sy="-100000" algn="bl" rotWithShape="0"/>
              </a:effectLst>
            </p:spPr>
          </p:pic>
        </mc:Fallback>
      </mc:AlternateContent>
      <mc:AlternateContent xmlns:mc="http://schemas.openxmlformats.org/markup-compatibility/2006">
        <mc:Choice xmlns:psez="http://schemas.microsoft.com/office/powerpoint/2016/sectionzoom" Requires="psez">
          <p:graphicFrame>
            <p:nvGraphicFramePr>
              <p:cNvPr id="43" name="Section Zoom 42">
                <a:extLst>
                  <a:ext uri="{FF2B5EF4-FFF2-40B4-BE49-F238E27FC236}">
                    <a16:creationId xmlns:a16="http://schemas.microsoft.com/office/drawing/2014/main" id="{CA939A6C-E147-8BD7-0126-1DA43BB8281D}"/>
                  </a:ext>
                </a:extLst>
              </p:cNvPr>
              <p:cNvGraphicFramePr>
                <a:graphicFrameLocks noChangeAspect="1"/>
              </p:cNvGraphicFramePr>
              <p:nvPr>
                <p:extLst>
                  <p:ext uri="{D42A27DB-BD31-4B8C-83A1-F6EECF244321}">
                    <p14:modId xmlns:p14="http://schemas.microsoft.com/office/powerpoint/2010/main" val="2752877206"/>
                  </p:ext>
                </p:extLst>
              </p:nvPr>
            </p:nvGraphicFramePr>
            <p:xfrm>
              <a:off x="9134475" y="3153530"/>
              <a:ext cx="2505074" cy="1371600"/>
            </p:xfrm>
            <a:graphic>
              <a:graphicData uri="http://schemas.microsoft.com/office/powerpoint/2016/sectionzoom">
                <psez:sectionZm>
                  <psez:sectionZmObj sectionId="{F3AC48E1-3876-4130-8DD5-120B6353D4A2}">
                    <psez:zmPr id="{3FBE8614-DD30-47AF-B36A-BB68E6CB0F11}" imageType="cover" transitionDur="1000">
                      <p166:blipFill xmlns:p166="http://schemas.microsoft.com/office/powerpoint/2016/6/main">
                        <a:blip r:embed="rId17">
                          <a:extLst>
                            <a:ext uri="{28A0092B-C50C-407E-A947-70E740481C1C}">
                              <a14:useLocalDpi xmlns:a14="http://schemas.microsoft.com/office/drawing/2010/main" val="0"/>
                            </a:ext>
                          </a:extLst>
                        </a:blip>
                        <a:stretch>
                          <a:fillRect/>
                        </a:stretch>
                      </p166:blipFill>
                      <p166:spPr xmlns:p166="http://schemas.microsoft.com/office/powerpoint/2016/6/main">
                        <a:xfrm>
                          <a:off x="0" y="0"/>
                          <a:ext cx="2505074" cy="1371600"/>
                        </a:xfrm>
                        <a:prstGeom prst="roundRect">
                          <a:avLst>
                            <a:gd name="adj" fmla="val 8594"/>
                          </a:avLst>
                        </a:prstGeom>
                        <a:solidFill>
                          <a:srgbClr val="FFFFFF">
                            <a:shade val="85000"/>
                          </a:srgbClr>
                        </a:solidFill>
                        <a:ln>
                          <a:noFill/>
                        </a:ln>
                        <a:effectLst>
                          <a:glow rad="241300">
                            <a:schemeClr val="bg1">
                              <a:alpha val="64000"/>
                            </a:schemeClr>
                          </a:glow>
                          <a:reflection blurRad="12700" stA="38000" endPos="28000" dist="5000" dir="5400000" sy="-100000" algn="bl" rotWithShape="0"/>
                        </a:effectLst>
                      </p166:spPr>
                    </psez:zmPr>
                  </psez:sectionZmObj>
                </psez:sectionZm>
              </a:graphicData>
            </a:graphic>
          </p:graphicFrame>
        </mc:Choice>
        <mc:Fallback>
          <p:pic>
            <p:nvPicPr>
              <p:cNvPr id="43" name="Section Zoom 42">
                <a:hlinkClick r:id="rId18" action="ppaction://hlinksldjump"/>
                <a:extLst>
                  <a:ext uri="{FF2B5EF4-FFF2-40B4-BE49-F238E27FC236}">
                    <a16:creationId xmlns:a16="http://schemas.microsoft.com/office/drawing/2014/main" id="{CA939A6C-E147-8BD7-0126-1DA43BB8281D}"/>
                  </a:ext>
                </a:extLst>
              </p:cNvPr>
              <p:cNvPicPr>
                <a:picLocks noGrp="1" noRot="1" noChangeAspect="1" noMove="1" noResize="1" noEditPoints="1" noAdjustHandles="1" noChangeArrowheads="1" noChangeShapeType="1"/>
              </p:cNvPicPr>
              <p:nvPr/>
            </p:nvPicPr>
            <p:blipFill>
              <a:blip r:embed="rId17">
                <a:extLst>
                  <a:ext uri="{28A0092B-C50C-407E-A947-70E740481C1C}">
                    <a14:useLocalDpi xmlns:a14="http://schemas.microsoft.com/office/drawing/2010/main" val="0"/>
                  </a:ext>
                </a:extLst>
              </a:blip>
              <a:stretch>
                <a:fillRect/>
              </a:stretch>
            </p:blipFill>
            <p:spPr>
              <a:xfrm>
                <a:off x="9134475" y="3153530"/>
                <a:ext cx="2505074" cy="1371600"/>
              </a:xfrm>
              <a:prstGeom prst="roundRect">
                <a:avLst>
                  <a:gd name="adj" fmla="val 8594"/>
                </a:avLst>
              </a:prstGeom>
              <a:solidFill>
                <a:srgbClr val="FFFFFF">
                  <a:shade val="85000"/>
                </a:srgbClr>
              </a:solidFill>
              <a:ln>
                <a:noFill/>
              </a:ln>
              <a:effectLst>
                <a:glow rad="241300">
                  <a:schemeClr val="bg1">
                    <a:alpha val="64000"/>
                  </a:schemeClr>
                </a:glow>
                <a:reflection blurRad="12700" stA="38000" endPos="28000" dist="5000" dir="5400000" sy="-100000" algn="bl" rotWithShape="0"/>
              </a:effectLst>
            </p:spPr>
          </p:pic>
        </mc:Fallback>
      </mc:AlternateContent>
      <mc:AlternateContent xmlns:mc="http://schemas.openxmlformats.org/markup-compatibility/2006">
        <mc:Choice xmlns:psez="http://schemas.microsoft.com/office/powerpoint/2016/sectionzoom" Requires="psez">
          <p:graphicFrame>
            <p:nvGraphicFramePr>
              <p:cNvPr id="45" name="Section Zoom 44">
                <a:extLst>
                  <a:ext uri="{FF2B5EF4-FFF2-40B4-BE49-F238E27FC236}">
                    <a16:creationId xmlns:a16="http://schemas.microsoft.com/office/drawing/2014/main" id="{9C8F4C58-C532-F227-CFB8-BA6297614A6E}"/>
                  </a:ext>
                </a:extLst>
              </p:cNvPr>
              <p:cNvGraphicFramePr>
                <a:graphicFrameLocks noChangeAspect="1"/>
              </p:cNvGraphicFramePr>
              <p:nvPr>
                <p:extLst>
                  <p:ext uri="{D42A27DB-BD31-4B8C-83A1-F6EECF244321}">
                    <p14:modId xmlns:p14="http://schemas.microsoft.com/office/powerpoint/2010/main" val="4173400870"/>
                  </p:ext>
                </p:extLst>
              </p:nvPr>
            </p:nvGraphicFramePr>
            <p:xfrm>
              <a:off x="4820958" y="5185732"/>
              <a:ext cx="2384574" cy="1312164"/>
            </p:xfrm>
            <a:graphic>
              <a:graphicData uri="http://schemas.microsoft.com/office/powerpoint/2016/sectionzoom">
                <psez:sectionZm>
                  <psez:sectionZmObj sectionId="{2B2810B4-7DBD-4518-AB9B-0C9C786BFDA4}">
                    <psez:zmPr id="{DD2D9C07-6174-49F8-A2A9-7581D3915F26}" imageType="cover" transitionDur="1000">
                      <p166:blipFill xmlns:p166="http://schemas.microsoft.com/office/powerpoint/2016/6/main">
                        <a:blip r:embed="rId19">
                          <a:extLst>
                            <a:ext uri="{28A0092B-C50C-407E-A947-70E740481C1C}">
                              <a14:useLocalDpi xmlns:a14="http://schemas.microsoft.com/office/drawing/2010/main" val="0"/>
                            </a:ext>
                          </a:extLst>
                        </a:blip>
                        <a:stretch>
                          <a:fillRect/>
                        </a:stretch>
                      </p166:blipFill>
                      <p166:spPr xmlns:p166="http://schemas.microsoft.com/office/powerpoint/2016/6/main">
                        <a:xfrm>
                          <a:off x="0" y="0"/>
                          <a:ext cx="2384574" cy="1312164"/>
                        </a:xfrm>
                        <a:prstGeom prst="roundRect">
                          <a:avLst>
                            <a:gd name="adj" fmla="val 8594"/>
                          </a:avLst>
                        </a:prstGeom>
                        <a:solidFill>
                          <a:srgbClr val="FFFFFF">
                            <a:shade val="85000"/>
                          </a:srgbClr>
                        </a:solidFill>
                        <a:ln>
                          <a:noFill/>
                        </a:ln>
                        <a:effectLst>
                          <a:glow rad="241300">
                            <a:schemeClr val="bg1">
                              <a:alpha val="52000"/>
                            </a:schemeClr>
                          </a:glow>
                          <a:reflection blurRad="12700" stA="38000" endPos="28000" dist="5000" dir="5400000" sy="-100000" algn="bl" rotWithShape="0"/>
                        </a:effectLst>
                      </p166:spPr>
                    </psez:zmPr>
                  </psez:sectionZmObj>
                </psez:sectionZm>
              </a:graphicData>
            </a:graphic>
          </p:graphicFrame>
        </mc:Choice>
        <mc:Fallback>
          <p:pic>
            <p:nvPicPr>
              <p:cNvPr id="45" name="Section Zoom 44">
                <a:hlinkClick r:id="rId20" action="ppaction://hlinksldjump"/>
                <a:extLst>
                  <a:ext uri="{FF2B5EF4-FFF2-40B4-BE49-F238E27FC236}">
                    <a16:creationId xmlns:a16="http://schemas.microsoft.com/office/drawing/2014/main" id="{9C8F4C58-C532-F227-CFB8-BA6297614A6E}"/>
                  </a:ext>
                </a:extLst>
              </p:cNvPr>
              <p:cNvPicPr>
                <a:picLocks noGrp="1" noRot="1" noChangeAspect="1" noMove="1" noResize="1" noEditPoints="1" noAdjustHandles="1" noChangeArrowheads="1" noChangeShapeType="1"/>
              </p:cNvPicPr>
              <p:nvPr/>
            </p:nvPicPr>
            <p:blipFill>
              <a:blip r:embed="rId19">
                <a:extLst>
                  <a:ext uri="{28A0092B-C50C-407E-A947-70E740481C1C}">
                    <a14:useLocalDpi xmlns:a14="http://schemas.microsoft.com/office/drawing/2010/main" val="0"/>
                  </a:ext>
                </a:extLst>
              </a:blip>
              <a:stretch>
                <a:fillRect/>
              </a:stretch>
            </p:blipFill>
            <p:spPr>
              <a:xfrm>
                <a:off x="4820958" y="5185732"/>
                <a:ext cx="2384574" cy="1312164"/>
              </a:xfrm>
              <a:prstGeom prst="roundRect">
                <a:avLst>
                  <a:gd name="adj" fmla="val 8594"/>
                </a:avLst>
              </a:prstGeom>
              <a:solidFill>
                <a:srgbClr val="FFFFFF">
                  <a:shade val="85000"/>
                </a:srgbClr>
              </a:solidFill>
              <a:ln>
                <a:noFill/>
              </a:ln>
              <a:effectLst>
                <a:glow rad="241300">
                  <a:schemeClr val="bg1">
                    <a:alpha val="52000"/>
                  </a:schemeClr>
                </a:glow>
                <a:reflection blurRad="12700" stA="38000" endPos="28000" dist="5000" dir="5400000" sy="-100000" algn="bl" rotWithShape="0"/>
              </a:effectLst>
            </p:spPr>
          </p:pic>
        </mc:Fallback>
      </mc:AlternateContent>
    </p:spTree>
    <p:extLst>
      <p:ext uri="{BB962C8B-B14F-4D97-AF65-F5344CB8AC3E}">
        <p14:creationId xmlns:p14="http://schemas.microsoft.com/office/powerpoint/2010/main" val="2294327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E0B8847F-4C1E-F4ED-474F-EFD9C4555FC6}"/>
              </a:ext>
            </a:extLst>
          </p:cNvPr>
          <p:cNvSpPr/>
          <p:nvPr/>
        </p:nvSpPr>
        <p:spPr>
          <a:xfrm>
            <a:off x="0" y="0"/>
            <a:ext cx="12192000" cy="6858000"/>
          </a:xfrm>
          <a:prstGeom prst="rect">
            <a:avLst/>
          </a:prstGeom>
          <a:solidFill>
            <a:srgbClr val="0D0A2C">
              <a:alpha val="75000"/>
            </a:srgbClr>
          </a:solidFill>
          <a:ln/>
        </p:spPr>
      </p:sp>
      <p:sp>
        <p:nvSpPr>
          <p:cNvPr id="2" name="TextBox 1">
            <a:extLst>
              <a:ext uri="{FF2B5EF4-FFF2-40B4-BE49-F238E27FC236}">
                <a16:creationId xmlns:a16="http://schemas.microsoft.com/office/drawing/2014/main" id="{56B35561-F770-53AE-1FC7-2D6CEA05C7AB}"/>
              </a:ext>
            </a:extLst>
          </p:cNvPr>
          <p:cNvSpPr txBox="1"/>
          <p:nvPr/>
        </p:nvSpPr>
        <p:spPr>
          <a:xfrm>
            <a:off x="5354915" y="-13353"/>
            <a:ext cx="5105400" cy="707886"/>
          </a:xfrm>
          <a:prstGeom prst="rect">
            <a:avLst/>
          </a:prstGeom>
          <a:noFill/>
        </p:spPr>
        <p:txBody>
          <a:bodyPr wrap="square" rtlCol="0">
            <a:spAutoFit/>
          </a:bodyPr>
          <a:lstStyle/>
          <a:p>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INTRODUCTION</a:t>
            </a:r>
            <a:endParaRPr lang="en-IN"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endParaRPr>
          </a:p>
        </p:txBody>
      </p:sp>
      <p:sp>
        <p:nvSpPr>
          <p:cNvPr id="4" name="Text 2">
            <a:extLst>
              <a:ext uri="{FF2B5EF4-FFF2-40B4-BE49-F238E27FC236}">
                <a16:creationId xmlns:a16="http://schemas.microsoft.com/office/drawing/2014/main" id="{1EC035AE-8D49-AB93-3732-0367FA627D39}"/>
              </a:ext>
            </a:extLst>
          </p:cNvPr>
          <p:cNvSpPr/>
          <p:nvPr/>
        </p:nvSpPr>
        <p:spPr>
          <a:xfrm>
            <a:off x="3707898" y="707885"/>
            <a:ext cx="8335245" cy="6031581"/>
          </a:xfrm>
          <a:prstGeom prst="rect">
            <a:avLst/>
          </a:prstGeom>
          <a:noFill/>
          <a:ln/>
        </p:spPr>
        <p:txBody>
          <a:bodyPr wrap="square" rtlCol="0" anchor="t"/>
          <a:lstStyle/>
          <a:p>
            <a:r>
              <a:rPr lang="en-US" sz="3200" b="1" dirty="0">
                <a:solidFill>
                  <a:srgbClr val="FF726D"/>
                </a:solidFill>
                <a:latin typeface="Times New Roman" panose="02020603050405020304" pitchFamily="18" charset="0"/>
                <a:ea typeface="Inconsolata" pitchFamily="34" charset="-122"/>
                <a:cs typeface="Times New Roman" panose="02020603050405020304" pitchFamily="18" charset="0"/>
              </a:rPr>
              <a:t>What is Brain Tumor?</a:t>
            </a:r>
          </a:p>
          <a:p>
            <a:pPr marL="285750" indent="-285750">
              <a:lnSpc>
                <a:spcPct val="15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Brain tumors are a significant health concern worldwide, with diverse types and complexities impacting patients' lives. </a:t>
            </a:r>
          </a:p>
          <a:p>
            <a:pPr marL="285750" indent="-285750">
              <a:lnSpc>
                <a:spcPct val="15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Early detection plays a crucial role in improving treatment outcomes and patient survival rates. </a:t>
            </a:r>
          </a:p>
          <a:p>
            <a:pPr marL="285750" indent="-285750">
              <a:lnSpc>
                <a:spcPct val="15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This study focuses on developing a robust system for detecting brain tumors using machine learning and image processing techniques.</a:t>
            </a:r>
          </a:p>
        </p:txBody>
      </p:sp>
      <p:pic>
        <p:nvPicPr>
          <p:cNvPr id="1026" name="Picture 2" descr="Brain Tumor Detection using Deep ...">
            <a:extLst>
              <a:ext uri="{FF2B5EF4-FFF2-40B4-BE49-F238E27FC236}">
                <a16:creationId xmlns:a16="http://schemas.microsoft.com/office/drawing/2014/main" id="{DE78F0ED-F7DD-C1D3-5354-98B26910A7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96835"/>
            <a:ext cx="3623231" cy="246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38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94BDD133-573D-49DF-54D7-177A048E6CAD}"/>
              </a:ext>
            </a:extLst>
          </p:cNvPr>
          <p:cNvSpPr/>
          <p:nvPr/>
        </p:nvSpPr>
        <p:spPr>
          <a:xfrm>
            <a:off x="-3" y="0"/>
            <a:ext cx="12192000" cy="6858000"/>
          </a:xfrm>
          <a:prstGeom prst="rect">
            <a:avLst/>
          </a:prstGeom>
          <a:solidFill>
            <a:srgbClr val="0D0A2C">
              <a:alpha val="75000"/>
            </a:srgbClr>
          </a:solidFill>
          <a:ln/>
        </p:spPr>
      </p:sp>
      <p:sp>
        <p:nvSpPr>
          <p:cNvPr id="2" name="TextBox 1">
            <a:extLst>
              <a:ext uri="{FF2B5EF4-FFF2-40B4-BE49-F238E27FC236}">
                <a16:creationId xmlns:a16="http://schemas.microsoft.com/office/drawing/2014/main" id="{91338DAD-4DD5-E555-FD34-B9B5DA28C23F}"/>
              </a:ext>
            </a:extLst>
          </p:cNvPr>
          <p:cNvSpPr txBox="1"/>
          <p:nvPr/>
        </p:nvSpPr>
        <p:spPr>
          <a:xfrm>
            <a:off x="5199161" y="43956"/>
            <a:ext cx="5105166" cy="830997"/>
          </a:xfrm>
          <a:prstGeom prst="rect">
            <a:avLst/>
          </a:prstGeom>
          <a:noFill/>
        </p:spPr>
        <p:txBody>
          <a:bodyPr wrap="square" rtlCol="0">
            <a:spAutoFit/>
          </a:bodyPr>
          <a:lstStyle/>
          <a:p>
            <a:pPr algn="ctr"/>
            <a:r>
              <a:rPr lang="en-US"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OBJECTIVES</a:t>
            </a:r>
            <a:endParaRPr lang="en-IN" sz="48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endParaRPr>
          </a:p>
        </p:txBody>
      </p:sp>
      <p:sp>
        <p:nvSpPr>
          <p:cNvPr id="6" name="Text 2">
            <a:extLst>
              <a:ext uri="{FF2B5EF4-FFF2-40B4-BE49-F238E27FC236}">
                <a16:creationId xmlns:a16="http://schemas.microsoft.com/office/drawing/2014/main" id="{67931E9E-5D16-E8A4-313E-AEE417F5BF3A}"/>
              </a:ext>
            </a:extLst>
          </p:cNvPr>
          <p:cNvSpPr/>
          <p:nvPr/>
        </p:nvSpPr>
        <p:spPr>
          <a:xfrm>
            <a:off x="3514722" y="613372"/>
            <a:ext cx="8474043" cy="5631255"/>
          </a:xfrm>
          <a:prstGeom prst="rect">
            <a:avLst/>
          </a:prstGeom>
          <a:noFill/>
          <a:ln/>
        </p:spPr>
        <p:txBody>
          <a:bodyPr wrap="square" rtlCol="0" anchor="t"/>
          <a:lstStyle/>
          <a:p>
            <a:endParaRPr lang="en-US" sz="2000" dirty="0">
              <a:solidFill>
                <a:schemeClr val="bg1"/>
              </a:solidFill>
              <a:latin typeface="Times New Roman" panose="02020603050405020304" pitchFamily="18" charset="0"/>
              <a:cs typeface="Times New Roman" panose="02020603050405020304" pitchFamily="18" charset="0"/>
            </a:endParaRPr>
          </a:p>
          <a:p>
            <a:r>
              <a:rPr lang="en-US" sz="2400" b="1" dirty="0">
                <a:solidFill>
                  <a:srgbClr val="FF726D"/>
                </a:solidFill>
                <a:latin typeface="Times New Roman" panose="02020603050405020304" pitchFamily="18" charset="0"/>
                <a:cs typeface="Times New Roman" panose="02020603050405020304" pitchFamily="18" charset="0"/>
              </a:rPr>
              <a:t> </a:t>
            </a:r>
            <a:r>
              <a:rPr lang="en-US" sz="3200" b="1" dirty="0">
                <a:solidFill>
                  <a:srgbClr val="FF726D"/>
                </a:solidFill>
                <a:latin typeface="Times New Roman" panose="02020603050405020304" pitchFamily="18" charset="0"/>
                <a:cs typeface="Times New Roman" panose="02020603050405020304" pitchFamily="18" charset="0"/>
              </a:rPr>
              <a:t>Primary Objectives are :</a:t>
            </a:r>
            <a:endParaRPr lang="en-US" sz="2400" dirty="0">
              <a:solidFill>
                <a:srgbClr val="FF726D"/>
              </a:solidFill>
              <a:latin typeface="Times New Roman" panose="02020603050405020304" pitchFamily="18" charset="0"/>
              <a:cs typeface="Times New Roman" panose="02020603050405020304" pitchFamily="18" charset="0"/>
            </a:endParaRPr>
          </a:p>
          <a:p>
            <a:pPr marL="285750" indent="-285750">
              <a:lnSpc>
                <a:spcPct val="20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To develop a machine-learning model for accurate brain tumor detection.</a:t>
            </a:r>
          </a:p>
          <a:p>
            <a:pPr marL="285750" indent="-285750">
              <a:lnSpc>
                <a:spcPct val="20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 To enhance existing methods for segmentation and classification of brain tumor images.</a:t>
            </a:r>
          </a:p>
          <a:p>
            <a:pPr marL="285750" indent="-285750">
              <a:lnSpc>
                <a:spcPct val="20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To evaluate the performance of the developed model on a comprehensive dataset.</a:t>
            </a:r>
          </a:p>
          <a:p>
            <a:r>
              <a:rPr lang="en-US" sz="2400" b="1" dirty="0">
                <a:solidFill>
                  <a:srgbClr val="FF726D"/>
                </a:solidFill>
                <a:latin typeface="Times New Roman" panose="02020603050405020304" pitchFamily="18" charset="0"/>
                <a:cs typeface="Times New Roman" panose="02020603050405020304" pitchFamily="18" charset="0"/>
              </a:rPr>
              <a:t>  </a:t>
            </a:r>
          </a:p>
          <a:p>
            <a:endParaRPr lang="en-US" sz="2400" b="1" dirty="0">
              <a:solidFill>
                <a:srgbClr val="FF726D"/>
              </a:solidFill>
              <a:latin typeface="Times New Roman" panose="02020603050405020304" pitchFamily="18" charset="0"/>
              <a:cs typeface="Times New Roman" panose="02020603050405020304" pitchFamily="18" charset="0"/>
            </a:endParaRPr>
          </a:p>
        </p:txBody>
      </p:sp>
      <p:pic>
        <p:nvPicPr>
          <p:cNvPr id="2050" name="Picture 2" descr="Brain Tumor Detection Using Image ...">
            <a:extLst>
              <a:ext uri="{FF2B5EF4-FFF2-40B4-BE49-F238E27FC236}">
                <a16:creationId xmlns:a16="http://schemas.microsoft.com/office/drawing/2014/main" id="{E42F322C-759B-37D2-0B4E-BE7AAC571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 y="2314575"/>
            <a:ext cx="3469821"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541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748E8FA5-ACDB-CA06-1A6F-C84173B9C178}"/>
              </a:ext>
            </a:extLst>
          </p:cNvPr>
          <p:cNvSpPr/>
          <p:nvPr/>
        </p:nvSpPr>
        <p:spPr>
          <a:xfrm>
            <a:off x="0" y="0"/>
            <a:ext cx="12192000" cy="6858000"/>
          </a:xfrm>
          <a:prstGeom prst="rect">
            <a:avLst/>
          </a:prstGeom>
          <a:solidFill>
            <a:srgbClr val="0D0A2C">
              <a:alpha val="75000"/>
            </a:srgbClr>
          </a:solidFill>
          <a:ln/>
        </p:spPr>
      </p:sp>
      <p:sp>
        <p:nvSpPr>
          <p:cNvPr id="4" name="TextBox 3">
            <a:extLst>
              <a:ext uri="{FF2B5EF4-FFF2-40B4-BE49-F238E27FC236}">
                <a16:creationId xmlns:a16="http://schemas.microsoft.com/office/drawing/2014/main" id="{7167690C-6CEB-1907-A1F0-B594B5ED2AA0}"/>
              </a:ext>
            </a:extLst>
          </p:cNvPr>
          <p:cNvSpPr txBox="1"/>
          <p:nvPr/>
        </p:nvSpPr>
        <p:spPr>
          <a:xfrm>
            <a:off x="2872023" y="-87703"/>
            <a:ext cx="6447953" cy="707886"/>
          </a:xfrm>
          <a:prstGeom prst="rect">
            <a:avLst/>
          </a:prstGeom>
          <a:noFill/>
        </p:spPr>
        <p:txBody>
          <a:bodyPr wrap="square" rtlCol="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LITERATURE REVIEW</a:t>
            </a:r>
            <a:endParaRPr lang="en-IN"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endParaRPr>
          </a:p>
        </p:txBody>
      </p:sp>
      <p:sp>
        <p:nvSpPr>
          <p:cNvPr id="2" name="Text 2">
            <a:extLst>
              <a:ext uri="{FF2B5EF4-FFF2-40B4-BE49-F238E27FC236}">
                <a16:creationId xmlns:a16="http://schemas.microsoft.com/office/drawing/2014/main" id="{D5B59063-CF59-9D06-858F-89F96979ACE8}"/>
              </a:ext>
            </a:extLst>
          </p:cNvPr>
          <p:cNvSpPr/>
          <p:nvPr/>
        </p:nvSpPr>
        <p:spPr>
          <a:xfrm>
            <a:off x="1314450" y="2951230"/>
            <a:ext cx="9639300" cy="3384873"/>
          </a:xfrm>
          <a:prstGeom prst="rect">
            <a:avLst/>
          </a:prstGeom>
          <a:noFill/>
          <a:ln/>
        </p:spPr>
        <p:txBody>
          <a:bodyPr wrap="square" rtlCol="0" anchor="t"/>
          <a:lstStyle/>
          <a:p>
            <a:pPr marL="342900" indent="-342900">
              <a:buFont typeface="Courier New" panose="02070309020205020404" pitchFamily="49" charset="0"/>
              <a:buChar char="o"/>
            </a:pPr>
            <a:r>
              <a:rPr lang="en-US" sz="2600" dirty="0">
                <a:solidFill>
                  <a:schemeClr val="bg1"/>
                </a:solidFill>
                <a:latin typeface="Times New Roman" panose="02020603050405020304" pitchFamily="18" charset="0"/>
                <a:cs typeface="Times New Roman" panose="02020603050405020304" pitchFamily="18" charset="0"/>
              </a:rPr>
              <a:t>Previous research in brain tumor detection has primarily utilized techniques such as MRI imaging, machine learning algorithms, and deep learning models.</a:t>
            </a:r>
          </a:p>
          <a:p>
            <a:pPr marL="342900" indent="-342900">
              <a:buFont typeface="Courier New" panose="02070309020205020404" pitchFamily="49" charset="0"/>
              <a:buChar char="o"/>
            </a:pPr>
            <a:r>
              <a:rPr lang="en-US" sz="2600" dirty="0">
                <a:solidFill>
                  <a:schemeClr val="bg1"/>
                </a:solidFill>
                <a:latin typeface="Times New Roman" panose="02020603050405020304" pitchFamily="18" charset="0"/>
                <a:cs typeface="Times New Roman" panose="02020603050405020304" pitchFamily="18" charset="0"/>
              </a:rPr>
              <a:t>Various studies have highlighted the importance of accurate segmentation and classification methods in enhancing diagnostic accuracy. </a:t>
            </a:r>
          </a:p>
          <a:p>
            <a:pPr marL="342900" indent="-342900">
              <a:buFont typeface="Courier New" panose="02070309020205020404" pitchFamily="49" charset="0"/>
              <a:buChar char="o"/>
            </a:pPr>
            <a:r>
              <a:rPr lang="en-US" sz="2600" dirty="0">
                <a:solidFill>
                  <a:schemeClr val="bg1"/>
                </a:solidFill>
                <a:latin typeface="Times New Roman" panose="02020603050405020304" pitchFamily="18" charset="0"/>
                <a:cs typeface="Times New Roman" panose="02020603050405020304" pitchFamily="18" charset="0"/>
              </a:rPr>
              <a:t>Challenges include dealing with noise in imaging data, handling class imbalance, and ensuring the robustness of models across different patient demographics.</a:t>
            </a:r>
            <a:endParaRPr lang="en-US" sz="2600" b="1" dirty="0">
              <a:solidFill>
                <a:srgbClr val="FF726D"/>
              </a:solidFill>
              <a:latin typeface="Times New Roman" panose="02020603050405020304" pitchFamily="18" charset="0"/>
              <a:cs typeface="Times New Roman" panose="02020603050405020304" pitchFamily="18" charset="0"/>
            </a:endParaRPr>
          </a:p>
        </p:txBody>
      </p:sp>
      <p:pic>
        <p:nvPicPr>
          <p:cNvPr id="3074" name="Picture 2" descr="PDF] Brain Tumor Detection through MR Images : A Review of Literature |  Semantic Scholar">
            <a:extLst>
              <a:ext uri="{FF2B5EF4-FFF2-40B4-BE49-F238E27FC236}">
                <a16:creationId xmlns:a16="http://schemas.microsoft.com/office/drawing/2014/main" id="{949D5443-EF34-BD64-5566-D4349709583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67" t="3326" r="35109" b="5213"/>
          <a:stretch/>
        </p:blipFill>
        <p:spPr bwMode="auto">
          <a:xfrm>
            <a:off x="3824545" y="525959"/>
            <a:ext cx="4542910" cy="2337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406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D1D9A494-A51B-8745-805A-94E5640528A2}"/>
              </a:ext>
            </a:extLst>
          </p:cNvPr>
          <p:cNvSpPr/>
          <p:nvPr/>
        </p:nvSpPr>
        <p:spPr>
          <a:xfrm>
            <a:off x="0" y="0"/>
            <a:ext cx="12192000" cy="6858000"/>
          </a:xfrm>
          <a:prstGeom prst="rect">
            <a:avLst/>
          </a:prstGeom>
          <a:solidFill>
            <a:srgbClr val="0D0A2C">
              <a:alpha val="75000"/>
            </a:srgbClr>
          </a:solidFill>
          <a:ln/>
        </p:spPr>
      </p:sp>
      <p:sp>
        <p:nvSpPr>
          <p:cNvPr id="4" name="TextBox 3">
            <a:extLst>
              <a:ext uri="{FF2B5EF4-FFF2-40B4-BE49-F238E27FC236}">
                <a16:creationId xmlns:a16="http://schemas.microsoft.com/office/drawing/2014/main" id="{571541C3-3ED8-6920-3351-F7A9BFF6B795}"/>
              </a:ext>
            </a:extLst>
          </p:cNvPr>
          <p:cNvSpPr txBox="1"/>
          <p:nvPr/>
        </p:nvSpPr>
        <p:spPr>
          <a:xfrm>
            <a:off x="4320150" y="118304"/>
            <a:ext cx="6887631" cy="707886"/>
          </a:xfrm>
          <a:prstGeom prst="rect">
            <a:avLst/>
          </a:prstGeom>
          <a:noFill/>
        </p:spPr>
        <p:txBody>
          <a:bodyPr wrap="square" rtlCol="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PROPOSED METHODOLOGY</a:t>
            </a:r>
            <a:endParaRPr lang="en-IN"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endParaRPr>
          </a:p>
        </p:txBody>
      </p:sp>
      <p:sp>
        <p:nvSpPr>
          <p:cNvPr id="5" name="Text 2">
            <a:extLst>
              <a:ext uri="{FF2B5EF4-FFF2-40B4-BE49-F238E27FC236}">
                <a16:creationId xmlns:a16="http://schemas.microsoft.com/office/drawing/2014/main" id="{348CCC9C-D705-CEBF-C64F-66CD05FB8896}"/>
              </a:ext>
            </a:extLst>
          </p:cNvPr>
          <p:cNvSpPr/>
          <p:nvPr/>
        </p:nvSpPr>
        <p:spPr>
          <a:xfrm>
            <a:off x="3970116" y="944494"/>
            <a:ext cx="7737456" cy="4670904"/>
          </a:xfrm>
          <a:prstGeom prst="rect">
            <a:avLst/>
          </a:prstGeom>
          <a:noFill/>
          <a:ln/>
        </p:spPr>
        <p:txBody>
          <a:bodyPr wrap="square" rtlCol="0" anchor="t"/>
          <a:lstStyle/>
          <a:p>
            <a:endParaRPr lang="en-US" dirty="0">
              <a:solidFill>
                <a:schemeClr val="bg1"/>
              </a:solidFill>
            </a:endParaRPr>
          </a:p>
          <a:p>
            <a:r>
              <a:rPr lang="en-US" sz="3200" b="1" dirty="0">
                <a:solidFill>
                  <a:srgbClr val="FF726D"/>
                </a:solidFill>
                <a:latin typeface="Arial" panose="020B0604020202020204" pitchFamily="34" charset="0"/>
                <a:cs typeface="Arial" panose="020B0604020202020204" pitchFamily="34" charset="0"/>
              </a:rPr>
              <a:t>  </a:t>
            </a:r>
            <a:r>
              <a:rPr lang="en-US" sz="3200" b="1" dirty="0">
                <a:solidFill>
                  <a:srgbClr val="FF726D"/>
                </a:solidFill>
                <a:latin typeface="Times New Roman" panose="02020603050405020304" pitchFamily="18" charset="0"/>
                <a:cs typeface="Times New Roman" panose="02020603050405020304" pitchFamily="18" charset="0"/>
              </a:rPr>
              <a:t> 1. Data Collection</a:t>
            </a:r>
          </a:p>
          <a:p>
            <a:endParaRPr lang="en-US" sz="2400" dirty="0">
              <a:solidFill>
                <a:srgbClr val="FF726D"/>
              </a:solidFill>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Gather a diverse dataset of brain MRI scans, including both tumor and non-tumor cases.</a:t>
            </a:r>
            <a:r>
              <a:rPr lang="en-US" sz="2800" b="1" dirty="0">
                <a:solidFill>
                  <a:srgbClr val="FF726D"/>
                </a:solidFill>
                <a:latin typeface="Times New Roman" panose="02020603050405020304" pitchFamily="18" charset="0"/>
                <a:cs typeface="Times New Roman" panose="02020603050405020304" pitchFamily="18" charset="0"/>
              </a:rPr>
              <a:t>  </a:t>
            </a:r>
          </a:p>
          <a:p>
            <a:endParaRPr lang="en-US" sz="2400" b="1" dirty="0">
              <a:solidFill>
                <a:srgbClr val="FF726D"/>
              </a:solidFill>
              <a:latin typeface="Times New Roman" panose="02020603050405020304" pitchFamily="18" charset="0"/>
              <a:cs typeface="Times New Roman" panose="02020603050405020304" pitchFamily="18" charset="0"/>
            </a:endParaRPr>
          </a:p>
          <a:p>
            <a:r>
              <a:rPr lang="en-US" sz="3200" b="1" dirty="0">
                <a:solidFill>
                  <a:srgbClr val="FF726D"/>
                </a:solidFill>
                <a:latin typeface="Times New Roman" panose="02020603050405020304" pitchFamily="18" charset="0"/>
                <a:cs typeface="Times New Roman" panose="02020603050405020304" pitchFamily="18" charset="0"/>
              </a:rPr>
              <a:t>     2. Preprocessing.</a:t>
            </a:r>
          </a:p>
          <a:p>
            <a:endParaRPr lang="en-US" sz="2400" b="1" dirty="0">
              <a:solidFill>
                <a:srgbClr val="FF726D"/>
              </a:solidFill>
              <a:latin typeface="Times New Roman" panose="02020603050405020304" pitchFamily="18" charset="0"/>
              <a:cs typeface="Times New Roman" panose="02020603050405020304" pitchFamily="18" charset="0"/>
            </a:endParaRPr>
          </a:p>
          <a:p>
            <a:pPr marL="342900" indent="-342900">
              <a:lnSpc>
                <a:spcPct val="150000"/>
              </a:lnSpc>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Normalize and preprocess MRI images to enhance feature extraction and reduce noise.</a:t>
            </a:r>
            <a:endParaRPr lang="en-US" sz="2800" b="1" dirty="0">
              <a:solidFill>
                <a:srgbClr val="FF726D"/>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B6CFE00-2F27-60D6-219B-DA1147248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06" y="1759758"/>
            <a:ext cx="3896610" cy="3338484"/>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41602463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D1D9A494-A51B-8745-805A-94E5640528A2}"/>
              </a:ext>
            </a:extLst>
          </p:cNvPr>
          <p:cNvSpPr/>
          <p:nvPr/>
        </p:nvSpPr>
        <p:spPr>
          <a:xfrm>
            <a:off x="0" y="0"/>
            <a:ext cx="12192000" cy="6858000"/>
          </a:xfrm>
          <a:prstGeom prst="rect">
            <a:avLst/>
          </a:prstGeom>
          <a:solidFill>
            <a:srgbClr val="0D0A2C">
              <a:alpha val="75000"/>
            </a:srgbClr>
          </a:solidFill>
          <a:ln/>
        </p:spPr>
      </p:sp>
      <p:sp>
        <p:nvSpPr>
          <p:cNvPr id="4" name="TextBox 3">
            <a:extLst>
              <a:ext uri="{FF2B5EF4-FFF2-40B4-BE49-F238E27FC236}">
                <a16:creationId xmlns:a16="http://schemas.microsoft.com/office/drawing/2014/main" id="{571541C3-3ED8-6920-3351-F7A9BFF6B795}"/>
              </a:ext>
            </a:extLst>
          </p:cNvPr>
          <p:cNvSpPr txBox="1"/>
          <p:nvPr/>
        </p:nvSpPr>
        <p:spPr>
          <a:xfrm>
            <a:off x="2414823" y="-95364"/>
            <a:ext cx="7362353" cy="707886"/>
          </a:xfrm>
          <a:prstGeom prst="rect">
            <a:avLst/>
          </a:prstGeom>
          <a:noFill/>
        </p:spPr>
        <p:txBody>
          <a:bodyPr wrap="square" rtlCol="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PROPOSED METHODOLOGY</a:t>
            </a:r>
            <a:endParaRPr lang="en-IN"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endParaRPr>
          </a:p>
        </p:txBody>
      </p:sp>
      <p:sp>
        <p:nvSpPr>
          <p:cNvPr id="5" name="Text 2">
            <a:extLst>
              <a:ext uri="{FF2B5EF4-FFF2-40B4-BE49-F238E27FC236}">
                <a16:creationId xmlns:a16="http://schemas.microsoft.com/office/drawing/2014/main" id="{7EAC60BE-0E4D-C7F7-6EB2-1D920C49239B}"/>
              </a:ext>
            </a:extLst>
          </p:cNvPr>
          <p:cNvSpPr/>
          <p:nvPr/>
        </p:nvSpPr>
        <p:spPr>
          <a:xfrm>
            <a:off x="2499632" y="4091617"/>
            <a:ext cx="7701644" cy="1288287"/>
          </a:xfrm>
          <a:prstGeom prst="rect">
            <a:avLst/>
          </a:prstGeom>
          <a:noFill/>
          <a:ln/>
        </p:spPr>
        <p:txBody>
          <a:bodyPr wrap="square" rtlCol="0" anchor="t"/>
          <a:lstStyle/>
          <a:p>
            <a:r>
              <a:rPr lang="en-US" sz="2400" dirty="0">
                <a:solidFill>
                  <a:schemeClr val="bg1"/>
                </a:solidFill>
                <a:latin typeface="Times New Roman" panose="02020603050405020304" pitchFamily="18" charset="0"/>
                <a:cs typeface="Times New Roman" panose="02020603050405020304" pitchFamily="18" charset="0"/>
              </a:rPr>
              <a:t>     </a:t>
            </a:r>
            <a:r>
              <a:rPr lang="en-US" sz="2400" b="1" dirty="0">
                <a:solidFill>
                  <a:srgbClr val="FF726D"/>
                </a:solidFill>
                <a:latin typeface="Times New Roman" panose="02020603050405020304" pitchFamily="18" charset="0"/>
                <a:cs typeface="Times New Roman" panose="02020603050405020304" pitchFamily="18" charset="0"/>
              </a:rPr>
              <a:t> </a:t>
            </a:r>
            <a:r>
              <a:rPr lang="en-US" sz="3200" b="1" dirty="0">
                <a:solidFill>
                  <a:srgbClr val="FF726D"/>
                </a:solidFill>
                <a:latin typeface="Times New Roman" panose="02020603050405020304" pitchFamily="18" charset="0"/>
                <a:cs typeface="Times New Roman" panose="02020603050405020304" pitchFamily="18" charset="0"/>
              </a:rPr>
              <a:t>3. Features Extraction</a:t>
            </a:r>
          </a:p>
          <a:p>
            <a:endParaRPr lang="en-US" sz="2400" dirty="0">
              <a:solidFill>
                <a:srgbClr val="FF726D"/>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800" dirty="0">
                <a:solidFill>
                  <a:schemeClr val="bg1"/>
                </a:solidFill>
                <a:latin typeface="Times New Roman" panose="02020603050405020304" pitchFamily="18" charset="0"/>
                <a:cs typeface="Times New Roman" panose="02020603050405020304" pitchFamily="18" charset="0"/>
              </a:rPr>
              <a:t>Utilize image processing techniques to extract relevant features from MRI scans.</a:t>
            </a:r>
            <a:endParaRPr lang="en-US" sz="2800" b="1" dirty="0">
              <a:solidFill>
                <a:srgbClr val="FF726D"/>
              </a:solidFill>
              <a:latin typeface="Times New Roman" panose="02020603050405020304" pitchFamily="18" charset="0"/>
              <a:cs typeface="Times New Roman" panose="02020603050405020304" pitchFamily="18" charset="0"/>
            </a:endParaRPr>
          </a:p>
          <a:p>
            <a:endParaRPr lang="en-US" sz="2400" b="1" dirty="0">
              <a:solidFill>
                <a:srgbClr val="FF726D"/>
              </a:solidFill>
              <a:latin typeface="Times New Roman" panose="02020603050405020304" pitchFamily="18" charset="0"/>
              <a:cs typeface="Times New Roman" panose="02020603050405020304" pitchFamily="18" charset="0"/>
            </a:endParaRPr>
          </a:p>
          <a:p>
            <a:endParaRPr lang="en-US" sz="2400" b="1" dirty="0">
              <a:solidFill>
                <a:srgbClr val="FF726D"/>
              </a:solidFill>
              <a:latin typeface="Times New Roman" panose="02020603050405020304" pitchFamily="18" charset="0"/>
              <a:cs typeface="Times New Roman" panose="02020603050405020304" pitchFamily="18" charset="0"/>
            </a:endParaRPr>
          </a:p>
        </p:txBody>
      </p:sp>
      <p:pic>
        <p:nvPicPr>
          <p:cNvPr id="4100" name="Picture 4" descr="Diagnostics | Free Full-Text | Attention Deep Feature Extraction from Brain  MRIs in Explainable Mode: DGXAINet">
            <a:extLst>
              <a:ext uri="{FF2B5EF4-FFF2-40B4-BE49-F238E27FC236}">
                <a16:creationId xmlns:a16="http://schemas.microsoft.com/office/drawing/2014/main" id="{CCD946E9-EBCF-E080-F548-5353A34DF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770" y="612522"/>
            <a:ext cx="6698457" cy="325462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7902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D1D9A494-A51B-8745-805A-94E5640528A2}"/>
              </a:ext>
            </a:extLst>
          </p:cNvPr>
          <p:cNvSpPr/>
          <p:nvPr/>
        </p:nvSpPr>
        <p:spPr>
          <a:xfrm>
            <a:off x="-60960" y="0"/>
            <a:ext cx="12192000" cy="6858000"/>
          </a:xfrm>
          <a:prstGeom prst="rect">
            <a:avLst/>
          </a:prstGeom>
          <a:solidFill>
            <a:srgbClr val="0D0A2C">
              <a:alpha val="75000"/>
            </a:srgbClr>
          </a:solidFill>
          <a:ln/>
        </p:spPr>
      </p:sp>
      <p:sp>
        <p:nvSpPr>
          <p:cNvPr id="4" name="TextBox 3">
            <a:extLst>
              <a:ext uri="{FF2B5EF4-FFF2-40B4-BE49-F238E27FC236}">
                <a16:creationId xmlns:a16="http://schemas.microsoft.com/office/drawing/2014/main" id="{571541C3-3ED8-6920-3351-F7A9BFF6B795}"/>
              </a:ext>
            </a:extLst>
          </p:cNvPr>
          <p:cNvSpPr txBox="1"/>
          <p:nvPr/>
        </p:nvSpPr>
        <p:spPr>
          <a:xfrm>
            <a:off x="2794173" y="0"/>
            <a:ext cx="7362353" cy="707886"/>
          </a:xfrm>
          <a:prstGeom prst="rect">
            <a:avLst/>
          </a:prstGeom>
          <a:noFill/>
        </p:spPr>
        <p:txBody>
          <a:bodyPr wrap="square" rtlCol="0">
            <a:spAutoFit/>
          </a:bodyPr>
          <a:lstStyle/>
          <a:p>
            <a:pPr algn="ct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PROPOSED METHODOLOGY</a:t>
            </a:r>
            <a:endParaRPr lang="en-IN"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endParaRPr>
          </a:p>
        </p:txBody>
      </p:sp>
      <p:sp>
        <p:nvSpPr>
          <p:cNvPr id="2" name="Text 2">
            <a:extLst>
              <a:ext uri="{FF2B5EF4-FFF2-40B4-BE49-F238E27FC236}">
                <a16:creationId xmlns:a16="http://schemas.microsoft.com/office/drawing/2014/main" id="{6B36B1AE-FCDB-A542-794C-7D82BEC607F8}"/>
              </a:ext>
            </a:extLst>
          </p:cNvPr>
          <p:cNvSpPr/>
          <p:nvPr/>
        </p:nvSpPr>
        <p:spPr>
          <a:xfrm>
            <a:off x="1565211" y="2840164"/>
            <a:ext cx="9820275" cy="4591921"/>
          </a:xfrm>
          <a:prstGeom prst="rect">
            <a:avLst/>
          </a:prstGeom>
          <a:noFill/>
          <a:ln/>
        </p:spPr>
        <p:txBody>
          <a:bodyPr wrap="square" rtlCol="0" anchor="t"/>
          <a:lstStyle/>
          <a:p>
            <a:endParaRPr lang="en-US" dirty="0">
              <a:solidFill>
                <a:schemeClr val="bg1"/>
              </a:solidFill>
            </a:endParaRPr>
          </a:p>
          <a:p>
            <a:r>
              <a:rPr lang="en-US" sz="2000" b="1" dirty="0">
                <a:solidFill>
                  <a:srgbClr val="FF726D"/>
                </a:solidFill>
                <a:latin typeface="Arial" panose="020B0604020202020204" pitchFamily="34" charset="0"/>
                <a:cs typeface="Arial" panose="020B0604020202020204" pitchFamily="34" charset="0"/>
              </a:rPr>
              <a:t>  </a:t>
            </a:r>
            <a:r>
              <a:rPr lang="en-US" sz="3200" b="1" dirty="0">
                <a:solidFill>
                  <a:srgbClr val="FF726D"/>
                </a:solidFill>
                <a:latin typeface="Arial" panose="020B0604020202020204" pitchFamily="34" charset="0"/>
                <a:cs typeface="Arial" panose="020B0604020202020204" pitchFamily="34" charset="0"/>
              </a:rPr>
              <a:t> </a:t>
            </a:r>
            <a:r>
              <a:rPr lang="en-US" sz="3200" b="1" dirty="0">
                <a:solidFill>
                  <a:srgbClr val="FF726D"/>
                </a:solidFill>
                <a:latin typeface="Times New Roman" panose="02020603050405020304" pitchFamily="18" charset="0"/>
                <a:cs typeface="Times New Roman" panose="02020603050405020304" pitchFamily="18" charset="0"/>
              </a:rPr>
              <a:t>4. Model Development</a:t>
            </a:r>
          </a:p>
          <a:p>
            <a:endParaRPr lang="en-US" sz="2800" dirty="0">
              <a:solidFill>
                <a:srgbClr val="FF726D"/>
              </a:solidFill>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600" dirty="0">
                <a:solidFill>
                  <a:schemeClr val="bg1"/>
                </a:solidFill>
                <a:latin typeface="Times New Roman" panose="02020603050405020304" pitchFamily="18" charset="0"/>
                <a:cs typeface="Times New Roman" panose="02020603050405020304" pitchFamily="18" charset="0"/>
              </a:rPr>
              <a:t>Implement machine learning algorithms (e.g., SVM, Random Forest) and deep learning models (e.g., CNNs) for tumor detection.</a:t>
            </a:r>
          </a:p>
          <a:p>
            <a:pPr marL="342900" indent="-342900">
              <a:buFont typeface="Courier New" panose="02070309020205020404" pitchFamily="49" charset="0"/>
              <a:buChar char="o"/>
            </a:pPr>
            <a:endParaRPr lang="en-US" sz="2800" b="1" dirty="0">
              <a:solidFill>
                <a:srgbClr val="FF726D"/>
              </a:solidFill>
              <a:latin typeface="Times New Roman" panose="02020603050405020304" pitchFamily="18" charset="0"/>
              <a:cs typeface="Times New Roman" panose="02020603050405020304" pitchFamily="18" charset="0"/>
            </a:endParaRPr>
          </a:p>
          <a:p>
            <a:r>
              <a:rPr lang="en-US" sz="2800" b="1" dirty="0">
                <a:solidFill>
                  <a:srgbClr val="FF726D"/>
                </a:solidFill>
                <a:latin typeface="Times New Roman" panose="02020603050405020304" pitchFamily="18" charset="0"/>
                <a:cs typeface="Times New Roman" panose="02020603050405020304" pitchFamily="18" charset="0"/>
              </a:rPr>
              <a:t>   </a:t>
            </a:r>
            <a:r>
              <a:rPr lang="en-US" sz="3200" b="1" dirty="0">
                <a:solidFill>
                  <a:srgbClr val="FF726D"/>
                </a:solidFill>
                <a:latin typeface="Times New Roman" panose="02020603050405020304" pitchFamily="18" charset="0"/>
                <a:cs typeface="Times New Roman" panose="02020603050405020304" pitchFamily="18" charset="0"/>
              </a:rPr>
              <a:t>5. Evaluation</a:t>
            </a:r>
          </a:p>
          <a:p>
            <a:pPr marL="342900" indent="-342900">
              <a:buFont typeface="Courier New" panose="02070309020205020404" pitchFamily="49" charset="0"/>
              <a:buChar char="o"/>
            </a:pPr>
            <a:r>
              <a:rPr lang="en-US" sz="2600" dirty="0">
                <a:solidFill>
                  <a:schemeClr val="bg1"/>
                </a:solidFill>
                <a:latin typeface="Times New Roman" panose="02020603050405020304" pitchFamily="18" charset="0"/>
                <a:cs typeface="Times New Roman" panose="02020603050405020304" pitchFamily="18" charset="0"/>
              </a:rPr>
              <a:t>Assess the performance of the models using metrics such as accuracy, sensitivity, specificity, and ROC curves.</a:t>
            </a:r>
            <a:endParaRPr lang="en-US" sz="2600" b="1" dirty="0">
              <a:solidFill>
                <a:srgbClr val="FF726D"/>
              </a:solidFill>
              <a:latin typeface="Times New Roman" panose="02020603050405020304" pitchFamily="18" charset="0"/>
              <a:cs typeface="Times New Roman" panose="02020603050405020304" pitchFamily="18" charset="0"/>
            </a:endParaRPr>
          </a:p>
        </p:txBody>
      </p:sp>
      <p:pic>
        <p:nvPicPr>
          <p:cNvPr id="4098" name="Picture 2" descr="Frontiers | Ensemble deep learning for brain tumor detection">
            <a:extLst>
              <a:ext uri="{FF2B5EF4-FFF2-40B4-BE49-F238E27FC236}">
                <a16:creationId xmlns:a16="http://schemas.microsoft.com/office/drawing/2014/main" id="{9692DD97-0897-1D08-3FA1-00492CA781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5954" y="640760"/>
            <a:ext cx="4740091" cy="246439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9199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0">
            <a:extLst>
              <a:ext uri="{FF2B5EF4-FFF2-40B4-BE49-F238E27FC236}">
                <a16:creationId xmlns:a16="http://schemas.microsoft.com/office/drawing/2014/main" id="{309B7485-51D6-AEF4-7479-FE7EDB68897A}"/>
              </a:ext>
            </a:extLst>
          </p:cNvPr>
          <p:cNvSpPr/>
          <p:nvPr/>
        </p:nvSpPr>
        <p:spPr>
          <a:xfrm>
            <a:off x="0" y="0"/>
            <a:ext cx="12192000" cy="6858000"/>
          </a:xfrm>
          <a:prstGeom prst="rect">
            <a:avLst/>
          </a:prstGeom>
          <a:solidFill>
            <a:srgbClr val="0D0A2C">
              <a:alpha val="75000"/>
            </a:srgbClr>
          </a:solidFill>
          <a:ln/>
        </p:spPr>
      </p:sp>
      <p:sp>
        <p:nvSpPr>
          <p:cNvPr id="4" name="TextBox 3">
            <a:extLst>
              <a:ext uri="{FF2B5EF4-FFF2-40B4-BE49-F238E27FC236}">
                <a16:creationId xmlns:a16="http://schemas.microsoft.com/office/drawing/2014/main" id="{561E3AB4-41D7-F919-30A4-96035F0009EF}"/>
              </a:ext>
            </a:extLst>
          </p:cNvPr>
          <p:cNvSpPr txBox="1"/>
          <p:nvPr/>
        </p:nvSpPr>
        <p:spPr>
          <a:xfrm>
            <a:off x="4519525" y="-156179"/>
            <a:ext cx="3152950" cy="769441"/>
          </a:xfrm>
          <a:prstGeom prst="rect">
            <a:avLst/>
          </a:prstGeom>
          <a:noFill/>
        </p:spPr>
        <p:txBody>
          <a:bodyPr wrap="square" rtlCol="0">
            <a:sp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rPr>
              <a:t>DATASETS</a:t>
            </a:r>
            <a:endParaRPr lang="en-IN" sz="4400" b="1" spc="50" dirty="0">
              <a:ln w="9525" cmpd="sng">
                <a:solidFill>
                  <a:schemeClr val="accent1"/>
                </a:solidFill>
                <a:prstDash val="solid"/>
              </a:ln>
              <a:solidFill>
                <a:srgbClr val="70AD47">
                  <a:tint val="1000"/>
                </a:srgbClr>
              </a:solidFill>
              <a:effectLst>
                <a:glow rad="38100">
                  <a:schemeClr val="accent1">
                    <a:alpha val="40000"/>
                  </a:schemeClr>
                </a:glow>
              </a:effectLst>
              <a:latin typeface="Berlin Sans FB Demi" panose="020E0802020502020306" pitchFamily="34" charset="0"/>
            </a:endParaRPr>
          </a:p>
        </p:txBody>
      </p:sp>
      <p:sp>
        <p:nvSpPr>
          <p:cNvPr id="5" name="Text 2">
            <a:extLst>
              <a:ext uri="{FF2B5EF4-FFF2-40B4-BE49-F238E27FC236}">
                <a16:creationId xmlns:a16="http://schemas.microsoft.com/office/drawing/2014/main" id="{7D7AEF08-C705-BA9C-982F-16F247E00FF9}"/>
              </a:ext>
            </a:extLst>
          </p:cNvPr>
          <p:cNvSpPr/>
          <p:nvPr/>
        </p:nvSpPr>
        <p:spPr>
          <a:xfrm>
            <a:off x="1066800" y="537062"/>
            <a:ext cx="10525125" cy="1186963"/>
          </a:xfrm>
          <a:prstGeom prst="rect">
            <a:avLst/>
          </a:prstGeom>
          <a:noFill/>
          <a:ln/>
        </p:spPr>
        <p:txBody>
          <a:bodyPr wrap="square" rtlCol="0" anchor="t"/>
          <a:lstStyle/>
          <a:p>
            <a:r>
              <a:rPr lang="en-US" sz="2400" dirty="0">
                <a:solidFill>
                  <a:schemeClr val="bg1"/>
                </a:solidFill>
                <a:latin typeface="Times New Roman" panose="02020603050405020304" pitchFamily="18" charset="0"/>
                <a:cs typeface="Times New Roman" panose="02020603050405020304" pitchFamily="18" charset="0"/>
              </a:rPr>
              <a:t>The dataset used in this study consists of MRI scans collected from multiple medical centers, ensuring variability in patient demographics, imaging protocols, and tumor types. It includes annotated images for training and validation purposes.</a:t>
            </a:r>
            <a:endParaRPr lang="en-US" sz="2400" b="1" dirty="0">
              <a:solidFill>
                <a:srgbClr val="FF726D"/>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429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1137</TotalTime>
  <Words>726</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Algerian</vt:lpstr>
      <vt:lpstr>Aptos</vt:lpstr>
      <vt:lpstr>Arial</vt:lpstr>
      <vt:lpstr>Arial Black</vt:lpstr>
      <vt:lpstr>Arial Narrow</vt:lpstr>
      <vt:lpstr>Arial Rounded MT Bold</vt:lpstr>
      <vt:lpstr>Berlin Sans FB Demi</vt:lpstr>
      <vt:lpstr>Calibri</vt:lpstr>
      <vt:lpstr>Calibri Light</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srajan ganjali</dc:creator>
  <cp:lastModifiedBy>Harish Rolli</cp:lastModifiedBy>
  <cp:revision>43</cp:revision>
  <dcterms:created xsi:type="dcterms:W3CDTF">2024-07-09T08:14:28Z</dcterms:created>
  <dcterms:modified xsi:type="dcterms:W3CDTF">2024-07-19T17:39:55Z</dcterms:modified>
</cp:coreProperties>
</file>