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</p:sldIdLst>
  <p:sldSz cx="9753600" cy="73152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87440" y="1711440"/>
            <a:ext cx="8777520" cy="42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3CF347-99EF-4D39-B09E-FD80BFB033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C80D6A66-F47A-4C82-B408-36CA5A81F4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7AC6F02E-D8F0-47D0-8000-1505BB5DB28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A17DC7-CC7B-404C-B5B6-2911259250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48ADFFA-768E-4E26-9F52-EA382B9860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87440" y="1711440"/>
            <a:ext cx="8777520" cy="42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9EEE711-56E2-4A30-AEA5-4F6A7FDCB7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7F22FC1-28A0-4350-A710-93C77759C12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87440" y="1711440"/>
            <a:ext cx="4283280" cy="42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985280" y="1711440"/>
            <a:ext cx="4283280" cy="42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B460D63-6524-4818-BAEF-7D361DEE93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CF8559B-910A-413C-AB43-9A0B6CFFF9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F54AB505-741A-4DFD-8CE9-508C932B88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C055BF58-3BAF-4C88-8DD9-E04AA60DA3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160" cy="122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BCAD88E-8BEC-42A7-9745-B6E0C996919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D59C2B0-06EF-4F16-BF14-4A15E29A641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546ED08-0A02-45BA-87C3-E160FF56BF9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6A0E2C0-3893-4B4F-8155-F13E0752865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4FA56F2-CCFE-46A4-B93A-F7876B4ED89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160" cy="122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87440" y="1711440"/>
            <a:ext cx="8777160" cy="424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3EF7D31-4073-47F2-A188-24D5572EF8C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F2E5B2E-CC3A-4754-9CE0-27A89101C82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160" cy="122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87440" y="1711440"/>
            <a:ext cx="4282920" cy="424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985280" y="1711440"/>
            <a:ext cx="4282920" cy="424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0644EF3-25CD-4F26-961B-F1C42FC3116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CF82767-5C76-475E-8E89-C0A2E3A9278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160" cy="122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4B31D67-2BB2-4301-AF02-330BC905524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646C321-B3B9-4971-8BF5-59EF4A9AE22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87440" y="291600"/>
            <a:ext cx="877752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87440" y="1711440"/>
            <a:ext cx="8777520" cy="42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2"/>
          <p:cNvSpPr/>
          <p:nvPr/>
        </p:nvSpPr>
        <p:spPr>
          <a:xfrm>
            <a:off x="-12240" y="-7200"/>
            <a:ext cx="9752760" cy="7314480"/>
          </a:xfrm>
          <a:custGeom>
            <a:avLst/>
            <a:gdLst>
              <a:gd name="textAreaLeft" fmla="*/ 0 w 9752760"/>
              <a:gd name="textAreaRight" fmla="*/ 9753480 w 9752760"/>
              <a:gd name="textAreaTop" fmla="*/ 0 h 7314480"/>
              <a:gd name="textAreaBottom" fmla="*/ 7315200 h 7314480"/>
            </a:gdLst>
            <a:ahLst/>
            <a:rect l="textAreaLeft" t="textAreaTop" r="textAreaRight" b="textAreaBottom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TextBox 3"/>
          <p:cNvSpPr/>
          <p:nvPr/>
        </p:nvSpPr>
        <p:spPr>
          <a:xfrm>
            <a:off x="462240" y="1700280"/>
            <a:ext cx="8804160" cy="128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ts val="5068"/>
              </a:lnSpc>
            </a:pPr>
            <a:r>
              <a:rPr b="0" lang="en-US" sz="4690" spc="-1" strike="noStrike">
                <a:solidFill>
                  <a:srgbClr val="fefefe"/>
                </a:solidFill>
                <a:latin typeface="Keraleeyam"/>
                <a:ea typeface="Keraleeyam"/>
              </a:rPr>
              <a:t>ACESSIBILIDADE PARA DEFICIENTES </a:t>
            </a:r>
            <a:endParaRPr b="0" lang="en-US" sz="46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TextBox 4"/>
          <p:cNvSpPr/>
          <p:nvPr/>
        </p:nvSpPr>
        <p:spPr>
          <a:xfrm>
            <a:off x="494640" y="1988280"/>
            <a:ext cx="8763480" cy="26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ts val="2072"/>
              </a:lnSpc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Ian Mendes e Vinicius Magnus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extBox 5"/>
          <p:cNvSpPr/>
          <p:nvPr/>
        </p:nvSpPr>
        <p:spPr>
          <a:xfrm>
            <a:off x="512280" y="2274840"/>
            <a:ext cx="8754120" cy="5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ts val="1843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700" spc="-1" strike="noStrike">
                <a:solidFill>
                  <a:schemeClr val="dk1"/>
                </a:solidFill>
                <a:latin typeface="Arial"/>
                <a:ea typeface="Arial"/>
              </a:rPr>
              <a:t>Microprocessadores e Microcontroladores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ts val="1843"/>
              </a:lnSpc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  <a:ea typeface="Arial"/>
              </a:rPr>
              <a:t>Roderval Marcelino </a:t>
            </a:r>
            <a:r>
              <a:rPr b="0" lang="en-US" sz="1700" spc="-1" strike="noStrike">
                <a:solidFill>
                  <a:schemeClr val="dk1"/>
                </a:solidFill>
                <a:latin typeface="Arial"/>
                <a:ea typeface="Arial"/>
              </a:rPr>
              <a:t>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2"/>
          <p:cNvSpPr/>
          <p:nvPr/>
        </p:nvSpPr>
        <p:spPr>
          <a:xfrm>
            <a:off x="0" y="0"/>
            <a:ext cx="9752760" cy="7314480"/>
          </a:xfrm>
          <a:custGeom>
            <a:avLst/>
            <a:gdLst>
              <a:gd name="textAreaLeft" fmla="*/ 0 w 9752760"/>
              <a:gd name="textAreaRight" fmla="*/ 9753480 w 9752760"/>
              <a:gd name="textAreaTop" fmla="*/ 0 h 7314480"/>
              <a:gd name="textAreaBottom" fmla="*/ 7315200 h 7314480"/>
            </a:gdLst>
            <a:ahLst/>
            <a:rect l="textAreaLeft" t="textAreaTop" r="textAreaRight" b="textAreaBottom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TextBox 3"/>
          <p:cNvSpPr/>
          <p:nvPr/>
        </p:nvSpPr>
        <p:spPr>
          <a:xfrm>
            <a:off x="762120" y="397080"/>
            <a:ext cx="8228880" cy="128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5068"/>
              </a:lnSpc>
            </a:pPr>
            <a:r>
              <a:rPr b="1" lang="pt-BR" sz="2800" spc="-1" strike="noStrike">
                <a:solidFill>
                  <a:schemeClr val="dk1"/>
                </a:solidFill>
                <a:latin typeface="Times New Roman"/>
              </a:rPr>
              <a:t>Projeto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5068"/>
              </a:lnSpc>
            </a:pPr>
            <a:r>
              <a:rPr b="1" lang="en-US" sz="4690" spc="-1" strike="noStrike">
                <a:solidFill>
                  <a:srgbClr val="75818b"/>
                </a:solidFill>
                <a:latin typeface="Arial Bold"/>
                <a:ea typeface="Arial Bold"/>
              </a:rPr>
              <a:t> </a:t>
            </a:r>
            <a:endParaRPr b="0" lang="en-US" sz="46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CaixaDeTexto 3"/>
          <p:cNvSpPr/>
          <p:nvPr/>
        </p:nvSpPr>
        <p:spPr>
          <a:xfrm>
            <a:off x="609480" y="1371600"/>
            <a:ext cx="647640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O projeto se trata de um sistema de gerenciamento e monitoramento de um elevador de serviço. O sistema embarcado busca oferecer o controle do funcionamento geral do elevador e também diagnósticos de seu motor, utilizando sensores para determinar sinais de alerta.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2"/>
          <p:cNvSpPr/>
          <p:nvPr/>
        </p:nvSpPr>
        <p:spPr>
          <a:xfrm>
            <a:off x="0" y="0"/>
            <a:ext cx="9752760" cy="7314480"/>
          </a:xfrm>
          <a:custGeom>
            <a:avLst/>
            <a:gdLst>
              <a:gd name="textAreaLeft" fmla="*/ 0 w 9752760"/>
              <a:gd name="textAreaRight" fmla="*/ 9753480 w 9752760"/>
              <a:gd name="textAreaTop" fmla="*/ 0 h 7314480"/>
              <a:gd name="textAreaBottom" fmla="*/ 7315200 h 7314480"/>
            </a:gdLst>
            <a:ahLst/>
            <a:rect l="textAreaLeft" t="textAreaTop" r="textAreaRight" b="textAreaBottom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Box 3"/>
          <p:cNvSpPr/>
          <p:nvPr/>
        </p:nvSpPr>
        <p:spPr>
          <a:xfrm>
            <a:off x="762120" y="397080"/>
            <a:ext cx="8228880" cy="128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5068"/>
              </a:lnSpc>
            </a:pPr>
            <a:r>
              <a:rPr b="1" lang="pt-BR" sz="2800" spc="-1" strike="noStrike">
                <a:solidFill>
                  <a:schemeClr val="dk1"/>
                </a:solidFill>
                <a:latin typeface="Times New Roman"/>
              </a:rPr>
              <a:t>Entradas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5068"/>
              </a:lnSpc>
            </a:pPr>
            <a:r>
              <a:rPr b="1" lang="en-US" sz="4690" spc="-1" strike="noStrike">
                <a:solidFill>
                  <a:srgbClr val="75818b"/>
                </a:solidFill>
                <a:latin typeface="Arial Bold"/>
                <a:ea typeface="Arial Bold"/>
              </a:rPr>
              <a:t> </a:t>
            </a:r>
            <a:endParaRPr b="0" lang="en-US" sz="46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CaixaDeTexto 3"/>
          <p:cNvSpPr/>
          <p:nvPr/>
        </p:nvSpPr>
        <p:spPr>
          <a:xfrm>
            <a:off x="533520" y="1219320"/>
            <a:ext cx="6552360" cy="557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533520" y="1371600"/>
            <a:ext cx="7300440" cy="38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chemeClr val="dk1"/>
                </a:solidFill>
                <a:latin typeface="Calibri"/>
              </a:rPr>
              <a:t>Entradas Digitais: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       </a:t>
            </a: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- Painel do Elevador: Botões para que o usuário selecione o andar de destino.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       </a:t>
            </a: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- Sensores de Posição: Switches que detectam a localização do elevador em cada andar.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chemeClr val="dk1"/>
                </a:solidFill>
                <a:latin typeface="Calibri"/>
              </a:rPr>
              <a:t>Entradas Analógicas: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       </a:t>
            </a: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- Sensor de Corrente: Mede a corrente do motor para identificar sobrecargas, acionando uma interrupção de segurança.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2"/>
          <p:cNvSpPr/>
          <p:nvPr/>
        </p:nvSpPr>
        <p:spPr>
          <a:xfrm>
            <a:off x="0" y="0"/>
            <a:ext cx="9752760" cy="7314480"/>
          </a:xfrm>
          <a:custGeom>
            <a:avLst/>
            <a:gdLst>
              <a:gd name="textAreaLeft" fmla="*/ 0 w 9752760"/>
              <a:gd name="textAreaRight" fmla="*/ 9753480 w 9752760"/>
              <a:gd name="textAreaTop" fmla="*/ 0 h 7314480"/>
              <a:gd name="textAreaBottom" fmla="*/ 7315200 h 7314480"/>
            </a:gdLst>
            <a:ahLst/>
            <a:rect l="textAreaLeft" t="textAreaTop" r="textAreaRight" b="textAreaBottom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Box 6"/>
          <p:cNvSpPr/>
          <p:nvPr/>
        </p:nvSpPr>
        <p:spPr>
          <a:xfrm>
            <a:off x="731520" y="542520"/>
            <a:ext cx="8228880" cy="64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5068"/>
              </a:lnSpc>
            </a:pPr>
            <a:r>
              <a:rPr b="1" lang="pt-BR" sz="2800" spc="-1" strike="noStrike">
                <a:solidFill>
                  <a:schemeClr val="dk1"/>
                </a:solidFill>
                <a:latin typeface="Times New Roman"/>
              </a:rPr>
              <a:t>Saídas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533520" y="1371960"/>
            <a:ext cx="7300440" cy="351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      </a:t>
            </a: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- Motor: Controle de direção (subir/descer) e acionamento.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      </a:t>
            </a: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- Display LCD: Exibe informações detalhadas, como o andar atual, andar destino e informações de sensores.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      </a:t>
            </a: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- Display de 7 Segmentos: Mostra o número do andar atual de forma clara e visível.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      </a:t>
            </a: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- LEDs: Sinalizam se o elevador está em movimento, subindo ou descendo.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2"/>
          <p:cNvSpPr/>
          <p:nvPr/>
        </p:nvSpPr>
        <p:spPr>
          <a:xfrm>
            <a:off x="-151560" y="0"/>
            <a:ext cx="9752760" cy="7314480"/>
          </a:xfrm>
          <a:custGeom>
            <a:avLst/>
            <a:gdLst>
              <a:gd name="textAreaLeft" fmla="*/ 0 w 9752760"/>
              <a:gd name="textAreaRight" fmla="*/ 9753480 w 9752760"/>
              <a:gd name="textAreaTop" fmla="*/ 0 h 7314480"/>
              <a:gd name="textAreaBottom" fmla="*/ 7315200 h 7314480"/>
            </a:gdLst>
            <a:ahLst/>
            <a:rect l="textAreaLeft" t="textAreaTop" r="textAreaRight" b="textAreaBottom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Box 6"/>
          <p:cNvSpPr/>
          <p:nvPr/>
        </p:nvSpPr>
        <p:spPr>
          <a:xfrm>
            <a:off x="731520" y="542520"/>
            <a:ext cx="8228880" cy="64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5068"/>
              </a:lnSpc>
            </a:pPr>
            <a:r>
              <a:rPr b="1" lang="pt-BR" sz="2800" spc="-1" strike="noStrike">
                <a:solidFill>
                  <a:schemeClr val="dk1"/>
                </a:solidFill>
                <a:latin typeface="Times New Roman"/>
              </a:rPr>
              <a:t>Outros Requisitos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471600" y="1371600"/>
            <a:ext cx="7300440" cy="38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- Uso de Timers: Foram implementados um timer para verificar o valor da corrente do motor de forma periódica.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- Uso de Interrupções: O sistema utiliza interrupções para tarefas críticas, como o monitoramento de sobrecarga do motor e o processamento imediato dos botões pressionados no painel.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- Watchdog Timer: Um WDT foi configurado para monitorar o funcionamento do software e reiniciar o sistema automaticamente em caso de falhas ou travamentos, garantindo disponibilidade.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-151920" y="129600"/>
            <a:ext cx="9753120" cy="3985200"/>
          </a:xfrm>
          <a:prstGeom prst="rect">
            <a:avLst/>
          </a:prstGeom>
          <a:ln w="0">
            <a:noFill/>
          </a:ln>
        </p:spPr>
      </p:pic>
      <p:pic>
        <p:nvPicPr>
          <p:cNvPr id="68" name="" descr=""/>
          <p:cNvPicPr/>
          <p:nvPr/>
        </p:nvPicPr>
        <p:blipFill>
          <a:blip r:embed="rId2"/>
          <a:stretch/>
        </p:blipFill>
        <p:spPr>
          <a:xfrm>
            <a:off x="76680" y="4201560"/>
            <a:ext cx="9753120" cy="357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293760" y="1172520"/>
            <a:ext cx="9019800" cy="331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2"/>
          <p:cNvSpPr/>
          <p:nvPr/>
        </p:nvSpPr>
        <p:spPr>
          <a:xfrm>
            <a:off x="0" y="0"/>
            <a:ext cx="9752760" cy="7314480"/>
          </a:xfrm>
          <a:custGeom>
            <a:avLst/>
            <a:gdLst>
              <a:gd name="textAreaLeft" fmla="*/ 0 w 9752760"/>
              <a:gd name="textAreaRight" fmla="*/ 9753480 w 9752760"/>
              <a:gd name="textAreaTop" fmla="*/ 0 h 7314480"/>
              <a:gd name="textAreaBottom" fmla="*/ 7315200 h 7314480"/>
            </a:gdLst>
            <a:ahLst/>
            <a:rect l="textAreaLeft" t="textAreaTop" r="textAreaRight" b="textAreaBottom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Box 3"/>
          <p:cNvSpPr/>
          <p:nvPr/>
        </p:nvSpPr>
        <p:spPr>
          <a:xfrm>
            <a:off x="298080" y="2103840"/>
            <a:ext cx="9156960" cy="29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305"/>
              </a:lnSpc>
            </a:pPr>
            <a:r>
              <a:rPr b="1" lang="en-US" sz="2130" spc="-1" strike="noStrike">
                <a:solidFill>
                  <a:srgbClr val="75818b"/>
                </a:solidFill>
                <a:latin typeface="Arial Bold"/>
                <a:ea typeface="Arial Bold"/>
              </a:rPr>
              <a:t>Obrigado!</a:t>
            </a:r>
            <a:endParaRPr b="0" lang="en-US" sz="213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Application>LibreOffice/24.2.7.2$Linux_X86_64 LibreOffice_project/420$Build-2</Application>
  <AppVersion>15.0000</AppVersion>
  <Words>103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User</dc:creator>
  <dc:description/>
  <dc:identifier>DAGXJU_lp1M</dc:identifier>
  <dc:language>en-US</dc:language>
  <cp:lastModifiedBy/>
  <dcterms:modified xsi:type="dcterms:W3CDTF">2025-07-03T13:58:03Z</dcterms:modified>
  <cp:revision>12</cp:revision>
  <dc:subject/>
  <dc:title>Tema-Apresentação-Araranguá.pptx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11</vt:i4>
  </property>
</Properties>
</file>