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3B0FE2-5DEA-433A-ABAA-996971F0FB8D}">
  <a:tblStyle styleId="{E53B0FE2-5DEA-433A-ABAA-996971F0FB8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4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576350" y="1739400"/>
            <a:ext cx="17457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t" sz="3200">
                <a:latin typeface="Calibri"/>
                <a:ea typeface="Calibri"/>
                <a:cs typeface="Calibri"/>
                <a:sym typeface="Calibri"/>
              </a:rPr>
              <a:t>VERIFICA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190751" y="4354225"/>
            <a:ext cx="36972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Messina Michele 5^D 22/01/2024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4"/>
          <p:cNvGraphicFramePr/>
          <p:nvPr/>
        </p:nvGraphicFramePr>
        <p:xfrm>
          <a:off x="1886350" y="7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{E53B0FE2-5DEA-433A-ABAA-996971F0FB8D}</a:tableStyleId>
              </a:tblPr>
              <a:tblGrid>
                <a:gridCol w="3042550"/>
                <a:gridCol w="2107550"/>
                <a:gridCol w="2107550"/>
              </a:tblGrid>
              <a:tr h="351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Spese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Costi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Tipo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Impianti e macchinari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€ 1.200.000,00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fisso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Affitto dei locali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€ 90.000,00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fisso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Componenti elettronici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€ 6,00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variabile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Assicurazioni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€ 36.000,00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fisso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Componenti meccanici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€ 9,00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variabile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Imposte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€ 40.000,00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fisso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Tasse sul guadagno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€ 0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variabile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Acciaio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€ 1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variabile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Spese di pubblicità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€ 350.000,00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fisso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Verniciatura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€ 1,50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variabile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Retribuzione del personale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€ 100.000,00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fisso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Utenze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€ 50.000,00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fisso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9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Obiettivo annuale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/>
                        <a:t>€ 3.200.000,00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0" y="1236575"/>
            <a:ext cx="1729500" cy="11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it" sz="1400">
                <a:latin typeface="Calibri"/>
                <a:ea typeface="Calibri"/>
                <a:cs typeface="Calibri"/>
                <a:sym typeface="Calibri"/>
              </a:rPr>
              <a:t>Queste sono le </a:t>
            </a:r>
            <a:r>
              <a:rPr b="1" lang="it" sz="1400">
                <a:latin typeface="Calibri"/>
                <a:ea typeface="Calibri"/>
                <a:cs typeface="Calibri"/>
                <a:sym typeface="Calibri"/>
              </a:rPr>
              <a:t>spese</a:t>
            </a:r>
            <a:r>
              <a:rPr lang="it" sz="1400">
                <a:latin typeface="Calibri"/>
                <a:ea typeface="Calibri"/>
                <a:cs typeface="Calibri"/>
                <a:sym typeface="Calibri"/>
              </a:rPr>
              <a:t> dell’impresa e gli </a:t>
            </a:r>
            <a:r>
              <a:rPr b="1" lang="it" sz="14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obiettivi </a:t>
            </a:r>
            <a:r>
              <a:rPr lang="it" sz="1400">
                <a:latin typeface="Calibri"/>
                <a:ea typeface="Calibri"/>
                <a:cs typeface="Calibri"/>
                <a:sym typeface="Calibri"/>
              </a:rPr>
              <a:t>che vuole raggiungere: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38675" y="467525"/>
            <a:ext cx="1758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7692"/>
              <a:buNone/>
            </a:pPr>
            <a:r>
              <a:rPr lang="it">
                <a:latin typeface="Calibri"/>
                <a:ea typeface="Calibri"/>
                <a:cs typeface="Calibri"/>
                <a:sym typeface="Calibri"/>
              </a:rPr>
              <a:t>Costi vari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125" y="539175"/>
            <a:ext cx="3645875" cy="451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825" y="720850"/>
            <a:ext cx="4787775" cy="298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6"/>
          <p:cNvCxnSpPr/>
          <p:nvPr/>
        </p:nvCxnSpPr>
        <p:spPr>
          <a:xfrm flipH="1" rot="10800000">
            <a:off x="4602975" y="1935450"/>
            <a:ext cx="600" cy="556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4382850" y="2379300"/>
            <a:ext cx="57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BEP</a:t>
            </a:r>
            <a:endParaRPr sz="1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