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24"/>
  </p:notesMasterIdLst>
  <p:sldIdLst>
    <p:sldId id="256" r:id="rId2"/>
    <p:sldId id="257" r:id="rId3"/>
    <p:sldId id="258" r:id="rId4"/>
    <p:sldId id="269" r:id="rId5"/>
    <p:sldId id="259" r:id="rId6"/>
    <p:sldId id="270" r:id="rId7"/>
    <p:sldId id="260" r:id="rId8"/>
    <p:sldId id="271" r:id="rId9"/>
    <p:sldId id="261" r:id="rId10"/>
    <p:sldId id="272" r:id="rId11"/>
    <p:sldId id="274" r:id="rId12"/>
    <p:sldId id="275" r:id="rId13"/>
    <p:sldId id="273" r:id="rId14"/>
    <p:sldId id="262" r:id="rId15"/>
    <p:sldId id="263" r:id="rId16"/>
    <p:sldId id="277" r:id="rId17"/>
    <p:sldId id="278" r:id="rId18"/>
    <p:sldId id="279" r:id="rId19"/>
    <p:sldId id="280" r:id="rId20"/>
    <p:sldId id="265" r:id="rId21"/>
    <p:sldId id="26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78" d="100"/>
          <a:sy n="78" d="100"/>
        </p:scale>
        <p:origin x="850" y="7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CFFC5-6A3C-4877-B356-B9704AA582B8}" type="datetimeFigureOut">
              <a:rPr lang="en-IN" smtClean="0"/>
              <a:t>17-07-2023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2D566-777D-4E4C-9ADC-56DFA70700A4}" type="slidenum">
              <a:rPr lang="en-IN" smtClean="0"/>
              <a:t>‹#›</a:t>
            </a:fld>
            <a:endParaRPr lang="en-IN"/>
          </a:p>
        </p:txBody>
      </p:sp>
    </p:spTree>
    <p:extLst>
      <p:ext uri="{BB962C8B-B14F-4D97-AF65-F5344CB8AC3E}">
        <p14:creationId xmlns:p14="http://schemas.microsoft.com/office/powerpoint/2010/main" val="761292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6CEF-AFFB-7E28-C808-AAB164B84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DDDCDB-826F-099A-64FB-067571001C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9640C5-EB1A-7C68-458B-493F3523A138}"/>
              </a:ext>
            </a:extLst>
          </p:cNvPr>
          <p:cNvSpPr>
            <a:spLocks noGrp="1"/>
          </p:cNvSpPr>
          <p:nvPr>
            <p:ph type="dt" sz="half" idx="10"/>
          </p:nvPr>
        </p:nvSpPr>
        <p:spPr/>
        <p:txBody>
          <a:bodyPr/>
          <a:lstStyle/>
          <a:p>
            <a:fld id="{C1D283F5-A722-44D1-8954-731740ABBAB8}" type="datetimeFigureOut">
              <a:rPr lang="en-IN" smtClean="0"/>
              <a:t>17-07-2023</a:t>
            </a:fld>
            <a:endParaRPr lang="en-IN"/>
          </a:p>
        </p:txBody>
      </p:sp>
      <p:sp>
        <p:nvSpPr>
          <p:cNvPr id="5" name="Footer Placeholder 4">
            <a:extLst>
              <a:ext uri="{FF2B5EF4-FFF2-40B4-BE49-F238E27FC236}">
                <a16:creationId xmlns:a16="http://schemas.microsoft.com/office/drawing/2014/main" id="{336C318A-D837-C2F1-A510-17F672372C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6AFC66-1B92-F1E4-5B68-7D86747F9154}"/>
              </a:ext>
            </a:extLst>
          </p:cNvPr>
          <p:cNvSpPr>
            <a:spLocks noGrp="1"/>
          </p:cNvSpPr>
          <p:nvPr>
            <p:ph type="sldNum" sz="quarter" idx="12"/>
          </p:nvPr>
        </p:nvSpPr>
        <p:spPr/>
        <p:txBody>
          <a:bodyPr/>
          <a:lstStyle/>
          <a:p>
            <a:fld id="{F6057E2E-0985-4592-876A-06CA7903C052}" type="slidenum">
              <a:rPr lang="en-IN" smtClean="0"/>
              <a:t>‹#›</a:t>
            </a:fld>
            <a:endParaRPr lang="en-IN"/>
          </a:p>
        </p:txBody>
      </p:sp>
    </p:spTree>
    <p:extLst>
      <p:ext uri="{BB962C8B-B14F-4D97-AF65-F5344CB8AC3E}">
        <p14:creationId xmlns:p14="http://schemas.microsoft.com/office/powerpoint/2010/main" val="1308254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AE7C-7A98-0081-23EA-282EF8F19C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C37DA4-3BAF-8F60-4AC3-DF6CA3AE6B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7F7585-C46E-C4DC-0F3B-B88910CA894A}"/>
              </a:ext>
            </a:extLst>
          </p:cNvPr>
          <p:cNvSpPr>
            <a:spLocks noGrp="1"/>
          </p:cNvSpPr>
          <p:nvPr>
            <p:ph type="dt" sz="half" idx="10"/>
          </p:nvPr>
        </p:nvSpPr>
        <p:spPr/>
        <p:txBody>
          <a:bodyPr/>
          <a:lstStyle/>
          <a:p>
            <a:fld id="{C1D283F5-A722-44D1-8954-731740ABBAB8}" type="datetimeFigureOut">
              <a:rPr lang="en-IN" smtClean="0"/>
              <a:t>17-07-2023</a:t>
            </a:fld>
            <a:endParaRPr lang="en-IN"/>
          </a:p>
        </p:txBody>
      </p:sp>
      <p:sp>
        <p:nvSpPr>
          <p:cNvPr id="5" name="Footer Placeholder 4">
            <a:extLst>
              <a:ext uri="{FF2B5EF4-FFF2-40B4-BE49-F238E27FC236}">
                <a16:creationId xmlns:a16="http://schemas.microsoft.com/office/drawing/2014/main" id="{EC0B429D-1351-2E41-04DD-8E4A05EE52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622B14-BD8A-9F59-9A23-4E59CDB41556}"/>
              </a:ext>
            </a:extLst>
          </p:cNvPr>
          <p:cNvSpPr>
            <a:spLocks noGrp="1"/>
          </p:cNvSpPr>
          <p:nvPr>
            <p:ph type="sldNum" sz="quarter" idx="12"/>
          </p:nvPr>
        </p:nvSpPr>
        <p:spPr/>
        <p:txBody>
          <a:bodyPr/>
          <a:lstStyle/>
          <a:p>
            <a:fld id="{F6057E2E-0985-4592-876A-06CA7903C052}" type="slidenum">
              <a:rPr lang="en-IN" smtClean="0"/>
              <a:t>‹#›</a:t>
            </a:fld>
            <a:endParaRPr lang="en-IN"/>
          </a:p>
        </p:txBody>
      </p:sp>
    </p:spTree>
    <p:extLst>
      <p:ext uri="{BB962C8B-B14F-4D97-AF65-F5344CB8AC3E}">
        <p14:creationId xmlns:p14="http://schemas.microsoft.com/office/powerpoint/2010/main" val="74608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A78730-B437-4C6B-3FAE-992ED8B4C4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7B35F0-03F8-C6A8-0DB0-0F0FBF0C51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85133B-DF67-E268-D0BC-D95F46B923CD}"/>
              </a:ext>
            </a:extLst>
          </p:cNvPr>
          <p:cNvSpPr>
            <a:spLocks noGrp="1"/>
          </p:cNvSpPr>
          <p:nvPr>
            <p:ph type="dt" sz="half" idx="10"/>
          </p:nvPr>
        </p:nvSpPr>
        <p:spPr/>
        <p:txBody>
          <a:bodyPr/>
          <a:lstStyle/>
          <a:p>
            <a:fld id="{C1D283F5-A722-44D1-8954-731740ABBAB8}" type="datetimeFigureOut">
              <a:rPr lang="en-IN" smtClean="0"/>
              <a:t>17-07-2023</a:t>
            </a:fld>
            <a:endParaRPr lang="en-IN"/>
          </a:p>
        </p:txBody>
      </p:sp>
      <p:sp>
        <p:nvSpPr>
          <p:cNvPr id="5" name="Footer Placeholder 4">
            <a:extLst>
              <a:ext uri="{FF2B5EF4-FFF2-40B4-BE49-F238E27FC236}">
                <a16:creationId xmlns:a16="http://schemas.microsoft.com/office/drawing/2014/main" id="{AD0D1C0C-C9DF-4C54-7A1E-CC58C0C31F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88769-09AC-22A8-1DFE-892792B718DD}"/>
              </a:ext>
            </a:extLst>
          </p:cNvPr>
          <p:cNvSpPr>
            <a:spLocks noGrp="1"/>
          </p:cNvSpPr>
          <p:nvPr>
            <p:ph type="sldNum" sz="quarter" idx="12"/>
          </p:nvPr>
        </p:nvSpPr>
        <p:spPr/>
        <p:txBody>
          <a:bodyPr/>
          <a:lstStyle/>
          <a:p>
            <a:fld id="{F6057E2E-0985-4592-876A-06CA7903C052}" type="slidenum">
              <a:rPr lang="en-IN" smtClean="0"/>
              <a:t>‹#›</a:t>
            </a:fld>
            <a:endParaRPr lang="en-IN"/>
          </a:p>
        </p:txBody>
      </p:sp>
    </p:spTree>
    <p:extLst>
      <p:ext uri="{BB962C8B-B14F-4D97-AF65-F5344CB8AC3E}">
        <p14:creationId xmlns:p14="http://schemas.microsoft.com/office/powerpoint/2010/main" val="129356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D7E2-EF63-E405-41D3-8BB849A952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94B76-08C0-4C26-6B61-36F02888E5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A0E593-E5C5-45D1-E26C-1144751C2535}"/>
              </a:ext>
            </a:extLst>
          </p:cNvPr>
          <p:cNvSpPr>
            <a:spLocks noGrp="1"/>
          </p:cNvSpPr>
          <p:nvPr>
            <p:ph type="dt" sz="half" idx="10"/>
          </p:nvPr>
        </p:nvSpPr>
        <p:spPr/>
        <p:txBody>
          <a:bodyPr/>
          <a:lstStyle/>
          <a:p>
            <a:fld id="{C1D283F5-A722-44D1-8954-731740ABBAB8}" type="datetimeFigureOut">
              <a:rPr lang="en-IN" smtClean="0"/>
              <a:t>17-07-2023</a:t>
            </a:fld>
            <a:endParaRPr lang="en-IN"/>
          </a:p>
        </p:txBody>
      </p:sp>
      <p:sp>
        <p:nvSpPr>
          <p:cNvPr id="5" name="Footer Placeholder 4">
            <a:extLst>
              <a:ext uri="{FF2B5EF4-FFF2-40B4-BE49-F238E27FC236}">
                <a16:creationId xmlns:a16="http://schemas.microsoft.com/office/drawing/2014/main" id="{28592A1C-BE11-9D5D-1387-2AA25CEA9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4CDEEA-60EA-7682-596C-86F7F28AF454}"/>
              </a:ext>
            </a:extLst>
          </p:cNvPr>
          <p:cNvSpPr>
            <a:spLocks noGrp="1"/>
          </p:cNvSpPr>
          <p:nvPr>
            <p:ph type="sldNum" sz="quarter" idx="12"/>
          </p:nvPr>
        </p:nvSpPr>
        <p:spPr/>
        <p:txBody>
          <a:bodyPr/>
          <a:lstStyle/>
          <a:p>
            <a:fld id="{F6057E2E-0985-4592-876A-06CA7903C052}" type="slidenum">
              <a:rPr lang="en-IN" smtClean="0"/>
              <a:t>‹#›</a:t>
            </a:fld>
            <a:endParaRPr lang="en-IN"/>
          </a:p>
        </p:txBody>
      </p:sp>
    </p:spTree>
    <p:extLst>
      <p:ext uri="{BB962C8B-B14F-4D97-AF65-F5344CB8AC3E}">
        <p14:creationId xmlns:p14="http://schemas.microsoft.com/office/powerpoint/2010/main" val="275473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DD87-A3BC-FAC7-FA89-114E0D17CB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F447AF-548D-9EA2-C09E-380C113971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4953E-24B7-D0F8-9401-6CB6517C12AE}"/>
              </a:ext>
            </a:extLst>
          </p:cNvPr>
          <p:cNvSpPr>
            <a:spLocks noGrp="1"/>
          </p:cNvSpPr>
          <p:nvPr>
            <p:ph type="dt" sz="half" idx="10"/>
          </p:nvPr>
        </p:nvSpPr>
        <p:spPr/>
        <p:txBody>
          <a:bodyPr/>
          <a:lstStyle/>
          <a:p>
            <a:fld id="{C1D283F5-A722-44D1-8954-731740ABBAB8}" type="datetimeFigureOut">
              <a:rPr lang="en-IN" smtClean="0"/>
              <a:t>17-07-2023</a:t>
            </a:fld>
            <a:endParaRPr lang="en-IN"/>
          </a:p>
        </p:txBody>
      </p:sp>
      <p:sp>
        <p:nvSpPr>
          <p:cNvPr id="5" name="Footer Placeholder 4">
            <a:extLst>
              <a:ext uri="{FF2B5EF4-FFF2-40B4-BE49-F238E27FC236}">
                <a16:creationId xmlns:a16="http://schemas.microsoft.com/office/drawing/2014/main" id="{6D9C5948-925A-F215-438D-3573BBA46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E74D47-AACB-F412-190F-58318674DDD0}"/>
              </a:ext>
            </a:extLst>
          </p:cNvPr>
          <p:cNvSpPr>
            <a:spLocks noGrp="1"/>
          </p:cNvSpPr>
          <p:nvPr>
            <p:ph type="sldNum" sz="quarter" idx="12"/>
          </p:nvPr>
        </p:nvSpPr>
        <p:spPr/>
        <p:txBody>
          <a:bodyPr/>
          <a:lstStyle/>
          <a:p>
            <a:fld id="{F6057E2E-0985-4592-876A-06CA7903C052}" type="slidenum">
              <a:rPr lang="en-IN" smtClean="0"/>
              <a:t>‹#›</a:t>
            </a:fld>
            <a:endParaRPr lang="en-IN"/>
          </a:p>
        </p:txBody>
      </p:sp>
    </p:spTree>
    <p:extLst>
      <p:ext uri="{BB962C8B-B14F-4D97-AF65-F5344CB8AC3E}">
        <p14:creationId xmlns:p14="http://schemas.microsoft.com/office/powerpoint/2010/main" val="257673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156A6-843E-11A4-A6C0-E159D25CD1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10E6AF-BB57-6862-AF57-58825B3B0E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E305AF-8F01-9FB0-D43E-A4A19F281C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B027BD-9EC8-7D54-5A0B-76E1206A54CD}"/>
              </a:ext>
            </a:extLst>
          </p:cNvPr>
          <p:cNvSpPr>
            <a:spLocks noGrp="1"/>
          </p:cNvSpPr>
          <p:nvPr>
            <p:ph type="dt" sz="half" idx="10"/>
          </p:nvPr>
        </p:nvSpPr>
        <p:spPr/>
        <p:txBody>
          <a:bodyPr/>
          <a:lstStyle/>
          <a:p>
            <a:fld id="{C1D283F5-A722-44D1-8954-731740ABBAB8}" type="datetimeFigureOut">
              <a:rPr lang="en-IN" smtClean="0"/>
              <a:t>17-07-2023</a:t>
            </a:fld>
            <a:endParaRPr lang="en-IN"/>
          </a:p>
        </p:txBody>
      </p:sp>
      <p:sp>
        <p:nvSpPr>
          <p:cNvPr id="6" name="Footer Placeholder 5">
            <a:extLst>
              <a:ext uri="{FF2B5EF4-FFF2-40B4-BE49-F238E27FC236}">
                <a16:creationId xmlns:a16="http://schemas.microsoft.com/office/drawing/2014/main" id="{EA75C2EE-D35A-2B6B-FA40-74D5362F16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FD706B-5004-7231-B178-F5FCB72BE9B4}"/>
              </a:ext>
            </a:extLst>
          </p:cNvPr>
          <p:cNvSpPr>
            <a:spLocks noGrp="1"/>
          </p:cNvSpPr>
          <p:nvPr>
            <p:ph type="sldNum" sz="quarter" idx="12"/>
          </p:nvPr>
        </p:nvSpPr>
        <p:spPr/>
        <p:txBody>
          <a:bodyPr/>
          <a:lstStyle/>
          <a:p>
            <a:fld id="{F6057E2E-0985-4592-876A-06CA7903C052}" type="slidenum">
              <a:rPr lang="en-IN" smtClean="0"/>
              <a:t>‹#›</a:t>
            </a:fld>
            <a:endParaRPr lang="en-IN"/>
          </a:p>
        </p:txBody>
      </p:sp>
    </p:spTree>
    <p:extLst>
      <p:ext uri="{BB962C8B-B14F-4D97-AF65-F5344CB8AC3E}">
        <p14:creationId xmlns:p14="http://schemas.microsoft.com/office/powerpoint/2010/main" val="166446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96E7-E65D-0D90-A97A-F49F7848E2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5E1FE4-8638-BE61-70B5-F978CE6D8D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E03F78-FEB8-28A4-1DA5-1A17E9DA97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22E95A-2EE9-ABA6-30D7-B80966FF8E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88200-5C0E-3F3C-10F1-AB0C048813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B0B053-E903-1301-DB29-3D809708C8DD}"/>
              </a:ext>
            </a:extLst>
          </p:cNvPr>
          <p:cNvSpPr>
            <a:spLocks noGrp="1"/>
          </p:cNvSpPr>
          <p:nvPr>
            <p:ph type="dt" sz="half" idx="10"/>
          </p:nvPr>
        </p:nvSpPr>
        <p:spPr/>
        <p:txBody>
          <a:bodyPr/>
          <a:lstStyle/>
          <a:p>
            <a:fld id="{C1D283F5-A722-44D1-8954-731740ABBAB8}" type="datetimeFigureOut">
              <a:rPr lang="en-IN" smtClean="0"/>
              <a:t>17-07-2023</a:t>
            </a:fld>
            <a:endParaRPr lang="en-IN"/>
          </a:p>
        </p:txBody>
      </p:sp>
      <p:sp>
        <p:nvSpPr>
          <p:cNvPr id="8" name="Footer Placeholder 7">
            <a:extLst>
              <a:ext uri="{FF2B5EF4-FFF2-40B4-BE49-F238E27FC236}">
                <a16:creationId xmlns:a16="http://schemas.microsoft.com/office/drawing/2014/main" id="{2BCF3391-46B2-FD59-6DEB-844FA2E24C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913025-F112-B625-5FEC-ABF7915B6CDF}"/>
              </a:ext>
            </a:extLst>
          </p:cNvPr>
          <p:cNvSpPr>
            <a:spLocks noGrp="1"/>
          </p:cNvSpPr>
          <p:nvPr>
            <p:ph type="sldNum" sz="quarter" idx="12"/>
          </p:nvPr>
        </p:nvSpPr>
        <p:spPr/>
        <p:txBody>
          <a:bodyPr/>
          <a:lstStyle/>
          <a:p>
            <a:fld id="{F6057E2E-0985-4592-876A-06CA7903C052}" type="slidenum">
              <a:rPr lang="en-IN" smtClean="0"/>
              <a:t>‹#›</a:t>
            </a:fld>
            <a:endParaRPr lang="en-IN"/>
          </a:p>
        </p:txBody>
      </p:sp>
    </p:spTree>
    <p:extLst>
      <p:ext uri="{BB962C8B-B14F-4D97-AF65-F5344CB8AC3E}">
        <p14:creationId xmlns:p14="http://schemas.microsoft.com/office/powerpoint/2010/main" val="3313545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7629-F940-C49D-8B60-6737C4B393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5D025C-A4E0-7DC5-7C7D-DAA1160026FA}"/>
              </a:ext>
            </a:extLst>
          </p:cNvPr>
          <p:cNvSpPr>
            <a:spLocks noGrp="1"/>
          </p:cNvSpPr>
          <p:nvPr>
            <p:ph type="dt" sz="half" idx="10"/>
          </p:nvPr>
        </p:nvSpPr>
        <p:spPr/>
        <p:txBody>
          <a:bodyPr/>
          <a:lstStyle/>
          <a:p>
            <a:fld id="{C1D283F5-A722-44D1-8954-731740ABBAB8}" type="datetimeFigureOut">
              <a:rPr lang="en-IN" smtClean="0"/>
              <a:t>17-07-2023</a:t>
            </a:fld>
            <a:endParaRPr lang="en-IN"/>
          </a:p>
        </p:txBody>
      </p:sp>
      <p:sp>
        <p:nvSpPr>
          <p:cNvPr id="4" name="Footer Placeholder 3">
            <a:extLst>
              <a:ext uri="{FF2B5EF4-FFF2-40B4-BE49-F238E27FC236}">
                <a16:creationId xmlns:a16="http://schemas.microsoft.com/office/drawing/2014/main" id="{3CB0D880-4831-2154-73F4-14C0706791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1EED2E-F590-3942-804A-6A05C46B642B}"/>
              </a:ext>
            </a:extLst>
          </p:cNvPr>
          <p:cNvSpPr>
            <a:spLocks noGrp="1"/>
          </p:cNvSpPr>
          <p:nvPr>
            <p:ph type="sldNum" sz="quarter" idx="12"/>
          </p:nvPr>
        </p:nvSpPr>
        <p:spPr/>
        <p:txBody>
          <a:bodyPr/>
          <a:lstStyle/>
          <a:p>
            <a:fld id="{F6057E2E-0985-4592-876A-06CA7903C052}" type="slidenum">
              <a:rPr lang="en-IN" smtClean="0"/>
              <a:t>‹#›</a:t>
            </a:fld>
            <a:endParaRPr lang="en-IN"/>
          </a:p>
        </p:txBody>
      </p:sp>
    </p:spTree>
    <p:extLst>
      <p:ext uri="{BB962C8B-B14F-4D97-AF65-F5344CB8AC3E}">
        <p14:creationId xmlns:p14="http://schemas.microsoft.com/office/powerpoint/2010/main" val="3767420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D9227-452E-5A89-BB29-8357898331B3}"/>
              </a:ext>
            </a:extLst>
          </p:cNvPr>
          <p:cNvSpPr>
            <a:spLocks noGrp="1"/>
          </p:cNvSpPr>
          <p:nvPr>
            <p:ph type="dt" sz="half" idx="10"/>
          </p:nvPr>
        </p:nvSpPr>
        <p:spPr/>
        <p:txBody>
          <a:bodyPr/>
          <a:lstStyle/>
          <a:p>
            <a:fld id="{C1D283F5-A722-44D1-8954-731740ABBAB8}" type="datetimeFigureOut">
              <a:rPr lang="en-IN" smtClean="0"/>
              <a:t>17-07-2023</a:t>
            </a:fld>
            <a:endParaRPr lang="en-IN"/>
          </a:p>
        </p:txBody>
      </p:sp>
      <p:sp>
        <p:nvSpPr>
          <p:cNvPr id="3" name="Footer Placeholder 2">
            <a:extLst>
              <a:ext uri="{FF2B5EF4-FFF2-40B4-BE49-F238E27FC236}">
                <a16:creationId xmlns:a16="http://schemas.microsoft.com/office/drawing/2014/main" id="{AABAF849-96CC-D650-30A8-B473EF043C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12D110-636D-EA3A-3ED0-4FA138ECA0FD}"/>
              </a:ext>
            </a:extLst>
          </p:cNvPr>
          <p:cNvSpPr>
            <a:spLocks noGrp="1"/>
          </p:cNvSpPr>
          <p:nvPr>
            <p:ph type="sldNum" sz="quarter" idx="12"/>
          </p:nvPr>
        </p:nvSpPr>
        <p:spPr/>
        <p:txBody>
          <a:bodyPr/>
          <a:lstStyle/>
          <a:p>
            <a:fld id="{F6057E2E-0985-4592-876A-06CA7903C052}" type="slidenum">
              <a:rPr lang="en-IN" smtClean="0"/>
              <a:t>‹#›</a:t>
            </a:fld>
            <a:endParaRPr lang="en-IN"/>
          </a:p>
        </p:txBody>
      </p:sp>
    </p:spTree>
    <p:extLst>
      <p:ext uri="{BB962C8B-B14F-4D97-AF65-F5344CB8AC3E}">
        <p14:creationId xmlns:p14="http://schemas.microsoft.com/office/powerpoint/2010/main" val="222826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1405-C3C5-9223-3685-7884A099A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C8F3E8-51C8-7B0C-50A2-8B13DA2333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446A22-AF5C-C16E-AAFE-9C34DF418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9FCD51-E8B4-1CAB-4621-0F59F51E87EB}"/>
              </a:ext>
            </a:extLst>
          </p:cNvPr>
          <p:cNvSpPr>
            <a:spLocks noGrp="1"/>
          </p:cNvSpPr>
          <p:nvPr>
            <p:ph type="dt" sz="half" idx="10"/>
          </p:nvPr>
        </p:nvSpPr>
        <p:spPr/>
        <p:txBody>
          <a:bodyPr/>
          <a:lstStyle/>
          <a:p>
            <a:fld id="{C1D283F5-A722-44D1-8954-731740ABBAB8}" type="datetimeFigureOut">
              <a:rPr lang="en-IN" smtClean="0"/>
              <a:t>17-07-2023</a:t>
            </a:fld>
            <a:endParaRPr lang="en-IN"/>
          </a:p>
        </p:txBody>
      </p:sp>
      <p:sp>
        <p:nvSpPr>
          <p:cNvPr id="6" name="Footer Placeholder 5">
            <a:extLst>
              <a:ext uri="{FF2B5EF4-FFF2-40B4-BE49-F238E27FC236}">
                <a16:creationId xmlns:a16="http://schemas.microsoft.com/office/drawing/2014/main" id="{FABC568F-241B-3395-6800-874F742A4F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FB41E2-81FA-1CCC-FE2C-43F27DA229C8}"/>
              </a:ext>
            </a:extLst>
          </p:cNvPr>
          <p:cNvSpPr>
            <a:spLocks noGrp="1"/>
          </p:cNvSpPr>
          <p:nvPr>
            <p:ph type="sldNum" sz="quarter" idx="12"/>
          </p:nvPr>
        </p:nvSpPr>
        <p:spPr/>
        <p:txBody>
          <a:bodyPr/>
          <a:lstStyle/>
          <a:p>
            <a:fld id="{F6057E2E-0985-4592-876A-06CA7903C052}" type="slidenum">
              <a:rPr lang="en-IN" smtClean="0"/>
              <a:t>‹#›</a:t>
            </a:fld>
            <a:endParaRPr lang="en-IN"/>
          </a:p>
        </p:txBody>
      </p:sp>
    </p:spTree>
    <p:extLst>
      <p:ext uri="{BB962C8B-B14F-4D97-AF65-F5344CB8AC3E}">
        <p14:creationId xmlns:p14="http://schemas.microsoft.com/office/powerpoint/2010/main" val="175299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6F71-4FFE-0BFD-0DCB-D02C4C15B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58420B-8D9A-4CF5-DCED-C0CA1AAB4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62BEB7-1C74-CEF9-E1DC-79B54D023E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966580-1224-3D4F-6A1D-8AD389C1CA5F}"/>
              </a:ext>
            </a:extLst>
          </p:cNvPr>
          <p:cNvSpPr>
            <a:spLocks noGrp="1"/>
          </p:cNvSpPr>
          <p:nvPr>
            <p:ph type="dt" sz="half" idx="10"/>
          </p:nvPr>
        </p:nvSpPr>
        <p:spPr/>
        <p:txBody>
          <a:bodyPr/>
          <a:lstStyle/>
          <a:p>
            <a:fld id="{C1D283F5-A722-44D1-8954-731740ABBAB8}" type="datetimeFigureOut">
              <a:rPr lang="en-IN" smtClean="0"/>
              <a:t>17-07-2023</a:t>
            </a:fld>
            <a:endParaRPr lang="en-IN"/>
          </a:p>
        </p:txBody>
      </p:sp>
      <p:sp>
        <p:nvSpPr>
          <p:cNvPr id="6" name="Footer Placeholder 5">
            <a:extLst>
              <a:ext uri="{FF2B5EF4-FFF2-40B4-BE49-F238E27FC236}">
                <a16:creationId xmlns:a16="http://schemas.microsoft.com/office/drawing/2014/main" id="{E47AE48C-5382-81C0-1045-0549B7D2DA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730F1C-C688-7C86-925B-DA17F4049188}"/>
              </a:ext>
            </a:extLst>
          </p:cNvPr>
          <p:cNvSpPr>
            <a:spLocks noGrp="1"/>
          </p:cNvSpPr>
          <p:nvPr>
            <p:ph type="sldNum" sz="quarter" idx="12"/>
          </p:nvPr>
        </p:nvSpPr>
        <p:spPr/>
        <p:txBody>
          <a:bodyPr/>
          <a:lstStyle/>
          <a:p>
            <a:fld id="{F6057E2E-0985-4592-876A-06CA7903C052}" type="slidenum">
              <a:rPr lang="en-IN" smtClean="0"/>
              <a:t>‹#›</a:t>
            </a:fld>
            <a:endParaRPr lang="en-IN"/>
          </a:p>
        </p:txBody>
      </p:sp>
    </p:spTree>
    <p:extLst>
      <p:ext uri="{BB962C8B-B14F-4D97-AF65-F5344CB8AC3E}">
        <p14:creationId xmlns:p14="http://schemas.microsoft.com/office/powerpoint/2010/main" val="182087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623197-3D4E-92D3-E29A-7A10891F13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896969-B359-690D-1C18-5258244D18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3D4EA6-CCD6-ECB1-1D19-1409C9CD75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83F5-A722-44D1-8954-731740ABBAB8}" type="datetimeFigureOut">
              <a:rPr lang="en-IN" smtClean="0"/>
              <a:t>17-07-2023</a:t>
            </a:fld>
            <a:endParaRPr lang="en-IN"/>
          </a:p>
        </p:txBody>
      </p:sp>
      <p:sp>
        <p:nvSpPr>
          <p:cNvPr id="5" name="Footer Placeholder 4">
            <a:extLst>
              <a:ext uri="{FF2B5EF4-FFF2-40B4-BE49-F238E27FC236}">
                <a16:creationId xmlns:a16="http://schemas.microsoft.com/office/drawing/2014/main" id="{C2FBC0B1-A926-7A76-2CDF-5E3E2F8C3E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544BD2-CA73-AAB7-B384-CAE7CBB21B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57E2E-0985-4592-876A-06CA7903C052}" type="slidenum">
              <a:rPr lang="en-IN" smtClean="0"/>
              <a:t>‹#›</a:t>
            </a:fld>
            <a:endParaRPr lang="en-IN"/>
          </a:p>
        </p:txBody>
      </p:sp>
    </p:spTree>
    <p:extLst>
      <p:ext uri="{BB962C8B-B14F-4D97-AF65-F5344CB8AC3E}">
        <p14:creationId xmlns:p14="http://schemas.microsoft.com/office/powerpoint/2010/main" val="344944101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xploreembedded.com/wiki/NEC_IR_Remote_Control_Interface_with_805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Sketch/>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168E-38B4-CE68-9728-50469B831BFD}"/>
              </a:ext>
            </a:extLst>
          </p:cNvPr>
          <p:cNvSpPr>
            <a:spLocks noGrp="1"/>
          </p:cNvSpPr>
          <p:nvPr>
            <p:ph type="ctrTitle"/>
          </p:nvPr>
        </p:nvSpPr>
        <p:spPr>
          <a:xfrm>
            <a:off x="632750" y="2076146"/>
            <a:ext cx="10926501" cy="2705709"/>
          </a:xfrm>
        </p:spPr>
        <p:txBody>
          <a:bodyPr>
            <a:normAutofit/>
          </a:bodyPr>
          <a:lstStyle/>
          <a:p>
            <a:r>
              <a:rPr lang="en-IN" kern="0" dirty="0">
                <a:solidFill>
                  <a:srgbClr val="FF0000"/>
                </a:solidFill>
                <a:latin typeface="Segoe UI" panose="020B0502040204020203" pitchFamily="34" charset="0"/>
                <a:cs typeface="Times New Roman" panose="02020603050405020304" pitchFamily="18" charset="0"/>
              </a:rPr>
              <a:t>Typing of Characters on LCD Screen Interfaced with LPC2129 using IR Remote and Receiver</a:t>
            </a:r>
            <a:endParaRPr lang="en-IN" dirty="0">
              <a:solidFill>
                <a:srgbClr val="FF0000"/>
              </a:solidFill>
            </a:endParaRPr>
          </a:p>
        </p:txBody>
      </p:sp>
      <p:sp>
        <p:nvSpPr>
          <p:cNvPr id="3" name="TextBox 2">
            <a:extLst>
              <a:ext uri="{FF2B5EF4-FFF2-40B4-BE49-F238E27FC236}">
                <a16:creationId xmlns:a16="http://schemas.microsoft.com/office/drawing/2014/main" id="{A6066FFC-7744-2EA6-04D0-3DEAB4939D5D}"/>
              </a:ext>
            </a:extLst>
          </p:cNvPr>
          <p:cNvSpPr txBox="1"/>
          <p:nvPr/>
        </p:nvSpPr>
        <p:spPr>
          <a:xfrm>
            <a:off x="5338917" y="5730240"/>
            <a:ext cx="5902108" cy="461665"/>
          </a:xfrm>
          <a:prstGeom prst="rect">
            <a:avLst/>
          </a:prstGeom>
          <a:noFill/>
        </p:spPr>
        <p:txBody>
          <a:bodyPr wrap="square" rtlCol="0">
            <a:spAutoFit/>
          </a:bodyPr>
          <a:lstStyle/>
          <a:p>
            <a:r>
              <a:rPr lang="en-IN" sz="2400" dirty="0">
                <a:solidFill>
                  <a:srgbClr val="0070C0"/>
                </a:solidFill>
              </a:rPr>
              <a:t>Prepared by: Vishal Mesta &amp; Jayanth </a:t>
            </a:r>
            <a:r>
              <a:rPr lang="en-IN" sz="2400" dirty="0" err="1">
                <a:solidFill>
                  <a:srgbClr val="0070C0"/>
                </a:solidFill>
              </a:rPr>
              <a:t>Thupili</a:t>
            </a:r>
            <a:endParaRPr lang="en-IN" sz="2400" dirty="0">
              <a:solidFill>
                <a:srgbClr val="0070C0"/>
              </a:solidFill>
            </a:endParaRPr>
          </a:p>
        </p:txBody>
      </p:sp>
    </p:spTree>
    <p:extLst>
      <p:ext uri="{BB962C8B-B14F-4D97-AF65-F5344CB8AC3E}">
        <p14:creationId xmlns:p14="http://schemas.microsoft.com/office/powerpoint/2010/main" val="281236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DFC9CC-4AF9-6742-BE9C-2C1309F7F7E8}"/>
              </a:ext>
            </a:extLst>
          </p:cNvPr>
          <p:cNvSpPr>
            <a:spLocks noGrp="1"/>
          </p:cNvSpPr>
          <p:nvPr>
            <p:ph idx="1"/>
          </p:nvPr>
        </p:nvSpPr>
        <p:spPr>
          <a:xfrm>
            <a:off x="838200" y="488436"/>
            <a:ext cx="10515600" cy="5971357"/>
          </a:xfrm>
        </p:spPr>
        <p:txBody>
          <a:bodyPr>
            <a:normAutofit/>
          </a:bodyPr>
          <a:lstStyle/>
          <a:p>
            <a:pPr>
              <a:lnSpc>
                <a:spcPct val="147000"/>
              </a:lnSpc>
              <a:spcAft>
                <a:spcPts val="800"/>
              </a:spcAft>
              <a:buSzPts val="1000"/>
              <a:buFont typeface="Wingdings" panose="05000000000000000000" pitchFamily="2" charset="2"/>
              <a:buChar char="v"/>
              <a:tabLst>
                <a:tab pos="457200" algn="l"/>
              </a:tabLst>
            </a:pPr>
            <a:r>
              <a:rPr lang="en-US" sz="1700" b="1" kern="0" dirty="0">
                <a:solidFill>
                  <a:srgbClr val="374151"/>
                </a:solidFill>
                <a:latin typeface="Segoe UI" panose="020B0502040204020203" pitchFamily="34" charset="0"/>
                <a:cs typeface="Times New Roman" panose="02020603050405020304" pitchFamily="18" charset="0"/>
              </a:rPr>
              <a:t>Communication Protocol: </a:t>
            </a:r>
            <a:r>
              <a:rPr lang="en-US" sz="1700" kern="0" dirty="0">
                <a:solidFill>
                  <a:srgbClr val="374151"/>
                </a:solidFill>
                <a:latin typeface="Segoe UI" panose="020B0502040204020203" pitchFamily="34" charset="0"/>
                <a:cs typeface="Times New Roman" panose="02020603050405020304" pitchFamily="18" charset="0"/>
              </a:rPr>
              <a:t>32 bit NEC IR protocol uses a technique called pulse distance encoding to distinguish between the two logic states. The standard NEC protocol uses a carrier frequency of 38 kHz. The logic states are encoded by using pulses of different lengths to distinguish between HIGH and LOW.</a:t>
            </a:r>
          </a:p>
          <a:p>
            <a:pPr>
              <a:lnSpc>
                <a:spcPct val="147000"/>
              </a:lnSpc>
              <a:spcAft>
                <a:spcPts val="800"/>
              </a:spcAft>
              <a:buSzPts val="1000"/>
              <a:buFont typeface="Wingdings" panose="05000000000000000000" pitchFamily="2" charset="2"/>
              <a:buChar char="v"/>
              <a:tabLst>
                <a:tab pos="457200" algn="l"/>
              </a:tabLst>
            </a:pPr>
            <a:endParaRPr lang="en-US" sz="1800" kern="0" dirty="0">
              <a:solidFill>
                <a:srgbClr val="374151"/>
              </a:solidFill>
              <a:latin typeface="Segoe UI" panose="020B0502040204020203" pitchFamily="34" charset="0"/>
              <a:cs typeface="Times New Roman" panose="02020603050405020304" pitchFamily="18" charset="0"/>
            </a:endParaRPr>
          </a:p>
          <a:p>
            <a:pPr>
              <a:lnSpc>
                <a:spcPct val="147000"/>
              </a:lnSpc>
              <a:spcAft>
                <a:spcPts val="800"/>
              </a:spcAft>
              <a:buSzPts val="1000"/>
              <a:buFont typeface="Wingdings" panose="05000000000000000000" pitchFamily="2" charset="2"/>
              <a:buChar char="v"/>
              <a:tabLst>
                <a:tab pos="457200" algn="l"/>
              </a:tabLst>
            </a:pPr>
            <a:endParaRPr lang="en-US" sz="1800" kern="0" dirty="0">
              <a:solidFill>
                <a:srgbClr val="374151"/>
              </a:solidFill>
              <a:latin typeface="Segoe UI" panose="020B0502040204020203" pitchFamily="34" charset="0"/>
              <a:cs typeface="Times New Roman" panose="02020603050405020304" pitchFamily="18" charset="0"/>
            </a:endParaRPr>
          </a:p>
          <a:p>
            <a:pPr marL="0" indent="0">
              <a:lnSpc>
                <a:spcPct val="147000"/>
              </a:lnSpc>
              <a:spcAft>
                <a:spcPts val="800"/>
              </a:spcAft>
              <a:buSzPts val="1000"/>
              <a:buNone/>
              <a:tabLst>
                <a:tab pos="457200" algn="l"/>
              </a:tabLst>
            </a:pPr>
            <a:endParaRPr lang="en-US" sz="1800" kern="0" dirty="0">
              <a:solidFill>
                <a:srgbClr val="374151"/>
              </a:solidFill>
              <a:latin typeface="Segoe UI" panose="020B0502040204020203" pitchFamily="34" charset="0"/>
              <a:cs typeface="Times New Roman" panose="02020603050405020304" pitchFamily="18" charset="0"/>
            </a:endParaRPr>
          </a:p>
          <a:p>
            <a:pPr marL="0" indent="0">
              <a:lnSpc>
                <a:spcPct val="147000"/>
              </a:lnSpc>
              <a:spcAft>
                <a:spcPts val="800"/>
              </a:spcAft>
              <a:buSzPts val="1000"/>
              <a:buNone/>
              <a:tabLst>
                <a:tab pos="457200" algn="l"/>
              </a:tabLst>
            </a:pPr>
            <a:endParaRPr lang="en-US" sz="1800" kern="0" dirty="0">
              <a:solidFill>
                <a:srgbClr val="374151"/>
              </a:solidFill>
              <a:latin typeface="Segoe UI" panose="020B0502040204020203" pitchFamily="34" charset="0"/>
              <a:cs typeface="Times New Roman" panose="02020603050405020304" pitchFamily="18" charset="0"/>
            </a:endParaRPr>
          </a:p>
          <a:p>
            <a:pPr marL="0" indent="0">
              <a:lnSpc>
                <a:spcPct val="147000"/>
              </a:lnSpc>
              <a:spcAft>
                <a:spcPts val="800"/>
              </a:spcAft>
              <a:buSzPts val="1000"/>
              <a:buNone/>
              <a:tabLst>
                <a:tab pos="457200" algn="l"/>
              </a:tabLst>
            </a:pPr>
            <a:endParaRPr lang="en-US" sz="1800" b="1" kern="0" dirty="0">
              <a:solidFill>
                <a:srgbClr val="374151"/>
              </a:solidFill>
              <a:latin typeface="Segoe UI" panose="020B0502040204020203" pitchFamily="34" charset="0"/>
              <a:cs typeface="Times New Roman" panose="02020603050405020304" pitchFamily="18" charset="0"/>
            </a:endParaRPr>
          </a:p>
          <a:p>
            <a:pPr algn="l">
              <a:buFont typeface="Wingdings" panose="05000000000000000000" pitchFamily="2" charset="2"/>
              <a:buChar char="v"/>
            </a:pPr>
            <a:r>
              <a:rPr lang="en-US" sz="1700" b="1" kern="0" dirty="0">
                <a:solidFill>
                  <a:srgbClr val="374151"/>
                </a:solidFill>
                <a:latin typeface="Segoe UI" panose="020B0502040204020203" pitchFamily="34" charset="0"/>
                <a:cs typeface="Times New Roman" panose="02020603050405020304" pitchFamily="18" charset="0"/>
              </a:rPr>
              <a:t>Binary values are encoded as follows:</a:t>
            </a:r>
          </a:p>
          <a:p>
            <a:pPr algn="l">
              <a:buFont typeface="Arial" panose="020B0604020202020204" pitchFamily="34" charset="0"/>
              <a:buChar char="•"/>
            </a:pPr>
            <a:r>
              <a:rPr lang="en-US" sz="1700" kern="0" dirty="0">
                <a:solidFill>
                  <a:srgbClr val="374151"/>
                </a:solidFill>
                <a:latin typeface="Segoe UI" panose="020B0502040204020203" pitchFamily="34" charset="0"/>
                <a:cs typeface="Times New Roman" panose="02020603050405020304" pitchFamily="18" charset="0"/>
              </a:rPr>
              <a:t>Logical 1: a 562.5 µs burst followed by a 1.6875 </a:t>
            </a:r>
            <a:r>
              <a:rPr lang="en-US" sz="1700" kern="0" dirty="0" err="1">
                <a:solidFill>
                  <a:srgbClr val="374151"/>
                </a:solidFill>
                <a:latin typeface="Segoe UI" panose="020B0502040204020203" pitchFamily="34" charset="0"/>
                <a:cs typeface="Times New Roman" panose="02020603050405020304" pitchFamily="18" charset="0"/>
              </a:rPr>
              <a:t>ms</a:t>
            </a:r>
            <a:r>
              <a:rPr lang="en-US" sz="1700" kern="0" dirty="0">
                <a:solidFill>
                  <a:srgbClr val="374151"/>
                </a:solidFill>
                <a:latin typeface="Segoe UI" panose="020B0502040204020203" pitchFamily="34" charset="0"/>
                <a:cs typeface="Times New Roman" panose="02020603050405020304" pitchFamily="18" charset="0"/>
              </a:rPr>
              <a:t> high period</a:t>
            </a:r>
          </a:p>
          <a:p>
            <a:pPr algn="l">
              <a:buFont typeface="Arial" panose="020B0604020202020204" pitchFamily="34" charset="0"/>
              <a:buChar char="•"/>
            </a:pPr>
            <a:r>
              <a:rPr lang="en-US" sz="1700" kern="0" dirty="0">
                <a:solidFill>
                  <a:srgbClr val="374151"/>
                </a:solidFill>
                <a:latin typeface="Segoe UI" panose="020B0502040204020203" pitchFamily="34" charset="0"/>
                <a:cs typeface="Times New Roman" panose="02020603050405020304" pitchFamily="18" charset="0"/>
              </a:rPr>
              <a:t>Logical 0: a 562.5 µs burst followed by a 562.5 µs high period</a:t>
            </a:r>
          </a:p>
          <a:p>
            <a:pPr>
              <a:lnSpc>
                <a:spcPct val="147000"/>
              </a:lnSpc>
              <a:spcAft>
                <a:spcPts val="800"/>
              </a:spcAft>
              <a:buSzPts val="1000"/>
              <a:buFont typeface="Wingdings" panose="05000000000000000000" pitchFamily="2" charset="2"/>
              <a:buChar char="v"/>
              <a:tabLst>
                <a:tab pos="457200" algn="l"/>
              </a:tabLst>
            </a:pPr>
            <a:endParaRPr lang="en-US" sz="1800" kern="0" dirty="0">
              <a:solidFill>
                <a:srgbClr val="374151"/>
              </a:solidFill>
              <a:latin typeface="Segoe UI" panose="020B0502040204020203"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B9898326-3F2D-3D1B-D677-1C071B8C4216}"/>
              </a:ext>
            </a:extLst>
          </p:cNvPr>
          <p:cNvPicPr>
            <a:picLocks noChangeAspect="1"/>
          </p:cNvPicPr>
          <p:nvPr/>
        </p:nvPicPr>
        <p:blipFill rotWithShape="1">
          <a:blip r:embed="rId2">
            <a:extLst>
              <a:ext uri="{28A0092B-C50C-407E-A947-70E740481C1C}">
                <a14:useLocalDpi xmlns:a14="http://schemas.microsoft.com/office/drawing/2010/main" val="0"/>
              </a:ext>
            </a:extLst>
          </a:blip>
          <a:srcRect l="8829" t="41716" r="11709" b="15887"/>
          <a:stretch/>
        </p:blipFill>
        <p:spPr>
          <a:xfrm>
            <a:off x="1251995" y="1956122"/>
            <a:ext cx="9688010" cy="2384386"/>
          </a:xfrm>
          <a:prstGeom prst="rect">
            <a:avLst/>
          </a:prstGeom>
        </p:spPr>
      </p:pic>
      <p:cxnSp>
        <p:nvCxnSpPr>
          <p:cNvPr id="13" name="Straight Arrow Connector 12">
            <a:extLst>
              <a:ext uri="{FF2B5EF4-FFF2-40B4-BE49-F238E27FC236}">
                <a16:creationId xmlns:a16="http://schemas.microsoft.com/office/drawing/2014/main" id="{03B14415-E860-9EE2-93F9-A50ABEFCED5F}"/>
              </a:ext>
            </a:extLst>
          </p:cNvPr>
          <p:cNvCxnSpPr/>
          <p:nvPr/>
        </p:nvCxnSpPr>
        <p:spPr>
          <a:xfrm>
            <a:off x="1590261" y="4165579"/>
            <a:ext cx="122450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C561B1-DEDB-B55A-8C7A-981FA2626AF1}"/>
              </a:ext>
            </a:extLst>
          </p:cNvPr>
          <p:cNvSpPr txBox="1"/>
          <p:nvPr/>
        </p:nvSpPr>
        <p:spPr>
          <a:xfrm>
            <a:off x="1868558" y="4165579"/>
            <a:ext cx="755372" cy="400110"/>
          </a:xfrm>
          <a:prstGeom prst="rect">
            <a:avLst/>
          </a:prstGeom>
          <a:noFill/>
        </p:spPr>
        <p:txBody>
          <a:bodyPr wrap="square" rtlCol="0">
            <a:spAutoFit/>
          </a:bodyPr>
          <a:lstStyle/>
          <a:p>
            <a:pPr algn="ctr"/>
            <a:r>
              <a:rPr lang="en-IN" sz="1000" b="1" dirty="0"/>
              <a:t>562.5 </a:t>
            </a:r>
            <a:r>
              <a:rPr lang="en-US" sz="1000" b="1" kern="0" dirty="0">
                <a:solidFill>
                  <a:srgbClr val="374151"/>
                </a:solidFill>
                <a:latin typeface="Segoe UI" panose="020B0502040204020203" pitchFamily="34" charset="0"/>
                <a:cs typeface="Times New Roman" panose="02020603050405020304" pitchFamily="18" charset="0"/>
              </a:rPr>
              <a:t>µs</a:t>
            </a:r>
          </a:p>
          <a:p>
            <a:pPr algn="ctr"/>
            <a:r>
              <a:rPr lang="en-IN" sz="1000" b="1" dirty="0"/>
              <a:t>Burst</a:t>
            </a:r>
          </a:p>
        </p:txBody>
      </p:sp>
      <p:cxnSp>
        <p:nvCxnSpPr>
          <p:cNvPr id="16" name="Straight Arrow Connector 15">
            <a:extLst>
              <a:ext uri="{FF2B5EF4-FFF2-40B4-BE49-F238E27FC236}">
                <a16:creationId xmlns:a16="http://schemas.microsoft.com/office/drawing/2014/main" id="{573652AF-6378-C229-8B00-C29F5E52564C}"/>
              </a:ext>
            </a:extLst>
          </p:cNvPr>
          <p:cNvCxnSpPr/>
          <p:nvPr/>
        </p:nvCxnSpPr>
        <p:spPr>
          <a:xfrm>
            <a:off x="2871744" y="4174859"/>
            <a:ext cx="122450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0E33518-C134-9F67-78BD-4A26C97EC1ED}"/>
              </a:ext>
            </a:extLst>
          </p:cNvPr>
          <p:cNvSpPr txBox="1"/>
          <p:nvPr/>
        </p:nvSpPr>
        <p:spPr>
          <a:xfrm>
            <a:off x="3150041" y="4174859"/>
            <a:ext cx="755372" cy="400110"/>
          </a:xfrm>
          <a:prstGeom prst="rect">
            <a:avLst/>
          </a:prstGeom>
          <a:noFill/>
        </p:spPr>
        <p:txBody>
          <a:bodyPr wrap="square" rtlCol="0">
            <a:spAutoFit/>
          </a:bodyPr>
          <a:lstStyle/>
          <a:p>
            <a:pPr algn="ctr"/>
            <a:r>
              <a:rPr lang="en-IN" sz="1000" b="1" dirty="0"/>
              <a:t>562.5 </a:t>
            </a:r>
            <a:r>
              <a:rPr lang="en-US" sz="1000" b="1" kern="0" dirty="0">
                <a:solidFill>
                  <a:srgbClr val="374151"/>
                </a:solidFill>
                <a:latin typeface="Segoe UI" panose="020B0502040204020203" pitchFamily="34" charset="0"/>
                <a:cs typeface="Times New Roman" panose="02020603050405020304" pitchFamily="18" charset="0"/>
              </a:rPr>
              <a:t>µs</a:t>
            </a:r>
          </a:p>
          <a:p>
            <a:pPr algn="ctr"/>
            <a:r>
              <a:rPr lang="en-US" sz="1000" b="1" kern="0" dirty="0">
                <a:solidFill>
                  <a:srgbClr val="374151"/>
                </a:solidFill>
                <a:latin typeface="Segoe UI" panose="020B0502040204020203" pitchFamily="34" charset="0"/>
                <a:cs typeface="Times New Roman" panose="02020603050405020304" pitchFamily="18" charset="0"/>
              </a:rPr>
              <a:t>Logic low</a:t>
            </a:r>
            <a:endParaRPr lang="en-IN" sz="1000" b="1" dirty="0"/>
          </a:p>
        </p:txBody>
      </p:sp>
      <p:cxnSp>
        <p:nvCxnSpPr>
          <p:cNvPr id="18" name="Straight Arrow Connector 17">
            <a:extLst>
              <a:ext uri="{FF2B5EF4-FFF2-40B4-BE49-F238E27FC236}">
                <a16:creationId xmlns:a16="http://schemas.microsoft.com/office/drawing/2014/main" id="{F9D6BEEA-F84E-CB03-07FC-D514D30D4EAD}"/>
              </a:ext>
            </a:extLst>
          </p:cNvPr>
          <p:cNvCxnSpPr>
            <a:cxnSpLocks/>
          </p:cNvCxnSpPr>
          <p:nvPr/>
        </p:nvCxnSpPr>
        <p:spPr>
          <a:xfrm>
            <a:off x="5438692" y="4176185"/>
            <a:ext cx="395444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A007139-EBC7-517F-EC6F-705BB473C996}"/>
              </a:ext>
            </a:extLst>
          </p:cNvPr>
          <p:cNvSpPr txBox="1"/>
          <p:nvPr/>
        </p:nvSpPr>
        <p:spPr>
          <a:xfrm>
            <a:off x="7023649" y="4176185"/>
            <a:ext cx="832239" cy="400110"/>
          </a:xfrm>
          <a:prstGeom prst="rect">
            <a:avLst/>
          </a:prstGeom>
          <a:noFill/>
        </p:spPr>
        <p:txBody>
          <a:bodyPr wrap="square" rtlCol="0">
            <a:spAutoFit/>
          </a:bodyPr>
          <a:lstStyle/>
          <a:p>
            <a:pPr algn="ctr"/>
            <a:r>
              <a:rPr lang="en-IN" sz="1000" b="1" dirty="0"/>
              <a:t>1687.5 </a:t>
            </a:r>
            <a:r>
              <a:rPr lang="en-US" sz="1000" b="1" kern="0" dirty="0">
                <a:solidFill>
                  <a:srgbClr val="374151"/>
                </a:solidFill>
                <a:latin typeface="Segoe UI" panose="020B0502040204020203" pitchFamily="34" charset="0"/>
                <a:cs typeface="Times New Roman" panose="02020603050405020304" pitchFamily="18" charset="0"/>
              </a:rPr>
              <a:t>µs</a:t>
            </a:r>
          </a:p>
          <a:p>
            <a:pPr algn="ctr"/>
            <a:r>
              <a:rPr lang="en-US" sz="1000" b="1" kern="0" dirty="0">
                <a:solidFill>
                  <a:srgbClr val="374151"/>
                </a:solidFill>
                <a:latin typeface="Segoe UI" panose="020B0502040204020203" pitchFamily="34" charset="0"/>
                <a:cs typeface="Times New Roman" panose="02020603050405020304" pitchFamily="18" charset="0"/>
              </a:rPr>
              <a:t>Logic High</a:t>
            </a:r>
            <a:endParaRPr lang="en-IN" sz="1000" b="1" dirty="0"/>
          </a:p>
        </p:txBody>
      </p:sp>
      <p:cxnSp>
        <p:nvCxnSpPr>
          <p:cNvPr id="21" name="Straight Arrow Connector 20">
            <a:extLst>
              <a:ext uri="{FF2B5EF4-FFF2-40B4-BE49-F238E27FC236}">
                <a16:creationId xmlns:a16="http://schemas.microsoft.com/office/drawing/2014/main" id="{8807DA98-A389-344F-DAD0-0825DFA8BA62}"/>
              </a:ext>
            </a:extLst>
          </p:cNvPr>
          <p:cNvCxnSpPr/>
          <p:nvPr/>
        </p:nvCxnSpPr>
        <p:spPr>
          <a:xfrm>
            <a:off x="4151904" y="4174856"/>
            <a:ext cx="122450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5E5F8D-CD3A-F91D-E307-E14427AE82E4}"/>
              </a:ext>
            </a:extLst>
          </p:cNvPr>
          <p:cNvSpPr txBox="1"/>
          <p:nvPr/>
        </p:nvSpPr>
        <p:spPr>
          <a:xfrm>
            <a:off x="4430201" y="4174856"/>
            <a:ext cx="755372" cy="400110"/>
          </a:xfrm>
          <a:prstGeom prst="rect">
            <a:avLst/>
          </a:prstGeom>
          <a:noFill/>
        </p:spPr>
        <p:txBody>
          <a:bodyPr wrap="square" rtlCol="0">
            <a:spAutoFit/>
          </a:bodyPr>
          <a:lstStyle/>
          <a:p>
            <a:pPr algn="ctr"/>
            <a:r>
              <a:rPr lang="en-IN" sz="1000" b="1" dirty="0"/>
              <a:t>562.5 </a:t>
            </a:r>
            <a:r>
              <a:rPr lang="en-US" sz="1000" b="1" kern="0" dirty="0">
                <a:solidFill>
                  <a:srgbClr val="374151"/>
                </a:solidFill>
                <a:latin typeface="Segoe UI" panose="020B0502040204020203" pitchFamily="34" charset="0"/>
                <a:cs typeface="Times New Roman" panose="02020603050405020304" pitchFamily="18" charset="0"/>
              </a:rPr>
              <a:t>µs</a:t>
            </a:r>
          </a:p>
          <a:p>
            <a:pPr algn="ctr"/>
            <a:r>
              <a:rPr lang="en-IN" sz="1000" b="1" dirty="0"/>
              <a:t>Burst</a:t>
            </a:r>
          </a:p>
        </p:txBody>
      </p:sp>
      <p:cxnSp>
        <p:nvCxnSpPr>
          <p:cNvPr id="23" name="Straight Arrow Connector 22">
            <a:extLst>
              <a:ext uri="{FF2B5EF4-FFF2-40B4-BE49-F238E27FC236}">
                <a16:creationId xmlns:a16="http://schemas.microsoft.com/office/drawing/2014/main" id="{AE992937-9AAA-8EA3-6BDC-EFEBF804640E}"/>
              </a:ext>
            </a:extLst>
          </p:cNvPr>
          <p:cNvCxnSpPr/>
          <p:nvPr/>
        </p:nvCxnSpPr>
        <p:spPr>
          <a:xfrm>
            <a:off x="9439521" y="4166902"/>
            <a:ext cx="122450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931734B-8883-D6EF-5ACD-D55A1D008E9A}"/>
              </a:ext>
            </a:extLst>
          </p:cNvPr>
          <p:cNvSpPr txBox="1"/>
          <p:nvPr/>
        </p:nvSpPr>
        <p:spPr>
          <a:xfrm>
            <a:off x="9717818" y="4166902"/>
            <a:ext cx="755372" cy="400110"/>
          </a:xfrm>
          <a:prstGeom prst="rect">
            <a:avLst/>
          </a:prstGeom>
          <a:noFill/>
        </p:spPr>
        <p:txBody>
          <a:bodyPr wrap="square" rtlCol="0">
            <a:spAutoFit/>
          </a:bodyPr>
          <a:lstStyle/>
          <a:p>
            <a:pPr algn="ctr"/>
            <a:r>
              <a:rPr lang="en-IN" sz="1000" b="1" dirty="0"/>
              <a:t>562.5 </a:t>
            </a:r>
            <a:r>
              <a:rPr lang="en-US" sz="1000" b="1" kern="0" dirty="0">
                <a:solidFill>
                  <a:srgbClr val="374151"/>
                </a:solidFill>
                <a:latin typeface="Segoe UI" panose="020B0502040204020203" pitchFamily="34" charset="0"/>
                <a:cs typeface="Times New Roman" panose="02020603050405020304" pitchFamily="18" charset="0"/>
              </a:rPr>
              <a:t>µs</a:t>
            </a:r>
          </a:p>
          <a:p>
            <a:pPr algn="ctr"/>
            <a:r>
              <a:rPr lang="en-IN" sz="1000" b="1" dirty="0"/>
              <a:t>Burst</a:t>
            </a:r>
          </a:p>
        </p:txBody>
      </p:sp>
    </p:spTree>
    <p:extLst>
      <p:ext uri="{BB962C8B-B14F-4D97-AF65-F5344CB8AC3E}">
        <p14:creationId xmlns:p14="http://schemas.microsoft.com/office/powerpoint/2010/main" val="4147006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DFC9CC-4AF9-6742-BE9C-2C1309F7F7E8}"/>
              </a:ext>
            </a:extLst>
          </p:cNvPr>
          <p:cNvSpPr>
            <a:spLocks noGrp="1"/>
          </p:cNvSpPr>
          <p:nvPr>
            <p:ph idx="1"/>
          </p:nvPr>
        </p:nvSpPr>
        <p:spPr>
          <a:xfrm>
            <a:off x="838200" y="304799"/>
            <a:ext cx="10515600" cy="6248402"/>
          </a:xfrm>
        </p:spPr>
        <p:txBody>
          <a:bodyPr anchor="ctr">
            <a:normAutofit/>
          </a:bodyPr>
          <a:lstStyle/>
          <a:p>
            <a:pPr marL="0" indent="0">
              <a:lnSpc>
                <a:spcPct val="147000"/>
              </a:lnSpc>
              <a:spcAft>
                <a:spcPts val="800"/>
              </a:spcAft>
              <a:buSzPts val="1000"/>
              <a:buNone/>
              <a:tabLst>
                <a:tab pos="457200" algn="l"/>
              </a:tabLst>
            </a:pPr>
            <a:endParaRPr lang="en-US" sz="1800" kern="0" dirty="0">
              <a:solidFill>
                <a:srgbClr val="374151"/>
              </a:solidFill>
              <a:latin typeface="Segoe UI" panose="020B0502040204020203" pitchFamily="34" charset="0"/>
              <a:cs typeface="Times New Roman" panose="02020603050405020304" pitchFamily="18" charset="0"/>
            </a:endParaRPr>
          </a:p>
          <a:p>
            <a:pPr marL="0" indent="0">
              <a:lnSpc>
                <a:spcPct val="147000"/>
              </a:lnSpc>
              <a:spcAft>
                <a:spcPts val="800"/>
              </a:spcAft>
              <a:buSzPts val="1000"/>
              <a:buNone/>
              <a:tabLst>
                <a:tab pos="457200" algn="l"/>
              </a:tabLst>
            </a:pPr>
            <a:endParaRPr lang="en-US" sz="1800" kern="0" dirty="0">
              <a:solidFill>
                <a:srgbClr val="374151"/>
              </a:solidFill>
              <a:latin typeface="Segoe UI" panose="020B0502040204020203" pitchFamily="34" charset="0"/>
              <a:cs typeface="Times New Roman" panose="02020603050405020304" pitchFamily="18" charset="0"/>
            </a:endParaRPr>
          </a:p>
          <a:p>
            <a:pPr marL="0" indent="0">
              <a:lnSpc>
                <a:spcPct val="147000"/>
              </a:lnSpc>
              <a:spcAft>
                <a:spcPts val="800"/>
              </a:spcAft>
              <a:buSzPts val="1000"/>
              <a:buNone/>
              <a:tabLst>
                <a:tab pos="457200" algn="l"/>
              </a:tabLst>
            </a:pPr>
            <a:endParaRPr lang="en-US" sz="1800" kern="0" dirty="0">
              <a:solidFill>
                <a:srgbClr val="374151"/>
              </a:solidFill>
              <a:latin typeface="Segoe UI" panose="020B0502040204020203" pitchFamily="34" charset="0"/>
              <a:cs typeface="Times New Roman" panose="02020603050405020304" pitchFamily="18" charset="0"/>
            </a:endParaRPr>
          </a:p>
          <a:p>
            <a:pPr marL="0" indent="0">
              <a:lnSpc>
                <a:spcPct val="147000"/>
              </a:lnSpc>
              <a:spcAft>
                <a:spcPts val="800"/>
              </a:spcAft>
              <a:buSzPts val="1000"/>
              <a:buNone/>
              <a:tabLst>
                <a:tab pos="457200" algn="l"/>
              </a:tabLst>
            </a:pPr>
            <a:endParaRPr lang="en-US" sz="1800" kern="0" dirty="0">
              <a:solidFill>
                <a:srgbClr val="374151"/>
              </a:solidFill>
              <a:latin typeface="Segoe UI" panose="020B0502040204020203" pitchFamily="34" charset="0"/>
              <a:cs typeface="Times New Roman" panose="02020603050405020304" pitchFamily="18" charset="0"/>
            </a:endParaRPr>
          </a:p>
          <a:p>
            <a:pPr marL="0" indent="0">
              <a:lnSpc>
                <a:spcPct val="147000"/>
              </a:lnSpc>
              <a:spcAft>
                <a:spcPts val="800"/>
              </a:spcAft>
              <a:buSzPts val="1000"/>
              <a:buNone/>
              <a:tabLst>
                <a:tab pos="457200" algn="l"/>
              </a:tabLst>
            </a:pPr>
            <a:endParaRPr lang="en-US" sz="1800" b="1" kern="0" dirty="0">
              <a:solidFill>
                <a:srgbClr val="374151"/>
              </a:solidFill>
              <a:latin typeface="Segoe UI" panose="020B0502040204020203" pitchFamily="34" charset="0"/>
              <a:cs typeface="Times New Roman" panose="02020603050405020304" pitchFamily="18" charset="0"/>
            </a:endParaRPr>
          </a:p>
          <a:p>
            <a:pPr marL="0" indent="0" algn="just">
              <a:buNone/>
            </a:pPr>
            <a:endParaRPr lang="en-US" sz="1800" b="0" i="0" dirty="0">
              <a:solidFill>
                <a:srgbClr val="666666"/>
              </a:solidFill>
              <a:effectLst/>
              <a:latin typeface="Segoe UI" panose="020B0502040204020203" pitchFamily="34" charset="0"/>
              <a:cs typeface="Segoe UI" panose="020B0502040204020203" pitchFamily="34" charset="0"/>
            </a:endParaRPr>
          </a:p>
          <a:p>
            <a:pPr marL="0" indent="0" algn="just">
              <a:buNone/>
            </a:pPr>
            <a:r>
              <a:rPr lang="en-US" sz="1800" b="1" dirty="0">
                <a:solidFill>
                  <a:srgbClr val="666666"/>
                </a:solidFill>
                <a:latin typeface="Segoe UI" panose="020B0502040204020203" pitchFamily="34" charset="0"/>
                <a:cs typeface="Segoe UI" panose="020B0502040204020203" pitchFamily="34" charset="0"/>
              </a:rPr>
              <a:t>**pulse burst is illustrated in darker shade</a:t>
            </a:r>
            <a:endParaRPr lang="en-US" sz="1800" b="1" i="0" dirty="0">
              <a:solidFill>
                <a:srgbClr val="666666"/>
              </a:solidFill>
              <a:effectLst/>
              <a:latin typeface="Segoe UI" panose="020B0502040204020203" pitchFamily="34" charset="0"/>
              <a:cs typeface="Segoe UI" panose="020B0502040204020203" pitchFamily="34" charset="0"/>
            </a:endParaRPr>
          </a:p>
          <a:p>
            <a:pPr algn="just">
              <a:buFont typeface="Arial" panose="020B0604020202020204" pitchFamily="34" charset="0"/>
              <a:buChar char="•"/>
            </a:pPr>
            <a:r>
              <a:rPr lang="en-US" sz="1800" b="0" i="0" dirty="0">
                <a:solidFill>
                  <a:srgbClr val="666666"/>
                </a:solidFill>
                <a:effectLst/>
                <a:latin typeface="Segoe UI" panose="020B0502040204020203" pitchFamily="34" charset="0"/>
                <a:cs typeface="Segoe UI" panose="020B0502040204020203" pitchFamily="34" charset="0"/>
              </a:rPr>
              <a:t>A 9ms leading pulse burst (16 times the pulse burst length used for a logical data bit)</a:t>
            </a:r>
          </a:p>
          <a:p>
            <a:pPr algn="just">
              <a:buFont typeface="Arial" panose="020B0604020202020204" pitchFamily="34" charset="0"/>
              <a:buChar char="•"/>
            </a:pPr>
            <a:r>
              <a:rPr lang="en-US" sz="1800" b="0" i="0" dirty="0">
                <a:solidFill>
                  <a:srgbClr val="666666"/>
                </a:solidFill>
                <a:effectLst/>
                <a:latin typeface="Segoe UI" panose="020B0502040204020203" pitchFamily="34" charset="0"/>
                <a:cs typeface="Segoe UI" panose="020B0502040204020203" pitchFamily="34" charset="0"/>
              </a:rPr>
              <a:t>A 4.5ms space</a:t>
            </a:r>
          </a:p>
          <a:p>
            <a:pPr algn="just">
              <a:buFont typeface="Arial" panose="020B0604020202020204" pitchFamily="34" charset="0"/>
              <a:buChar char="•"/>
            </a:pPr>
            <a:r>
              <a:rPr lang="en-US" sz="1800" b="0" i="0" dirty="0">
                <a:solidFill>
                  <a:srgbClr val="666666"/>
                </a:solidFill>
                <a:effectLst/>
                <a:latin typeface="Segoe UI" panose="020B0502040204020203" pitchFamily="34" charset="0"/>
                <a:cs typeface="Segoe UI" panose="020B0502040204020203" pitchFamily="34" charset="0"/>
              </a:rPr>
              <a:t>The 8-bit address for the receiving device</a:t>
            </a:r>
          </a:p>
          <a:p>
            <a:pPr algn="just">
              <a:buFont typeface="Arial" panose="020B0604020202020204" pitchFamily="34" charset="0"/>
              <a:buChar char="•"/>
            </a:pPr>
            <a:r>
              <a:rPr lang="en-US" sz="1800" b="0" i="0" dirty="0">
                <a:solidFill>
                  <a:srgbClr val="666666"/>
                </a:solidFill>
                <a:effectLst/>
                <a:latin typeface="Segoe UI" panose="020B0502040204020203" pitchFamily="34" charset="0"/>
                <a:cs typeface="Segoe UI" panose="020B0502040204020203" pitchFamily="34" charset="0"/>
              </a:rPr>
              <a:t>The 8-bit logical inverse of the address</a:t>
            </a:r>
          </a:p>
          <a:p>
            <a:pPr algn="just">
              <a:buFont typeface="Arial" panose="020B0604020202020204" pitchFamily="34" charset="0"/>
              <a:buChar char="•"/>
            </a:pPr>
            <a:r>
              <a:rPr lang="en-US" sz="1800" b="0" i="0" dirty="0">
                <a:solidFill>
                  <a:srgbClr val="666666"/>
                </a:solidFill>
                <a:effectLst/>
                <a:latin typeface="Segoe UI" panose="020B0502040204020203" pitchFamily="34" charset="0"/>
                <a:cs typeface="Segoe UI" panose="020B0502040204020203" pitchFamily="34" charset="0"/>
              </a:rPr>
              <a:t>The 8-bit command</a:t>
            </a:r>
          </a:p>
          <a:p>
            <a:pPr algn="just">
              <a:buFont typeface="Arial" panose="020B0604020202020204" pitchFamily="34" charset="0"/>
              <a:buChar char="•"/>
            </a:pPr>
            <a:r>
              <a:rPr lang="en-US" sz="1800" b="0" i="0" dirty="0">
                <a:solidFill>
                  <a:srgbClr val="666666"/>
                </a:solidFill>
                <a:effectLst/>
                <a:latin typeface="Segoe UI" panose="020B0502040204020203" pitchFamily="34" charset="0"/>
                <a:cs typeface="Segoe UI" panose="020B0502040204020203" pitchFamily="34" charset="0"/>
              </a:rPr>
              <a:t>The 8-bit logical inverse of the command</a:t>
            </a:r>
            <a:endParaRPr lang="en-US" sz="1800" kern="0" dirty="0">
              <a:solidFill>
                <a:srgbClr val="374151"/>
              </a:solidFill>
              <a:latin typeface="Segoe UI" panose="020B0502040204020203" pitchFamily="34" charset="0"/>
              <a:cs typeface="Times New Roman" panose="02020603050405020304" pitchFamily="18" charset="0"/>
            </a:endParaRPr>
          </a:p>
          <a:p>
            <a:pPr>
              <a:lnSpc>
                <a:spcPct val="147000"/>
              </a:lnSpc>
              <a:spcAft>
                <a:spcPts val="800"/>
              </a:spcAft>
              <a:buSzPts val="1000"/>
              <a:tabLst>
                <a:tab pos="457200" algn="l"/>
              </a:tabLst>
            </a:pPr>
            <a:endParaRPr lang="en-US" sz="1800" kern="0" dirty="0">
              <a:solidFill>
                <a:srgbClr val="374151"/>
              </a:solidFill>
              <a:latin typeface="Segoe UI" panose="020B0502040204020203" pitchFamily="34"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5815A82B-E627-6ACC-AC5D-976FB1B75646}"/>
              </a:ext>
            </a:extLst>
          </p:cNvPr>
          <p:cNvCxnSpPr>
            <a:cxnSpLocks/>
          </p:cNvCxnSpPr>
          <p:nvPr/>
        </p:nvCxnSpPr>
        <p:spPr>
          <a:xfrm>
            <a:off x="3004451" y="2833874"/>
            <a:ext cx="95794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021DF33-D03E-E7D8-C9AE-58B5E59F4C9D}"/>
              </a:ext>
            </a:extLst>
          </p:cNvPr>
          <p:cNvSpPr txBox="1"/>
          <p:nvPr/>
        </p:nvSpPr>
        <p:spPr>
          <a:xfrm>
            <a:off x="2906479" y="2519476"/>
            <a:ext cx="1153885" cy="276999"/>
          </a:xfrm>
          <a:prstGeom prst="rect">
            <a:avLst/>
          </a:prstGeom>
          <a:noFill/>
        </p:spPr>
        <p:txBody>
          <a:bodyPr wrap="square" rtlCol="0">
            <a:spAutoFit/>
          </a:bodyPr>
          <a:lstStyle/>
          <a:p>
            <a:pPr algn="ctr"/>
            <a:r>
              <a:rPr lang="en-IN" sz="1200" b="1" kern="0" dirty="0">
                <a:solidFill>
                  <a:srgbClr val="374151"/>
                </a:solidFill>
                <a:latin typeface="Segoe UI" panose="020B0502040204020203" pitchFamily="34" charset="0"/>
                <a:cs typeface="Times New Roman" panose="02020603050405020304" pitchFamily="18" charset="0"/>
              </a:rPr>
              <a:t>4.5</a:t>
            </a:r>
            <a:r>
              <a:rPr lang="en-IN" sz="1200" b="1" dirty="0"/>
              <a:t> </a:t>
            </a:r>
            <a:r>
              <a:rPr lang="en-US" sz="1200" b="1" kern="0" dirty="0" err="1">
                <a:solidFill>
                  <a:srgbClr val="374151"/>
                </a:solidFill>
                <a:latin typeface="Segoe UI" panose="020B0502040204020203" pitchFamily="34" charset="0"/>
                <a:cs typeface="Times New Roman" panose="02020603050405020304" pitchFamily="18" charset="0"/>
              </a:rPr>
              <a:t>ms</a:t>
            </a:r>
            <a:r>
              <a:rPr lang="en-US" sz="1200" b="1" kern="0" dirty="0">
                <a:solidFill>
                  <a:srgbClr val="374151"/>
                </a:solidFill>
                <a:latin typeface="Segoe UI" panose="020B0502040204020203" pitchFamily="34" charset="0"/>
                <a:cs typeface="Times New Roman" panose="02020603050405020304" pitchFamily="18" charset="0"/>
              </a:rPr>
              <a:t> </a:t>
            </a:r>
            <a:r>
              <a:rPr lang="en-IN" sz="1200" b="1" kern="0" dirty="0">
                <a:solidFill>
                  <a:srgbClr val="374151"/>
                </a:solidFill>
                <a:latin typeface="Segoe UI" panose="020B0502040204020203" pitchFamily="34" charset="0"/>
                <a:cs typeface="Times New Roman" panose="02020603050405020304" pitchFamily="18" charset="0"/>
              </a:rPr>
              <a:t>High</a:t>
            </a:r>
            <a:endParaRPr lang="en-IN" sz="1200" b="1" dirty="0"/>
          </a:p>
        </p:txBody>
      </p:sp>
      <p:sp>
        <p:nvSpPr>
          <p:cNvPr id="22" name="TextBox 21">
            <a:extLst>
              <a:ext uri="{FF2B5EF4-FFF2-40B4-BE49-F238E27FC236}">
                <a16:creationId xmlns:a16="http://schemas.microsoft.com/office/drawing/2014/main" id="{CCAE715E-E3BE-6D07-9D78-C2507E4CFDF8}"/>
              </a:ext>
            </a:extLst>
          </p:cNvPr>
          <p:cNvSpPr txBox="1"/>
          <p:nvPr/>
        </p:nvSpPr>
        <p:spPr>
          <a:xfrm>
            <a:off x="1513114" y="2843763"/>
            <a:ext cx="1153885" cy="307777"/>
          </a:xfrm>
          <a:prstGeom prst="rect">
            <a:avLst/>
          </a:prstGeom>
          <a:noFill/>
        </p:spPr>
        <p:txBody>
          <a:bodyPr wrap="square" rtlCol="0">
            <a:spAutoFit/>
          </a:bodyPr>
          <a:lstStyle/>
          <a:p>
            <a:pPr algn="ctr"/>
            <a:r>
              <a:rPr lang="en-IN" sz="1400" b="1" kern="0" dirty="0">
                <a:solidFill>
                  <a:srgbClr val="374151"/>
                </a:solidFill>
                <a:latin typeface="Segoe UI" panose="020B0502040204020203" pitchFamily="34" charset="0"/>
                <a:cs typeface="Times New Roman" panose="02020603050405020304" pitchFamily="18" charset="0"/>
              </a:rPr>
              <a:t>9</a:t>
            </a:r>
            <a:r>
              <a:rPr lang="en-IN" sz="1400" b="1" dirty="0"/>
              <a:t> </a:t>
            </a:r>
            <a:r>
              <a:rPr lang="en-US" sz="1400" b="1" kern="0" dirty="0" err="1">
                <a:solidFill>
                  <a:srgbClr val="374151"/>
                </a:solidFill>
                <a:latin typeface="Segoe UI" panose="020B0502040204020203" pitchFamily="34" charset="0"/>
                <a:cs typeface="Times New Roman" panose="02020603050405020304" pitchFamily="18" charset="0"/>
              </a:rPr>
              <a:t>ms</a:t>
            </a:r>
            <a:r>
              <a:rPr lang="en-US" sz="1400" b="1" kern="0" dirty="0">
                <a:solidFill>
                  <a:srgbClr val="374151"/>
                </a:solidFill>
                <a:latin typeface="Segoe UI" panose="020B0502040204020203" pitchFamily="34" charset="0"/>
                <a:cs typeface="Times New Roman" panose="02020603050405020304" pitchFamily="18" charset="0"/>
              </a:rPr>
              <a:t> </a:t>
            </a:r>
            <a:r>
              <a:rPr lang="en-IN" sz="1400" b="1" kern="0" dirty="0">
                <a:solidFill>
                  <a:srgbClr val="374151"/>
                </a:solidFill>
                <a:latin typeface="Segoe UI" panose="020B0502040204020203" pitchFamily="34" charset="0"/>
                <a:cs typeface="Times New Roman" panose="02020603050405020304" pitchFamily="18" charset="0"/>
              </a:rPr>
              <a:t>burst</a:t>
            </a:r>
            <a:endParaRPr lang="en-IN" sz="1400" b="1" dirty="0"/>
          </a:p>
        </p:txBody>
      </p:sp>
      <p:cxnSp>
        <p:nvCxnSpPr>
          <p:cNvPr id="23" name="Straight Arrow Connector 22">
            <a:extLst>
              <a:ext uri="{FF2B5EF4-FFF2-40B4-BE49-F238E27FC236}">
                <a16:creationId xmlns:a16="http://schemas.microsoft.com/office/drawing/2014/main" id="{4563FD6C-D9CF-2980-7DF6-0F97D8AB5D23}"/>
              </a:ext>
            </a:extLst>
          </p:cNvPr>
          <p:cNvCxnSpPr>
            <a:cxnSpLocks/>
          </p:cNvCxnSpPr>
          <p:nvPr/>
        </p:nvCxnSpPr>
        <p:spPr>
          <a:xfrm>
            <a:off x="3995057" y="2833874"/>
            <a:ext cx="70321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1F2C192-6195-ED89-0C8D-F7962BE1B332}"/>
              </a:ext>
            </a:extLst>
          </p:cNvPr>
          <p:cNvSpPr txBox="1"/>
          <p:nvPr/>
        </p:nvSpPr>
        <p:spPr>
          <a:xfrm>
            <a:off x="5856511" y="2843763"/>
            <a:ext cx="2133603" cy="276999"/>
          </a:xfrm>
          <a:prstGeom prst="rect">
            <a:avLst/>
          </a:prstGeom>
          <a:noFill/>
        </p:spPr>
        <p:txBody>
          <a:bodyPr wrap="square" rtlCol="0">
            <a:spAutoFit/>
          </a:bodyPr>
          <a:lstStyle/>
          <a:p>
            <a:pPr algn="ctr"/>
            <a:r>
              <a:rPr lang="en-IN" sz="1200" b="1" kern="0" dirty="0">
                <a:solidFill>
                  <a:srgbClr val="374151"/>
                </a:solidFill>
                <a:latin typeface="Segoe UI" panose="020B0502040204020203" pitchFamily="34" charset="0"/>
                <a:cs typeface="Times New Roman" panose="02020603050405020304" pitchFamily="18" charset="0"/>
              </a:rPr>
              <a:t>32 bit message</a:t>
            </a:r>
            <a:endParaRPr lang="en-IN" sz="1200" b="1" dirty="0"/>
          </a:p>
        </p:txBody>
      </p:sp>
      <p:sp>
        <p:nvSpPr>
          <p:cNvPr id="30" name="TextBox 29">
            <a:extLst>
              <a:ext uri="{FF2B5EF4-FFF2-40B4-BE49-F238E27FC236}">
                <a16:creationId xmlns:a16="http://schemas.microsoft.com/office/drawing/2014/main" id="{A0E84596-154C-FF27-DEF7-063ED182542C}"/>
              </a:ext>
            </a:extLst>
          </p:cNvPr>
          <p:cNvSpPr txBox="1"/>
          <p:nvPr/>
        </p:nvSpPr>
        <p:spPr>
          <a:xfrm>
            <a:off x="2607128" y="3200783"/>
            <a:ext cx="7892143" cy="338554"/>
          </a:xfrm>
          <a:prstGeom prst="rect">
            <a:avLst/>
          </a:prstGeom>
          <a:noFill/>
        </p:spPr>
        <p:txBody>
          <a:bodyPr wrap="square" rtlCol="0">
            <a:spAutoFit/>
          </a:bodyPr>
          <a:lstStyle/>
          <a:p>
            <a:pPr algn="ctr"/>
            <a:r>
              <a:rPr lang="en-IN" sz="1600" b="1" dirty="0">
                <a:latin typeface="Segoe UI" panose="020B0502040204020203" pitchFamily="34" charset="0"/>
                <a:cs typeface="Segoe UI" panose="020B0502040204020203" pitchFamily="34" charset="0"/>
              </a:rPr>
              <a:t>Message frame generated when button 1 of IR remote is pressed ( 0xBA45FF00 )</a:t>
            </a:r>
          </a:p>
        </p:txBody>
      </p:sp>
      <p:sp>
        <p:nvSpPr>
          <p:cNvPr id="31" name="TextBox 30">
            <a:extLst>
              <a:ext uri="{FF2B5EF4-FFF2-40B4-BE49-F238E27FC236}">
                <a16:creationId xmlns:a16="http://schemas.microsoft.com/office/drawing/2014/main" id="{AD347E43-1695-608B-E515-BD0A76F2EF57}"/>
              </a:ext>
            </a:extLst>
          </p:cNvPr>
          <p:cNvSpPr txBox="1"/>
          <p:nvPr/>
        </p:nvSpPr>
        <p:spPr>
          <a:xfrm>
            <a:off x="3521528" y="2845404"/>
            <a:ext cx="1153885" cy="276999"/>
          </a:xfrm>
          <a:prstGeom prst="rect">
            <a:avLst/>
          </a:prstGeom>
          <a:noFill/>
        </p:spPr>
        <p:txBody>
          <a:bodyPr wrap="square" rtlCol="0">
            <a:spAutoFit/>
          </a:bodyPr>
          <a:lstStyle/>
          <a:p>
            <a:pPr algn="ctr"/>
            <a:r>
              <a:rPr lang="en-IN" sz="1200" b="1" kern="0" dirty="0">
                <a:solidFill>
                  <a:srgbClr val="374151"/>
                </a:solidFill>
                <a:latin typeface="Segoe UI" panose="020B0502040204020203" pitchFamily="34" charset="0"/>
                <a:cs typeface="Times New Roman" panose="02020603050405020304" pitchFamily="18" charset="0"/>
              </a:rPr>
              <a:t>LSB</a:t>
            </a:r>
            <a:endParaRPr lang="en-IN" sz="1200" b="1" dirty="0"/>
          </a:p>
        </p:txBody>
      </p:sp>
      <p:sp>
        <p:nvSpPr>
          <p:cNvPr id="32" name="TextBox 31">
            <a:extLst>
              <a:ext uri="{FF2B5EF4-FFF2-40B4-BE49-F238E27FC236}">
                <a16:creationId xmlns:a16="http://schemas.microsoft.com/office/drawing/2014/main" id="{E8C0E60F-72F0-2199-E87A-B306BBE865B2}"/>
              </a:ext>
            </a:extLst>
          </p:cNvPr>
          <p:cNvSpPr txBox="1"/>
          <p:nvPr/>
        </p:nvSpPr>
        <p:spPr>
          <a:xfrm>
            <a:off x="10325090" y="2845401"/>
            <a:ext cx="1153885" cy="276999"/>
          </a:xfrm>
          <a:prstGeom prst="rect">
            <a:avLst/>
          </a:prstGeom>
          <a:noFill/>
        </p:spPr>
        <p:txBody>
          <a:bodyPr wrap="square" rtlCol="0">
            <a:spAutoFit/>
          </a:bodyPr>
          <a:lstStyle/>
          <a:p>
            <a:pPr algn="ctr"/>
            <a:r>
              <a:rPr lang="en-IN" sz="1200" b="1" kern="0" dirty="0">
                <a:solidFill>
                  <a:srgbClr val="374151"/>
                </a:solidFill>
                <a:latin typeface="Segoe UI" panose="020B0502040204020203" pitchFamily="34" charset="0"/>
                <a:cs typeface="Times New Roman" panose="02020603050405020304" pitchFamily="18" charset="0"/>
              </a:rPr>
              <a:t>MSB</a:t>
            </a:r>
            <a:endParaRPr lang="en-IN" sz="1200" b="1" dirty="0"/>
          </a:p>
        </p:txBody>
      </p:sp>
      <p:pic>
        <p:nvPicPr>
          <p:cNvPr id="34" name="Picture 33">
            <a:extLst>
              <a:ext uri="{FF2B5EF4-FFF2-40B4-BE49-F238E27FC236}">
                <a16:creationId xmlns:a16="http://schemas.microsoft.com/office/drawing/2014/main" id="{0BEE2447-D8FA-45E4-4D0C-1E0113AA117F}"/>
              </a:ext>
            </a:extLst>
          </p:cNvPr>
          <p:cNvPicPr>
            <a:picLocks noChangeAspect="1"/>
          </p:cNvPicPr>
          <p:nvPr/>
        </p:nvPicPr>
        <p:blipFill rotWithShape="1">
          <a:blip r:embed="rId2">
            <a:extLst>
              <a:ext uri="{28A0092B-C50C-407E-A947-70E740481C1C}">
                <a14:useLocalDpi xmlns:a14="http://schemas.microsoft.com/office/drawing/2010/main" val="0"/>
              </a:ext>
            </a:extLst>
          </a:blip>
          <a:srcRect l="3483" t="19931" r="7767" b="31531"/>
          <a:stretch/>
        </p:blipFill>
        <p:spPr>
          <a:xfrm>
            <a:off x="713025" y="326572"/>
            <a:ext cx="10640775" cy="2249250"/>
          </a:xfrm>
          <a:prstGeom prst="rect">
            <a:avLst/>
          </a:prstGeom>
        </p:spPr>
      </p:pic>
      <p:cxnSp>
        <p:nvCxnSpPr>
          <p:cNvPr id="35" name="Straight Arrow Connector 34">
            <a:extLst>
              <a:ext uri="{FF2B5EF4-FFF2-40B4-BE49-F238E27FC236}">
                <a16:creationId xmlns:a16="http://schemas.microsoft.com/office/drawing/2014/main" id="{EBEE7020-EC4D-0FEA-D957-E787BAF68163}"/>
              </a:ext>
            </a:extLst>
          </p:cNvPr>
          <p:cNvCxnSpPr>
            <a:cxnSpLocks/>
          </p:cNvCxnSpPr>
          <p:nvPr/>
        </p:nvCxnSpPr>
        <p:spPr>
          <a:xfrm>
            <a:off x="1153880" y="2833874"/>
            <a:ext cx="185057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66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AD2B0C2-DCAB-30CF-94FE-25363C73116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49" t="7550" r="62530" b="43934"/>
          <a:stretch/>
        </p:blipFill>
        <p:spPr>
          <a:xfrm>
            <a:off x="8626922" y="325247"/>
            <a:ext cx="3262714" cy="2880000"/>
          </a:xfrm>
        </p:spPr>
      </p:pic>
      <p:sp>
        <p:nvSpPr>
          <p:cNvPr id="3" name="Content Placeholder 2">
            <a:extLst>
              <a:ext uri="{FF2B5EF4-FFF2-40B4-BE49-F238E27FC236}">
                <a16:creationId xmlns:a16="http://schemas.microsoft.com/office/drawing/2014/main" id="{3ADFC9CC-4AF9-6742-BE9C-2C1309F7F7E8}"/>
              </a:ext>
            </a:extLst>
          </p:cNvPr>
          <p:cNvSpPr>
            <a:spLocks noGrp="1"/>
          </p:cNvSpPr>
          <p:nvPr>
            <p:ph type="body" sz="half" idx="2"/>
          </p:nvPr>
        </p:nvSpPr>
        <p:spPr/>
        <p:txBody>
          <a:bodyPr anchor="ctr">
            <a:normAutofit/>
          </a:bodyPr>
          <a:lstStyle/>
          <a:p>
            <a:pPr marL="0" indent="0">
              <a:lnSpc>
                <a:spcPct val="147000"/>
              </a:lnSpc>
              <a:spcAft>
                <a:spcPts val="800"/>
              </a:spcAft>
              <a:buSzPts val="1000"/>
              <a:buNone/>
              <a:tabLst>
                <a:tab pos="457200" algn="l"/>
              </a:tabLst>
            </a:pPr>
            <a:endParaRPr lang="en-US" sz="1800" kern="0" dirty="0">
              <a:solidFill>
                <a:srgbClr val="374151"/>
              </a:solidFill>
              <a:latin typeface="Segoe UI" panose="020B0502040204020203" pitchFamily="34" charset="0"/>
              <a:cs typeface="Times New Roman" panose="02020603050405020304" pitchFamily="18" charset="0"/>
            </a:endParaRPr>
          </a:p>
          <a:p>
            <a:pPr marL="0" indent="0">
              <a:lnSpc>
                <a:spcPct val="147000"/>
              </a:lnSpc>
              <a:spcAft>
                <a:spcPts val="800"/>
              </a:spcAft>
              <a:buSzPts val="1000"/>
              <a:buNone/>
              <a:tabLst>
                <a:tab pos="457200" algn="l"/>
              </a:tabLst>
            </a:pPr>
            <a:endParaRPr lang="en-US" sz="1800" kern="0" dirty="0">
              <a:solidFill>
                <a:srgbClr val="374151"/>
              </a:solidFill>
              <a:latin typeface="Segoe UI" panose="020B0502040204020203" pitchFamily="34" charset="0"/>
              <a:cs typeface="Times New Roman" panose="02020603050405020304" pitchFamily="18" charset="0"/>
            </a:endParaRPr>
          </a:p>
          <a:p>
            <a:pPr marL="0" indent="0" algn="ctr">
              <a:lnSpc>
                <a:spcPct val="147000"/>
              </a:lnSpc>
              <a:spcAft>
                <a:spcPts val="800"/>
              </a:spcAft>
              <a:buSzPts val="1000"/>
              <a:buNone/>
              <a:tabLst>
                <a:tab pos="457200" algn="l"/>
              </a:tabLst>
            </a:pPr>
            <a:endParaRPr lang="en-US" sz="1800" b="1" kern="0" dirty="0">
              <a:solidFill>
                <a:srgbClr val="374151"/>
              </a:solidFill>
              <a:latin typeface="Segoe UI" panose="020B0502040204020203" pitchFamily="34" charset="0"/>
              <a:cs typeface="Times New Roman" panose="02020603050405020304" pitchFamily="18" charset="0"/>
            </a:endParaRPr>
          </a:p>
          <a:p>
            <a:pPr>
              <a:lnSpc>
                <a:spcPct val="147000"/>
              </a:lnSpc>
              <a:spcAft>
                <a:spcPts val="800"/>
              </a:spcAft>
              <a:buSzPts val="1000"/>
              <a:tabLst>
                <a:tab pos="457200" algn="l"/>
              </a:tabLst>
            </a:pPr>
            <a:endParaRPr lang="en-US" sz="1800" kern="0" dirty="0">
              <a:solidFill>
                <a:srgbClr val="374151"/>
              </a:solidFill>
              <a:latin typeface="Segoe UI" panose="020B0502040204020203" pitchFamily="34" charset="0"/>
              <a:cs typeface="Times New Roman" panose="02020603050405020304" pitchFamily="18" charset="0"/>
            </a:endParaRPr>
          </a:p>
          <a:p>
            <a:pPr>
              <a:lnSpc>
                <a:spcPct val="147000"/>
              </a:lnSpc>
              <a:spcAft>
                <a:spcPts val="800"/>
              </a:spcAft>
              <a:buSzPts val="1000"/>
              <a:tabLst>
                <a:tab pos="457200" algn="l"/>
              </a:tabLst>
            </a:pPr>
            <a:endParaRPr lang="en-US" sz="1800" kern="0" dirty="0">
              <a:solidFill>
                <a:srgbClr val="374151"/>
              </a:solidFill>
              <a:latin typeface="Segoe UI" panose="020B0502040204020203" pitchFamily="34" charset="0"/>
              <a:cs typeface="Times New Roman" panose="02020603050405020304" pitchFamily="18" charset="0"/>
            </a:endParaRPr>
          </a:p>
          <a:p>
            <a:pPr>
              <a:lnSpc>
                <a:spcPct val="147000"/>
              </a:lnSpc>
              <a:spcAft>
                <a:spcPts val="800"/>
              </a:spcAft>
              <a:buSzPts val="1000"/>
              <a:tabLst>
                <a:tab pos="457200" algn="l"/>
              </a:tabLst>
            </a:pPr>
            <a:endParaRPr lang="en-US" sz="1800" kern="0" dirty="0">
              <a:solidFill>
                <a:srgbClr val="374151"/>
              </a:solidFill>
              <a:latin typeface="Segoe UI" panose="020B0502040204020203" pitchFamily="34" charset="0"/>
              <a:cs typeface="Times New Roman" panose="02020603050405020304" pitchFamily="18" charset="0"/>
            </a:endParaRPr>
          </a:p>
        </p:txBody>
      </p:sp>
      <p:pic>
        <p:nvPicPr>
          <p:cNvPr id="40" name="Picture 39">
            <a:extLst>
              <a:ext uri="{FF2B5EF4-FFF2-40B4-BE49-F238E27FC236}">
                <a16:creationId xmlns:a16="http://schemas.microsoft.com/office/drawing/2014/main" id="{228A8481-46BF-D6D2-BE33-09E28B7F4AF8}"/>
              </a:ext>
            </a:extLst>
          </p:cNvPr>
          <p:cNvPicPr>
            <a:picLocks noChangeAspect="1"/>
          </p:cNvPicPr>
          <p:nvPr/>
        </p:nvPicPr>
        <p:blipFill rotWithShape="1">
          <a:blip r:embed="rId3">
            <a:extLst>
              <a:ext uri="{28A0092B-C50C-407E-A947-70E740481C1C}">
                <a14:useLocalDpi xmlns:a14="http://schemas.microsoft.com/office/drawing/2010/main" val="0"/>
              </a:ext>
            </a:extLst>
          </a:blip>
          <a:srcRect t="20205" r="37768" b="47459"/>
          <a:stretch/>
        </p:blipFill>
        <p:spPr>
          <a:xfrm>
            <a:off x="1153880" y="3736454"/>
            <a:ext cx="10325095" cy="2114418"/>
          </a:xfrm>
          <a:prstGeom prst="rect">
            <a:avLst/>
          </a:prstGeom>
        </p:spPr>
      </p:pic>
      <p:cxnSp>
        <p:nvCxnSpPr>
          <p:cNvPr id="41" name="Straight Arrow Connector 40">
            <a:extLst>
              <a:ext uri="{FF2B5EF4-FFF2-40B4-BE49-F238E27FC236}">
                <a16:creationId xmlns:a16="http://schemas.microsoft.com/office/drawing/2014/main" id="{F6481764-99FA-01C8-A503-50E81E311D67}"/>
              </a:ext>
            </a:extLst>
          </p:cNvPr>
          <p:cNvCxnSpPr>
            <a:cxnSpLocks/>
          </p:cNvCxnSpPr>
          <p:nvPr/>
        </p:nvCxnSpPr>
        <p:spPr>
          <a:xfrm>
            <a:off x="1513114" y="6060864"/>
            <a:ext cx="458288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EDBB2F-2522-CF05-FB78-55669795839B}"/>
              </a:ext>
            </a:extLst>
          </p:cNvPr>
          <p:cNvCxnSpPr>
            <a:cxnSpLocks/>
          </p:cNvCxnSpPr>
          <p:nvPr/>
        </p:nvCxnSpPr>
        <p:spPr>
          <a:xfrm>
            <a:off x="6096000" y="6060858"/>
            <a:ext cx="47244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54D6E28-9209-C2CC-24E6-8AC3E1CFFCBE}"/>
              </a:ext>
            </a:extLst>
          </p:cNvPr>
          <p:cNvCxnSpPr>
            <a:cxnSpLocks/>
          </p:cNvCxnSpPr>
          <p:nvPr/>
        </p:nvCxnSpPr>
        <p:spPr>
          <a:xfrm>
            <a:off x="1513114" y="5766945"/>
            <a:ext cx="183968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8C85092-48E9-0B67-7F49-1E4A84172A7E}"/>
              </a:ext>
            </a:extLst>
          </p:cNvPr>
          <p:cNvSpPr txBox="1"/>
          <p:nvPr/>
        </p:nvSpPr>
        <p:spPr>
          <a:xfrm>
            <a:off x="1752601" y="5758651"/>
            <a:ext cx="1447799" cy="276999"/>
          </a:xfrm>
          <a:prstGeom prst="rect">
            <a:avLst/>
          </a:prstGeom>
          <a:noFill/>
        </p:spPr>
        <p:txBody>
          <a:bodyPr wrap="square" rtlCol="0">
            <a:spAutoFit/>
          </a:bodyPr>
          <a:lstStyle/>
          <a:p>
            <a:pPr algn="ctr"/>
            <a:r>
              <a:rPr lang="en-IN" sz="1200" b="1" kern="0" dirty="0">
                <a:solidFill>
                  <a:srgbClr val="374151"/>
                </a:solidFill>
                <a:latin typeface="Segoe UI" panose="020B0502040204020203" pitchFamily="34" charset="0"/>
                <a:cs typeface="Times New Roman" panose="02020603050405020304" pitchFamily="18" charset="0"/>
              </a:rPr>
              <a:t>67.5</a:t>
            </a:r>
            <a:r>
              <a:rPr lang="en-IN" sz="1200" b="1" dirty="0"/>
              <a:t> </a:t>
            </a:r>
            <a:r>
              <a:rPr lang="en-US" sz="1200" b="1" kern="0" dirty="0" err="1">
                <a:solidFill>
                  <a:srgbClr val="374151"/>
                </a:solidFill>
                <a:latin typeface="Segoe UI" panose="020B0502040204020203" pitchFamily="34" charset="0"/>
                <a:cs typeface="Times New Roman" panose="02020603050405020304" pitchFamily="18" charset="0"/>
              </a:rPr>
              <a:t>ms</a:t>
            </a:r>
            <a:r>
              <a:rPr lang="en-US" sz="1200" b="1" kern="0" dirty="0">
                <a:solidFill>
                  <a:srgbClr val="374151"/>
                </a:solidFill>
                <a:latin typeface="Segoe UI" panose="020B0502040204020203" pitchFamily="34" charset="0"/>
                <a:cs typeface="Times New Roman" panose="02020603050405020304" pitchFamily="18" charset="0"/>
              </a:rPr>
              <a:t> </a:t>
            </a:r>
            <a:r>
              <a:rPr lang="en-IN" sz="1200" b="1" kern="0" dirty="0">
                <a:solidFill>
                  <a:srgbClr val="374151"/>
                </a:solidFill>
                <a:latin typeface="Segoe UI" panose="020B0502040204020203" pitchFamily="34" charset="0"/>
                <a:cs typeface="Times New Roman" panose="02020603050405020304" pitchFamily="18" charset="0"/>
              </a:rPr>
              <a:t>message</a:t>
            </a:r>
            <a:endParaRPr lang="en-IN" sz="1200" b="1" dirty="0"/>
          </a:p>
        </p:txBody>
      </p:sp>
      <p:sp>
        <p:nvSpPr>
          <p:cNvPr id="51" name="TextBox 50">
            <a:extLst>
              <a:ext uri="{FF2B5EF4-FFF2-40B4-BE49-F238E27FC236}">
                <a16:creationId xmlns:a16="http://schemas.microsoft.com/office/drawing/2014/main" id="{F6C46D12-CA04-712D-A155-CB01284338C5}"/>
              </a:ext>
            </a:extLst>
          </p:cNvPr>
          <p:cNvSpPr txBox="1"/>
          <p:nvPr/>
        </p:nvSpPr>
        <p:spPr>
          <a:xfrm>
            <a:off x="2754087" y="6074334"/>
            <a:ext cx="1447799" cy="276999"/>
          </a:xfrm>
          <a:prstGeom prst="rect">
            <a:avLst/>
          </a:prstGeom>
          <a:noFill/>
        </p:spPr>
        <p:txBody>
          <a:bodyPr wrap="square" rtlCol="0">
            <a:spAutoFit/>
          </a:bodyPr>
          <a:lstStyle/>
          <a:p>
            <a:pPr algn="ctr"/>
            <a:r>
              <a:rPr lang="en-IN" sz="1200" b="1" kern="0" dirty="0">
                <a:solidFill>
                  <a:srgbClr val="374151"/>
                </a:solidFill>
                <a:latin typeface="Segoe UI" panose="020B0502040204020203" pitchFamily="34" charset="0"/>
                <a:cs typeface="Times New Roman" panose="02020603050405020304" pitchFamily="18" charset="0"/>
              </a:rPr>
              <a:t>108 </a:t>
            </a:r>
            <a:r>
              <a:rPr lang="en-IN" sz="1200" b="1" kern="0" dirty="0" err="1">
                <a:solidFill>
                  <a:srgbClr val="374151"/>
                </a:solidFill>
                <a:latin typeface="Segoe UI" panose="020B0502040204020203" pitchFamily="34" charset="0"/>
                <a:cs typeface="Times New Roman" panose="02020603050405020304" pitchFamily="18" charset="0"/>
              </a:rPr>
              <a:t>ms</a:t>
            </a:r>
            <a:endParaRPr lang="en-IN" sz="1200" b="1" dirty="0"/>
          </a:p>
        </p:txBody>
      </p:sp>
      <p:sp>
        <p:nvSpPr>
          <p:cNvPr id="52" name="TextBox 51">
            <a:extLst>
              <a:ext uri="{FF2B5EF4-FFF2-40B4-BE49-F238E27FC236}">
                <a16:creationId xmlns:a16="http://schemas.microsoft.com/office/drawing/2014/main" id="{A89AC605-FC3D-8241-E6CE-F21E226ABAC6}"/>
              </a:ext>
            </a:extLst>
          </p:cNvPr>
          <p:cNvSpPr txBox="1"/>
          <p:nvPr/>
        </p:nvSpPr>
        <p:spPr>
          <a:xfrm>
            <a:off x="7903023" y="6074334"/>
            <a:ext cx="1447799" cy="276999"/>
          </a:xfrm>
          <a:prstGeom prst="rect">
            <a:avLst/>
          </a:prstGeom>
          <a:noFill/>
        </p:spPr>
        <p:txBody>
          <a:bodyPr wrap="square" rtlCol="0">
            <a:spAutoFit/>
          </a:bodyPr>
          <a:lstStyle/>
          <a:p>
            <a:pPr algn="ctr"/>
            <a:r>
              <a:rPr lang="en-IN" sz="1200" b="1" kern="0" dirty="0">
                <a:solidFill>
                  <a:srgbClr val="374151"/>
                </a:solidFill>
                <a:latin typeface="Segoe UI" panose="020B0502040204020203" pitchFamily="34" charset="0"/>
                <a:cs typeface="Times New Roman" panose="02020603050405020304" pitchFamily="18" charset="0"/>
              </a:rPr>
              <a:t>108 </a:t>
            </a:r>
            <a:r>
              <a:rPr lang="en-IN" sz="1200" b="1" kern="0" dirty="0" err="1">
                <a:solidFill>
                  <a:srgbClr val="374151"/>
                </a:solidFill>
                <a:latin typeface="Segoe UI" panose="020B0502040204020203" pitchFamily="34" charset="0"/>
                <a:cs typeface="Times New Roman" panose="02020603050405020304" pitchFamily="18" charset="0"/>
              </a:rPr>
              <a:t>ms</a:t>
            </a:r>
            <a:endParaRPr lang="en-IN" sz="1200" b="1" dirty="0"/>
          </a:p>
        </p:txBody>
      </p:sp>
      <p:sp>
        <p:nvSpPr>
          <p:cNvPr id="53" name="TextBox 52">
            <a:extLst>
              <a:ext uri="{FF2B5EF4-FFF2-40B4-BE49-F238E27FC236}">
                <a16:creationId xmlns:a16="http://schemas.microsoft.com/office/drawing/2014/main" id="{63C2D834-2CF4-C90A-4517-78B5A487EA7B}"/>
              </a:ext>
            </a:extLst>
          </p:cNvPr>
          <p:cNvSpPr txBox="1"/>
          <p:nvPr/>
        </p:nvSpPr>
        <p:spPr>
          <a:xfrm>
            <a:off x="2759528" y="6333388"/>
            <a:ext cx="7892143" cy="338554"/>
          </a:xfrm>
          <a:prstGeom prst="rect">
            <a:avLst/>
          </a:prstGeom>
          <a:noFill/>
        </p:spPr>
        <p:txBody>
          <a:bodyPr wrap="square" rtlCol="0">
            <a:spAutoFit/>
          </a:bodyPr>
          <a:lstStyle/>
          <a:p>
            <a:pPr algn="ctr"/>
            <a:r>
              <a:rPr lang="en-IN" sz="1600" b="1" dirty="0">
                <a:latin typeface="Segoe UI" panose="020B0502040204020203" pitchFamily="34" charset="0"/>
                <a:cs typeface="Segoe UI" panose="020B0502040204020203" pitchFamily="34" charset="0"/>
              </a:rPr>
              <a:t>Repeat signal</a:t>
            </a:r>
          </a:p>
        </p:txBody>
      </p:sp>
      <p:cxnSp>
        <p:nvCxnSpPr>
          <p:cNvPr id="12" name="Straight Arrow Connector 11">
            <a:extLst>
              <a:ext uri="{FF2B5EF4-FFF2-40B4-BE49-F238E27FC236}">
                <a16:creationId xmlns:a16="http://schemas.microsoft.com/office/drawing/2014/main" id="{1CE9959F-55BF-80C9-8E96-01E5BBE4FE34}"/>
              </a:ext>
            </a:extLst>
          </p:cNvPr>
          <p:cNvCxnSpPr>
            <a:cxnSpLocks/>
          </p:cNvCxnSpPr>
          <p:nvPr/>
        </p:nvCxnSpPr>
        <p:spPr>
          <a:xfrm>
            <a:off x="9350822" y="3002521"/>
            <a:ext cx="11126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2EFE7F0-6A5C-F032-8FD0-5C8BADC30B75}"/>
              </a:ext>
            </a:extLst>
          </p:cNvPr>
          <p:cNvCxnSpPr>
            <a:cxnSpLocks/>
          </p:cNvCxnSpPr>
          <p:nvPr/>
        </p:nvCxnSpPr>
        <p:spPr>
          <a:xfrm flipH="1">
            <a:off x="10766457" y="3000682"/>
            <a:ext cx="449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8652405-12AD-4289-7A42-78DFC697A6F9}"/>
              </a:ext>
            </a:extLst>
          </p:cNvPr>
          <p:cNvSpPr txBox="1"/>
          <p:nvPr/>
        </p:nvSpPr>
        <p:spPr>
          <a:xfrm>
            <a:off x="9907168" y="2982745"/>
            <a:ext cx="1362918" cy="461665"/>
          </a:xfrm>
          <a:prstGeom prst="rect">
            <a:avLst/>
          </a:prstGeom>
          <a:noFill/>
        </p:spPr>
        <p:txBody>
          <a:bodyPr wrap="square">
            <a:spAutoFit/>
          </a:bodyPr>
          <a:lstStyle/>
          <a:p>
            <a:pPr algn="ctr"/>
            <a:r>
              <a:rPr lang="en-IN" sz="1200" b="1" dirty="0">
                <a:latin typeface="Segoe UI" panose="020B0502040204020203" pitchFamily="34" charset="0"/>
                <a:cs typeface="Segoe UI" panose="020B0502040204020203" pitchFamily="34" charset="0"/>
              </a:rPr>
              <a:t> </a:t>
            </a:r>
            <a:r>
              <a:rPr lang="en-US" sz="1200" b="1" kern="0" dirty="0">
                <a:solidFill>
                  <a:srgbClr val="374151"/>
                </a:solidFill>
                <a:latin typeface="Segoe UI" panose="020B0502040204020203" pitchFamily="34" charset="0"/>
                <a:cs typeface="Segoe UI" panose="020B0502040204020203" pitchFamily="34" charset="0"/>
              </a:rPr>
              <a:t>2.25 </a:t>
            </a:r>
            <a:r>
              <a:rPr lang="en-US" sz="1200" b="1" kern="0" dirty="0" err="1">
                <a:solidFill>
                  <a:srgbClr val="374151"/>
                </a:solidFill>
                <a:latin typeface="Segoe UI" panose="020B0502040204020203" pitchFamily="34" charset="0"/>
                <a:cs typeface="Segoe UI" panose="020B0502040204020203" pitchFamily="34" charset="0"/>
              </a:rPr>
              <a:t>ms</a:t>
            </a:r>
            <a:endParaRPr lang="en-US" sz="1200" b="1" kern="0" dirty="0">
              <a:solidFill>
                <a:srgbClr val="374151"/>
              </a:solidFill>
              <a:latin typeface="Segoe UI" panose="020B0502040204020203" pitchFamily="34" charset="0"/>
              <a:cs typeface="Segoe UI" panose="020B0502040204020203" pitchFamily="34" charset="0"/>
            </a:endParaRPr>
          </a:p>
          <a:p>
            <a:pPr algn="ctr"/>
            <a:r>
              <a:rPr lang="en-IN" sz="1200" b="1" dirty="0">
                <a:latin typeface="Segoe UI" panose="020B0502040204020203" pitchFamily="34" charset="0"/>
                <a:cs typeface="Segoe UI" panose="020B0502040204020203" pitchFamily="34" charset="0"/>
              </a:rPr>
              <a:t>High</a:t>
            </a:r>
          </a:p>
        </p:txBody>
      </p:sp>
      <p:sp>
        <p:nvSpPr>
          <p:cNvPr id="25" name="TextBox 24">
            <a:extLst>
              <a:ext uri="{FF2B5EF4-FFF2-40B4-BE49-F238E27FC236}">
                <a16:creationId xmlns:a16="http://schemas.microsoft.com/office/drawing/2014/main" id="{15E07317-6F71-7343-55BD-FC01CCCF1E44}"/>
              </a:ext>
            </a:extLst>
          </p:cNvPr>
          <p:cNvSpPr txBox="1"/>
          <p:nvPr/>
        </p:nvSpPr>
        <p:spPr>
          <a:xfrm>
            <a:off x="9077723" y="2969380"/>
            <a:ext cx="1362918" cy="461665"/>
          </a:xfrm>
          <a:prstGeom prst="rect">
            <a:avLst/>
          </a:prstGeom>
          <a:noFill/>
        </p:spPr>
        <p:txBody>
          <a:bodyPr wrap="square">
            <a:spAutoFit/>
          </a:bodyPr>
          <a:lstStyle/>
          <a:p>
            <a:pPr algn="ctr"/>
            <a:r>
              <a:rPr lang="en-IN" sz="1200" b="1" dirty="0">
                <a:latin typeface="Segoe UI" panose="020B0502040204020203" pitchFamily="34" charset="0"/>
                <a:cs typeface="Segoe UI" panose="020B0502040204020203" pitchFamily="34" charset="0"/>
              </a:rPr>
              <a:t> </a:t>
            </a:r>
            <a:r>
              <a:rPr lang="en-US" sz="1200" b="1" kern="0" dirty="0">
                <a:solidFill>
                  <a:srgbClr val="374151"/>
                </a:solidFill>
                <a:latin typeface="Segoe UI" panose="020B0502040204020203" pitchFamily="34" charset="0"/>
                <a:cs typeface="Segoe UI" panose="020B0502040204020203" pitchFamily="34" charset="0"/>
              </a:rPr>
              <a:t>9 </a:t>
            </a:r>
            <a:r>
              <a:rPr lang="en-US" sz="1200" b="1" kern="0" dirty="0" err="1">
                <a:solidFill>
                  <a:srgbClr val="374151"/>
                </a:solidFill>
                <a:latin typeface="Segoe UI" panose="020B0502040204020203" pitchFamily="34" charset="0"/>
                <a:cs typeface="Segoe UI" panose="020B0502040204020203" pitchFamily="34" charset="0"/>
              </a:rPr>
              <a:t>ms</a:t>
            </a:r>
            <a:endParaRPr lang="en-US" sz="1200" b="1" kern="0" dirty="0">
              <a:solidFill>
                <a:srgbClr val="374151"/>
              </a:solidFill>
              <a:latin typeface="Segoe UI" panose="020B0502040204020203" pitchFamily="34" charset="0"/>
              <a:cs typeface="Segoe UI" panose="020B0502040204020203" pitchFamily="34" charset="0"/>
            </a:endParaRPr>
          </a:p>
          <a:p>
            <a:pPr algn="ctr"/>
            <a:r>
              <a:rPr lang="en-IN" sz="1200" b="1" dirty="0">
                <a:latin typeface="Segoe UI" panose="020B0502040204020203" pitchFamily="34" charset="0"/>
                <a:cs typeface="Segoe UI" panose="020B0502040204020203" pitchFamily="34" charset="0"/>
              </a:rPr>
              <a:t>Burst</a:t>
            </a:r>
          </a:p>
        </p:txBody>
      </p:sp>
      <p:sp>
        <p:nvSpPr>
          <p:cNvPr id="26" name="TextBox 25">
            <a:extLst>
              <a:ext uri="{FF2B5EF4-FFF2-40B4-BE49-F238E27FC236}">
                <a16:creationId xmlns:a16="http://schemas.microsoft.com/office/drawing/2014/main" id="{173BB771-7D54-56EC-750B-B4D1FC284C54}"/>
              </a:ext>
            </a:extLst>
          </p:cNvPr>
          <p:cNvSpPr txBox="1"/>
          <p:nvPr/>
        </p:nvSpPr>
        <p:spPr>
          <a:xfrm>
            <a:off x="713026" y="381962"/>
            <a:ext cx="8081260" cy="4093428"/>
          </a:xfrm>
          <a:prstGeom prst="rect">
            <a:avLst/>
          </a:prstGeom>
          <a:noFill/>
        </p:spPr>
        <p:txBody>
          <a:bodyPr wrap="square" rtlCol="0">
            <a:spAutoFit/>
          </a:bodyPr>
          <a:lstStyle/>
          <a:p>
            <a:pPr marL="342900" indent="-342900">
              <a:buFont typeface="Wingdings" panose="05000000000000000000" pitchFamily="2" charset="2"/>
              <a:buChar char="v"/>
            </a:pPr>
            <a:r>
              <a:rPr lang="en-IN" b="1" i="0" dirty="0">
                <a:effectLst/>
                <a:latin typeface="Segoe UI" panose="020B0502040204020203" pitchFamily="34" charset="0"/>
                <a:cs typeface="Segoe UI" panose="020B0502040204020203" pitchFamily="34" charset="0"/>
              </a:rPr>
              <a:t>Repeat</a:t>
            </a:r>
            <a:r>
              <a:rPr lang="en-IN" b="1" i="0" dirty="0">
                <a:solidFill>
                  <a:srgbClr val="073763"/>
                </a:solidFill>
                <a:effectLst/>
                <a:latin typeface="Segoe UI" panose="020B0502040204020203" pitchFamily="34" charset="0"/>
                <a:cs typeface="Segoe UI" panose="020B0502040204020203" pitchFamily="34" charset="0"/>
              </a:rPr>
              <a:t> </a:t>
            </a:r>
            <a:r>
              <a:rPr lang="en-IN" b="1" i="0" dirty="0">
                <a:effectLst/>
                <a:latin typeface="Segoe UI" panose="020B0502040204020203" pitchFamily="34" charset="0"/>
                <a:cs typeface="Segoe UI" panose="020B0502040204020203" pitchFamily="34" charset="0"/>
              </a:rPr>
              <a:t>Codes</a:t>
            </a:r>
          </a:p>
          <a:p>
            <a:pPr marL="285750" indent="-285750">
              <a:buFont typeface="Arial" panose="020B0604020202020204" pitchFamily="34" charset="0"/>
              <a:buChar char="•"/>
            </a:pPr>
            <a:r>
              <a:rPr lang="en-US" sz="1700" kern="0" dirty="0">
                <a:solidFill>
                  <a:srgbClr val="374151"/>
                </a:solidFill>
                <a:latin typeface="Segoe UI" panose="020B0502040204020203" pitchFamily="34" charset="0"/>
                <a:cs typeface="Times New Roman" panose="02020603050405020304" pitchFamily="18" charset="0"/>
              </a:rPr>
              <a:t>If the key on the remote controller is kept depressed, a repeat code will be issued, typically around 40ms after the pulse burst that signified the end of the message.</a:t>
            </a:r>
          </a:p>
          <a:p>
            <a:pPr marL="285750" indent="-285750">
              <a:buFont typeface="Arial" panose="020B0604020202020204" pitchFamily="34" charset="0"/>
              <a:buChar char="•"/>
            </a:pPr>
            <a:endParaRPr lang="en-US" sz="1700" kern="0" dirty="0">
              <a:solidFill>
                <a:srgbClr val="374151"/>
              </a:solidFill>
              <a:latin typeface="Segoe UI"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US" sz="1700" kern="0" dirty="0">
                <a:solidFill>
                  <a:srgbClr val="374151"/>
                </a:solidFill>
                <a:latin typeface="Segoe UI" panose="020B0502040204020203" pitchFamily="34" charset="0"/>
                <a:cs typeface="Times New Roman" panose="02020603050405020304" pitchFamily="18" charset="0"/>
              </a:rPr>
              <a:t>A repeat code will continue to be sent out at 108ms intervals, until the key is finally released. </a:t>
            </a:r>
          </a:p>
          <a:p>
            <a:pPr marL="285750" indent="-285750">
              <a:buFont typeface="Arial" panose="020B0604020202020204" pitchFamily="34" charset="0"/>
              <a:buChar char="•"/>
            </a:pPr>
            <a:endParaRPr lang="en-US" sz="1700" kern="0" dirty="0">
              <a:solidFill>
                <a:srgbClr val="374151"/>
              </a:solidFill>
              <a:latin typeface="Segoe UI"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US" sz="1700" kern="0" dirty="0">
                <a:solidFill>
                  <a:srgbClr val="374151"/>
                </a:solidFill>
                <a:latin typeface="Segoe UI" panose="020B0502040204020203" pitchFamily="34" charset="0"/>
                <a:cs typeface="Times New Roman" panose="02020603050405020304" pitchFamily="18" charset="0"/>
              </a:rPr>
              <a:t>A 9ms leading pulse burst</a:t>
            </a:r>
            <a:br>
              <a:rPr lang="en-US" sz="1700" kern="0" dirty="0">
                <a:solidFill>
                  <a:srgbClr val="374151"/>
                </a:solidFill>
                <a:latin typeface="Segoe UI" panose="020B0502040204020203" pitchFamily="34" charset="0"/>
                <a:cs typeface="Times New Roman" panose="02020603050405020304" pitchFamily="18" charset="0"/>
              </a:rPr>
            </a:br>
            <a:r>
              <a:rPr lang="en-US" sz="1700" kern="0" dirty="0">
                <a:solidFill>
                  <a:srgbClr val="374151"/>
                </a:solidFill>
                <a:latin typeface="Segoe UI" panose="020B0502040204020203" pitchFamily="34" charset="0"/>
                <a:cs typeface="Times New Roman" panose="02020603050405020304" pitchFamily="18" charset="0"/>
              </a:rPr>
              <a:t>A 2.25ms space</a:t>
            </a:r>
            <a:br>
              <a:rPr lang="en-US" sz="1700" kern="0" dirty="0">
                <a:solidFill>
                  <a:srgbClr val="374151"/>
                </a:solidFill>
                <a:latin typeface="Segoe UI" panose="020B0502040204020203" pitchFamily="34" charset="0"/>
                <a:cs typeface="Times New Roman" panose="02020603050405020304" pitchFamily="18" charset="0"/>
              </a:rPr>
            </a:br>
            <a:r>
              <a:rPr lang="en-US" sz="1700" kern="0" dirty="0">
                <a:solidFill>
                  <a:srgbClr val="374151"/>
                </a:solidFill>
                <a:latin typeface="Segoe UI" panose="020B0502040204020203" pitchFamily="34" charset="0"/>
                <a:cs typeface="Times New Roman" panose="02020603050405020304" pitchFamily="18" charset="0"/>
              </a:rPr>
              <a:t>A 562.5µs pulse burst to mark the end of the space (and hence end of the transmitted repeat code)</a:t>
            </a:r>
            <a:endParaRPr lang="en-IN" sz="1700" kern="0" dirty="0">
              <a:solidFill>
                <a:srgbClr val="374151"/>
              </a:solidFill>
              <a:latin typeface="Segoe UI" panose="020B0502040204020203" pitchFamily="34" charset="0"/>
              <a:cs typeface="Times New Roman" panose="02020603050405020304" pitchFamily="18" charset="0"/>
            </a:endParaRPr>
          </a:p>
          <a:p>
            <a:endParaRPr lang="en-IN" b="1" dirty="0">
              <a:solidFill>
                <a:srgbClr val="073763"/>
              </a:solidFill>
              <a:latin typeface="Arial" panose="020B0604020202020204" pitchFamily="34" charset="0"/>
            </a:endParaRPr>
          </a:p>
          <a:p>
            <a:endParaRPr lang="en-IN" b="1" dirty="0">
              <a:solidFill>
                <a:srgbClr val="073763"/>
              </a:solidFill>
              <a:latin typeface="Arial" panose="020B0604020202020204" pitchFamily="34" charset="0"/>
            </a:endParaRPr>
          </a:p>
          <a:p>
            <a:endParaRPr lang="en-IN" dirty="0"/>
          </a:p>
        </p:txBody>
      </p:sp>
    </p:spTree>
    <p:extLst>
      <p:ext uri="{BB962C8B-B14F-4D97-AF65-F5344CB8AC3E}">
        <p14:creationId xmlns:p14="http://schemas.microsoft.com/office/powerpoint/2010/main" val="1043767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F72DBC-59BE-6BB9-E1EF-A1BC8D74E38C}"/>
              </a:ext>
            </a:extLst>
          </p:cNvPr>
          <p:cNvSpPr txBox="1"/>
          <p:nvPr/>
        </p:nvSpPr>
        <p:spPr>
          <a:xfrm>
            <a:off x="707922" y="536029"/>
            <a:ext cx="10776155" cy="2892971"/>
          </a:xfrm>
          <a:prstGeom prst="rect">
            <a:avLst/>
          </a:prstGeom>
          <a:noFill/>
        </p:spPr>
        <p:txBody>
          <a:bodyPr wrap="square">
            <a:spAutoFit/>
          </a:bodyPr>
          <a:lstStyle/>
          <a:p>
            <a:pPr>
              <a:lnSpc>
                <a:spcPct val="147000"/>
              </a:lnSpc>
              <a:spcAft>
                <a:spcPts val="800"/>
              </a:spcAft>
              <a:buSzPts val="1000"/>
              <a:buFont typeface="Wingdings" panose="05000000000000000000" pitchFamily="2" charset="2"/>
              <a:buChar char="v"/>
              <a:tabLst>
                <a:tab pos="457200" algn="l"/>
              </a:tabLst>
            </a:pPr>
            <a:r>
              <a:rPr lang="en-US" sz="1800" b="1" kern="0" dirty="0">
                <a:solidFill>
                  <a:srgbClr val="374151"/>
                </a:solidFill>
                <a:latin typeface="Segoe UI" panose="020B0502040204020203" pitchFamily="34" charset="0"/>
                <a:cs typeface="Times New Roman" panose="02020603050405020304" pitchFamily="18" charset="0"/>
              </a:rPr>
              <a:t>NEC Features</a:t>
            </a:r>
            <a:br>
              <a:rPr lang="en-US" sz="1800" kern="0" dirty="0">
                <a:solidFill>
                  <a:srgbClr val="374151"/>
                </a:solidFill>
                <a:latin typeface="Segoe UI" panose="020B0502040204020203" pitchFamily="34" charset="0"/>
                <a:cs typeface="Times New Roman" panose="02020603050405020304" pitchFamily="18" charset="0"/>
              </a:rPr>
            </a:br>
            <a:r>
              <a:rPr lang="en-US" sz="1800" kern="0" dirty="0">
                <a:solidFill>
                  <a:srgbClr val="374151"/>
                </a:solidFill>
                <a:latin typeface="Segoe UI" panose="020B0502040204020203" pitchFamily="34" charset="0"/>
                <a:cs typeface="Times New Roman" panose="02020603050405020304" pitchFamily="18" charset="0"/>
              </a:rPr>
              <a:t>• 8-bit address and 8-bit command length.</a:t>
            </a:r>
            <a:br>
              <a:rPr lang="en-US" sz="1800" kern="0" dirty="0">
                <a:solidFill>
                  <a:srgbClr val="374151"/>
                </a:solidFill>
                <a:latin typeface="Segoe UI" panose="020B0502040204020203" pitchFamily="34" charset="0"/>
                <a:cs typeface="Times New Roman" panose="02020603050405020304" pitchFamily="18" charset="0"/>
              </a:rPr>
            </a:br>
            <a:r>
              <a:rPr lang="en-US" sz="1800" kern="0" dirty="0">
                <a:solidFill>
                  <a:srgbClr val="374151"/>
                </a:solidFill>
                <a:latin typeface="Segoe UI" panose="020B0502040204020203" pitchFamily="34" charset="0"/>
                <a:cs typeface="Times New Roman" panose="02020603050405020304" pitchFamily="18" charset="0"/>
              </a:rPr>
              <a:t>• Extended mode available, doubling the address size.</a:t>
            </a:r>
            <a:br>
              <a:rPr lang="en-US" sz="1800" kern="0" dirty="0">
                <a:solidFill>
                  <a:srgbClr val="374151"/>
                </a:solidFill>
                <a:latin typeface="Segoe UI" panose="020B0502040204020203" pitchFamily="34" charset="0"/>
                <a:cs typeface="Times New Roman" panose="02020603050405020304" pitchFamily="18" charset="0"/>
              </a:rPr>
            </a:br>
            <a:r>
              <a:rPr lang="en-US" sz="1800" kern="0" dirty="0">
                <a:solidFill>
                  <a:srgbClr val="374151"/>
                </a:solidFill>
                <a:latin typeface="Segoe UI" panose="020B0502040204020203" pitchFamily="34" charset="0"/>
                <a:cs typeface="Times New Roman" panose="02020603050405020304" pitchFamily="18" charset="0"/>
              </a:rPr>
              <a:t>• Address and command are transmitted twice for reliability.</a:t>
            </a:r>
            <a:br>
              <a:rPr lang="en-US" sz="1800" kern="0" dirty="0">
                <a:solidFill>
                  <a:srgbClr val="374151"/>
                </a:solidFill>
                <a:latin typeface="Segoe UI" panose="020B0502040204020203" pitchFamily="34" charset="0"/>
                <a:cs typeface="Times New Roman" panose="02020603050405020304" pitchFamily="18" charset="0"/>
              </a:rPr>
            </a:br>
            <a:r>
              <a:rPr lang="en-US" sz="1800" kern="0" dirty="0">
                <a:solidFill>
                  <a:srgbClr val="374151"/>
                </a:solidFill>
                <a:latin typeface="Segoe UI" panose="020B0502040204020203" pitchFamily="34" charset="0"/>
                <a:cs typeface="Times New Roman" panose="02020603050405020304" pitchFamily="18" charset="0"/>
              </a:rPr>
              <a:t>• Pulse distance modulation.</a:t>
            </a:r>
            <a:br>
              <a:rPr lang="en-US" sz="1800" kern="0" dirty="0">
                <a:solidFill>
                  <a:srgbClr val="374151"/>
                </a:solidFill>
                <a:latin typeface="Segoe UI" panose="020B0502040204020203" pitchFamily="34" charset="0"/>
                <a:cs typeface="Times New Roman" panose="02020603050405020304" pitchFamily="18" charset="0"/>
              </a:rPr>
            </a:br>
            <a:r>
              <a:rPr lang="en-US" sz="1800" kern="0" dirty="0">
                <a:solidFill>
                  <a:srgbClr val="374151"/>
                </a:solidFill>
                <a:latin typeface="Segoe UI" panose="020B0502040204020203" pitchFamily="34" charset="0"/>
                <a:cs typeface="Times New Roman" panose="02020603050405020304" pitchFamily="18" charset="0"/>
              </a:rPr>
              <a:t>• The carrier frequency of 38kHz.</a:t>
            </a:r>
            <a:br>
              <a:rPr lang="en-US" sz="1800" kern="0" dirty="0">
                <a:solidFill>
                  <a:srgbClr val="374151"/>
                </a:solidFill>
                <a:latin typeface="Segoe UI" panose="020B0502040204020203" pitchFamily="34" charset="0"/>
                <a:cs typeface="Times New Roman" panose="02020603050405020304" pitchFamily="18" charset="0"/>
              </a:rPr>
            </a:br>
            <a:r>
              <a:rPr lang="en-US" sz="1800" kern="0" dirty="0">
                <a:solidFill>
                  <a:srgbClr val="374151"/>
                </a:solidFill>
                <a:latin typeface="Segoe UI" panose="020B0502040204020203" pitchFamily="34" charset="0"/>
                <a:cs typeface="Times New Roman" panose="02020603050405020304" pitchFamily="18" charset="0"/>
              </a:rPr>
              <a:t>• Bit time of 1.125ms or 2.25ms</a:t>
            </a:r>
          </a:p>
        </p:txBody>
      </p:sp>
    </p:spTree>
    <p:extLst>
      <p:ext uri="{BB962C8B-B14F-4D97-AF65-F5344CB8AC3E}">
        <p14:creationId xmlns:p14="http://schemas.microsoft.com/office/powerpoint/2010/main" val="91706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6935B4-8058-5EDA-1581-0CD27BCEB907}"/>
              </a:ext>
            </a:extLst>
          </p:cNvPr>
          <p:cNvPicPr>
            <a:picLocks noChangeAspect="1"/>
          </p:cNvPicPr>
          <p:nvPr/>
        </p:nvPicPr>
        <p:blipFill rotWithShape="1">
          <a:blip r:embed="rId2">
            <a:extLst>
              <a:ext uri="{28A0092B-C50C-407E-A947-70E740481C1C}">
                <a14:useLocalDpi xmlns:a14="http://schemas.microsoft.com/office/drawing/2010/main" val="0"/>
              </a:ext>
            </a:extLst>
          </a:blip>
          <a:srcRect l="7841" t="7024" r="3877" b="6216"/>
          <a:stretch/>
        </p:blipFill>
        <p:spPr>
          <a:xfrm rot="-1680000">
            <a:off x="2048510" y="845902"/>
            <a:ext cx="3733198" cy="3627982"/>
          </a:xfrm>
          <a:prstGeom prst="rect">
            <a:avLst/>
          </a:prstGeom>
        </p:spPr>
      </p:pic>
      <p:sp>
        <p:nvSpPr>
          <p:cNvPr id="2" name="Title 1">
            <a:extLst>
              <a:ext uri="{FF2B5EF4-FFF2-40B4-BE49-F238E27FC236}">
                <a16:creationId xmlns:a16="http://schemas.microsoft.com/office/drawing/2014/main" id="{BB2F69A2-F350-95E1-8F73-5E5F32281B66}"/>
              </a:ext>
            </a:extLst>
          </p:cNvPr>
          <p:cNvSpPr>
            <a:spLocks noGrp="1"/>
          </p:cNvSpPr>
          <p:nvPr>
            <p:ph type="title"/>
          </p:nvPr>
        </p:nvSpPr>
        <p:spPr>
          <a:xfrm>
            <a:off x="786368" y="189179"/>
            <a:ext cx="10515600" cy="768731"/>
          </a:xfrm>
        </p:spPr>
        <p:txBody>
          <a:bodyPr/>
          <a:lstStyle/>
          <a:p>
            <a:pPr algn="ctr"/>
            <a:r>
              <a:rPr lang="en-IN" kern="0" dirty="0">
                <a:solidFill>
                  <a:srgbClr val="0070C0"/>
                </a:solidFill>
                <a:latin typeface="Segoe UI" panose="020B0502040204020203" pitchFamily="34" charset="0"/>
                <a:cs typeface="Times New Roman" panose="02020603050405020304" pitchFamily="18" charset="0"/>
              </a:rPr>
              <a:t>INTERFACING SCHEMATIC</a:t>
            </a:r>
          </a:p>
        </p:txBody>
      </p:sp>
      <p:pic>
        <p:nvPicPr>
          <p:cNvPr id="5" name="Content Placeholder 4">
            <a:extLst>
              <a:ext uri="{FF2B5EF4-FFF2-40B4-BE49-F238E27FC236}">
                <a16:creationId xmlns:a16="http://schemas.microsoft.com/office/drawing/2014/main" id="{3934D57E-D1E7-3AD7-ECE2-1428DE78E92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827" t="15258" r="4064" b="20731"/>
          <a:stretch/>
        </p:blipFill>
        <p:spPr>
          <a:xfrm>
            <a:off x="2518162" y="4545012"/>
            <a:ext cx="4225844" cy="1979392"/>
          </a:xfrm>
        </p:spPr>
      </p:pic>
      <p:pic>
        <p:nvPicPr>
          <p:cNvPr id="9" name="Picture 8">
            <a:extLst>
              <a:ext uri="{FF2B5EF4-FFF2-40B4-BE49-F238E27FC236}">
                <a16:creationId xmlns:a16="http://schemas.microsoft.com/office/drawing/2014/main" id="{7D863719-BFAF-6E4B-2F97-6CB93111D234}"/>
              </a:ext>
            </a:extLst>
          </p:cNvPr>
          <p:cNvPicPr>
            <a:picLocks noChangeAspect="1"/>
          </p:cNvPicPr>
          <p:nvPr/>
        </p:nvPicPr>
        <p:blipFill rotWithShape="1">
          <a:blip r:embed="rId4">
            <a:extLst>
              <a:ext uri="{28A0092B-C50C-407E-A947-70E740481C1C}">
                <a14:useLocalDpi xmlns:a14="http://schemas.microsoft.com/office/drawing/2010/main" val="0"/>
              </a:ext>
            </a:extLst>
          </a:blip>
          <a:srcRect l="51949" t="55492" r="10864" b="14425"/>
          <a:stretch/>
        </p:blipFill>
        <p:spPr>
          <a:xfrm rot="12420023">
            <a:off x="6597124" y="2036301"/>
            <a:ext cx="1796591" cy="1453424"/>
          </a:xfrm>
          <a:prstGeom prst="rect">
            <a:avLst/>
          </a:prstGeom>
        </p:spPr>
      </p:pic>
      <p:cxnSp>
        <p:nvCxnSpPr>
          <p:cNvPr id="13" name="Straight Connector 12">
            <a:extLst>
              <a:ext uri="{FF2B5EF4-FFF2-40B4-BE49-F238E27FC236}">
                <a16:creationId xmlns:a16="http://schemas.microsoft.com/office/drawing/2014/main" id="{67A6E30E-6809-C16A-99BC-92E0A5B5CAB2}"/>
              </a:ext>
            </a:extLst>
          </p:cNvPr>
          <p:cNvCxnSpPr/>
          <p:nvPr/>
        </p:nvCxnSpPr>
        <p:spPr>
          <a:xfrm>
            <a:off x="5362651" y="3035808"/>
            <a:ext cx="138135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D52265-FF16-6880-2A43-54DC6D1ECB76}"/>
              </a:ext>
            </a:extLst>
          </p:cNvPr>
          <p:cNvCxnSpPr>
            <a:cxnSpLocks/>
          </p:cNvCxnSpPr>
          <p:nvPr/>
        </p:nvCxnSpPr>
        <p:spPr>
          <a:xfrm flipH="1">
            <a:off x="6053328" y="2865120"/>
            <a:ext cx="62788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F348E11-245F-A068-FBCC-06904D70EDF5}"/>
              </a:ext>
            </a:extLst>
          </p:cNvPr>
          <p:cNvCxnSpPr/>
          <p:nvPr/>
        </p:nvCxnSpPr>
        <p:spPr>
          <a:xfrm flipV="1">
            <a:off x="6053328" y="1511808"/>
            <a:ext cx="0" cy="13411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7410FE8-C255-80BD-9BD6-1468584D305C}"/>
              </a:ext>
            </a:extLst>
          </p:cNvPr>
          <p:cNvSpPr txBox="1"/>
          <p:nvPr/>
        </p:nvSpPr>
        <p:spPr>
          <a:xfrm>
            <a:off x="5803376" y="1189389"/>
            <a:ext cx="475504" cy="369332"/>
          </a:xfrm>
          <a:prstGeom prst="rect">
            <a:avLst/>
          </a:prstGeom>
          <a:noFill/>
        </p:spPr>
        <p:txBody>
          <a:bodyPr wrap="square" rtlCol="0">
            <a:spAutoFit/>
          </a:bodyPr>
          <a:lstStyle/>
          <a:p>
            <a:r>
              <a:rPr lang="en-IN" b="1" dirty="0">
                <a:solidFill>
                  <a:srgbClr val="FF0000"/>
                </a:solidFill>
              </a:rPr>
              <a:t>5V</a:t>
            </a:r>
          </a:p>
        </p:txBody>
      </p:sp>
      <p:cxnSp>
        <p:nvCxnSpPr>
          <p:cNvPr id="31" name="Straight Connector 30">
            <a:extLst>
              <a:ext uri="{FF2B5EF4-FFF2-40B4-BE49-F238E27FC236}">
                <a16:creationId xmlns:a16="http://schemas.microsoft.com/office/drawing/2014/main" id="{02C92A21-DC6D-9830-04D2-143C6EDED86A}"/>
              </a:ext>
            </a:extLst>
          </p:cNvPr>
          <p:cNvCxnSpPr/>
          <p:nvPr/>
        </p:nvCxnSpPr>
        <p:spPr>
          <a:xfrm flipH="1">
            <a:off x="6413033" y="2731008"/>
            <a:ext cx="26818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D27A08-A8B1-54D5-9393-8E2C6676658C}"/>
              </a:ext>
            </a:extLst>
          </p:cNvPr>
          <p:cNvCxnSpPr/>
          <p:nvPr/>
        </p:nvCxnSpPr>
        <p:spPr>
          <a:xfrm>
            <a:off x="6413033" y="1511808"/>
            <a:ext cx="0" cy="12192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1747BB4-EC89-D38A-F360-28A25CF6A9AE}"/>
              </a:ext>
            </a:extLst>
          </p:cNvPr>
          <p:cNvSpPr txBox="1"/>
          <p:nvPr/>
        </p:nvSpPr>
        <p:spPr>
          <a:xfrm>
            <a:off x="6236192" y="1195485"/>
            <a:ext cx="798592" cy="369332"/>
          </a:xfrm>
          <a:prstGeom prst="rect">
            <a:avLst/>
          </a:prstGeom>
          <a:noFill/>
        </p:spPr>
        <p:txBody>
          <a:bodyPr wrap="square" rtlCol="0">
            <a:spAutoFit/>
          </a:bodyPr>
          <a:lstStyle/>
          <a:p>
            <a:r>
              <a:rPr lang="en-IN" b="1" dirty="0"/>
              <a:t>GND</a:t>
            </a:r>
          </a:p>
        </p:txBody>
      </p:sp>
      <p:sp>
        <p:nvSpPr>
          <p:cNvPr id="37" name="TextBox 36">
            <a:extLst>
              <a:ext uri="{FF2B5EF4-FFF2-40B4-BE49-F238E27FC236}">
                <a16:creationId xmlns:a16="http://schemas.microsoft.com/office/drawing/2014/main" id="{58F7213C-BD6B-2CE6-AF80-8DF3B1E11007}"/>
              </a:ext>
            </a:extLst>
          </p:cNvPr>
          <p:cNvSpPr txBox="1"/>
          <p:nvPr/>
        </p:nvSpPr>
        <p:spPr>
          <a:xfrm>
            <a:off x="6461744" y="3066957"/>
            <a:ext cx="798592" cy="369332"/>
          </a:xfrm>
          <a:prstGeom prst="rect">
            <a:avLst/>
          </a:prstGeom>
          <a:noFill/>
        </p:spPr>
        <p:txBody>
          <a:bodyPr wrap="square" rtlCol="0">
            <a:spAutoFit/>
          </a:bodyPr>
          <a:lstStyle/>
          <a:p>
            <a:r>
              <a:rPr lang="en-IN" b="1" dirty="0">
                <a:solidFill>
                  <a:schemeClr val="accent1"/>
                </a:solidFill>
              </a:rPr>
              <a:t>S</a:t>
            </a:r>
          </a:p>
        </p:txBody>
      </p:sp>
      <p:sp>
        <p:nvSpPr>
          <p:cNvPr id="39" name="TextBox 38">
            <a:extLst>
              <a:ext uri="{FF2B5EF4-FFF2-40B4-BE49-F238E27FC236}">
                <a16:creationId xmlns:a16="http://schemas.microsoft.com/office/drawing/2014/main" id="{D6909B55-821C-684C-CF62-D4DABB41F4CE}"/>
              </a:ext>
            </a:extLst>
          </p:cNvPr>
          <p:cNvSpPr txBox="1"/>
          <p:nvPr/>
        </p:nvSpPr>
        <p:spPr>
          <a:xfrm>
            <a:off x="5376656" y="3054765"/>
            <a:ext cx="798592" cy="369332"/>
          </a:xfrm>
          <a:prstGeom prst="rect">
            <a:avLst/>
          </a:prstGeom>
          <a:noFill/>
        </p:spPr>
        <p:txBody>
          <a:bodyPr wrap="square" rtlCol="0">
            <a:spAutoFit/>
          </a:bodyPr>
          <a:lstStyle/>
          <a:p>
            <a:r>
              <a:rPr lang="en-IN" b="1" dirty="0"/>
              <a:t>P1.17</a:t>
            </a:r>
          </a:p>
        </p:txBody>
      </p:sp>
      <p:cxnSp>
        <p:nvCxnSpPr>
          <p:cNvPr id="41" name="Straight Connector 40">
            <a:extLst>
              <a:ext uri="{FF2B5EF4-FFF2-40B4-BE49-F238E27FC236}">
                <a16:creationId xmlns:a16="http://schemas.microsoft.com/office/drawing/2014/main" id="{AAB578DF-95BE-5040-FEFB-056E4294C939}"/>
              </a:ext>
            </a:extLst>
          </p:cNvPr>
          <p:cNvCxnSpPr/>
          <p:nvPr/>
        </p:nvCxnSpPr>
        <p:spPr>
          <a:xfrm>
            <a:off x="3782824" y="4023360"/>
            <a:ext cx="0" cy="707136"/>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5C591F-95B3-C5F4-EEF9-3418CE0064F1}"/>
              </a:ext>
            </a:extLst>
          </p:cNvPr>
          <p:cNvCxnSpPr/>
          <p:nvPr/>
        </p:nvCxnSpPr>
        <p:spPr>
          <a:xfrm>
            <a:off x="4666744" y="4005072"/>
            <a:ext cx="0" cy="707136"/>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68A2131-45DF-6B21-7801-A6545B7A3C49}"/>
              </a:ext>
            </a:extLst>
          </p:cNvPr>
          <p:cNvCxnSpPr/>
          <p:nvPr/>
        </p:nvCxnSpPr>
        <p:spPr>
          <a:xfrm>
            <a:off x="4538728" y="3998976"/>
            <a:ext cx="0" cy="707136"/>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6198C8C-28BD-801E-816F-B949ADCB5883}"/>
              </a:ext>
            </a:extLst>
          </p:cNvPr>
          <p:cNvCxnSpPr/>
          <p:nvPr/>
        </p:nvCxnSpPr>
        <p:spPr>
          <a:xfrm>
            <a:off x="4410712" y="4005958"/>
            <a:ext cx="0" cy="707136"/>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F3B0179-3664-4D4A-4E9A-B2722A59AA48}"/>
              </a:ext>
            </a:extLst>
          </p:cNvPr>
          <p:cNvCxnSpPr/>
          <p:nvPr/>
        </p:nvCxnSpPr>
        <p:spPr>
          <a:xfrm>
            <a:off x="4276600" y="4018150"/>
            <a:ext cx="0" cy="707136"/>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14FAC17-D57E-2EF0-BFFB-EF0132C51DD6}"/>
              </a:ext>
            </a:extLst>
          </p:cNvPr>
          <p:cNvCxnSpPr/>
          <p:nvPr/>
        </p:nvCxnSpPr>
        <p:spPr>
          <a:xfrm>
            <a:off x="4160776" y="4012054"/>
            <a:ext cx="0" cy="707136"/>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3B76CF-DF58-690C-FE63-462D6AFBEB1C}"/>
              </a:ext>
            </a:extLst>
          </p:cNvPr>
          <p:cNvCxnSpPr/>
          <p:nvPr/>
        </p:nvCxnSpPr>
        <p:spPr>
          <a:xfrm>
            <a:off x="4032760" y="4005958"/>
            <a:ext cx="0" cy="707136"/>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4B41BE2-DFCD-DFA6-959A-C896AD251828}"/>
              </a:ext>
            </a:extLst>
          </p:cNvPr>
          <p:cNvCxnSpPr/>
          <p:nvPr/>
        </p:nvCxnSpPr>
        <p:spPr>
          <a:xfrm>
            <a:off x="3904744" y="4036438"/>
            <a:ext cx="0" cy="707136"/>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193873A-FE75-C845-AA0A-FB281184827C}"/>
              </a:ext>
            </a:extLst>
          </p:cNvPr>
          <p:cNvCxnSpPr>
            <a:cxnSpLocks/>
          </p:cNvCxnSpPr>
          <p:nvPr/>
        </p:nvCxnSpPr>
        <p:spPr>
          <a:xfrm flipH="1">
            <a:off x="6861040" y="4608402"/>
            <a:ext cx="533144"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884175B-7F95-FE75-AE52-016C3135F00B}"/>
              </a:ext>
            </a:extLst>
          </p:cNvPr>
          <p:cNvSpPr txBox="1"/>
          <p:nvPr/>
        </p:nvSpPr>
        <p:spPr>
          <a:xfrm>
            <a:off x="7448371" y="4279398"/>
            <a:ext cx="3853597" cy="646331"/>
          </a:xfrm>
          <a:prstGeom prst="rect">
            <a:avLst/>
          </a:prstGeom>
          <a:noFill/>
        </p:spPr>
        <p:txBody>
          <a:bodyPr wrap="square" rtlCol="0">
            <a:spAutoFit/>
          </a:bodyPr>
          <a:lstStyle/>
          <a:p>
            <a:r>
              <a:rPr lang="en-IN" b="1" dirty="0"/>
              <a:t>Data lines connecting µC pins </a:t>
            </a:r>
          </a:p>
          <a:p>
            <a:r>
              <a:rPr lang="en-IN" b="1" dirty="0"/>
              <a:t>P0.15 – P0.22 to LCD Pins D0 – D7</a:t>
            </a:r>
          </a:p>
        </p:txBody>
      </p:sp>
      <p:cxnSp>
        <p:nvCxnSpPr>
          <p:cNvPr id="52" name="Straight Connector 51">
            <a:extLst>
              <a:ext uri="{FF2B5EF4-FFF2-40B4-BE49-F238E27FC236}">
                <a16:creationId xmlns:a16="http://schemas.microsoft.com/office/drawing/2014/main" id="{8694285F-3624-CD40-DF49-496394A53C7D}"/>
              </a:ext>
            </a:extLst>
          </p:cNvPr>
          <p:cNvCxnSpPr/>
          <p:nvPr/>
        </p:nvCxnSpPr>
        <p:spPr>
          <a:xfrm>
            <a:off x="3642616" y="4017264"/>
            <a:ext cx="0" cy="707136"/>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A27A106-81F2-CFB5-0C40-16D26C8E8567}"/>
              </a:ext>
            </a:extLst>
          </p:cNvPr>
          <p:cNvCxnSpPr/>
          <p:nvPr/>
        </p:nvCxnSpPr>
        <p:spPr>
          <a:xfrm>
            <a:off x="3514600" y="4023360"/>
            <a:ext cx="0" cy="707136"/>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A1F2A51-D9CB-7006-CE47-FC2C8B55DCB8}"/>
              </a:ext>
            </a:extLst>
          </p:cNvPr>
          <p:cNvCxnSpPr/>
          <p:nvPr/>
        </p:nvCxnSpPr>
        <p:spPr>
          <a:xfrm>
            <a:off x="3374392" y="4029456"/>
            <a:ext cx="0" cy="707136"/>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1CC7760-D3B9-3BB7-461D-002A4B1635B1}"/>
              </a:ext>
            </a:extLst>
          </p:cNvPr>
          <p:cNvCxnSpPr>
            <a:cxnSpLocks/>
          </p:cNvCxnSpPr>
          <p:nvPr/>
        </p:nvCxnSpPr>
        <p:spPr>
          <a:xfrm flipH="1">
            <a:off x="6885688" y="5846064"/>
            <a:ext cx="536579"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D2F1297-0055-DB05-364B-958A1CC24451}"/>
              </a:ext>
            </a:extLst>
          </p:cNvPr>
          <p:cNvCxnSpPr>
            <a:cxnSpLocks/>
          </p:cNvCxnSpPr>
          <p:nvPr/>
        </p:nvCxnSpPr>
        <p:spPr>
          <a:xfrm flipH="1">
            <a:off x="1133856" y="4526724"/>
            <a:ext cx="183489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F7C6763-D4B7-58F6-C5E4-693849244F3C}"/>
              </a:ext>
            </a:extLst>
          </p:cNvPr>
          <p:cNvCxnSpPr>
            <a:cxnSpLocks/>
          </p:cNvCxnSpPr>
          <p:nvPr/>
        </p:nvCxnSpPr>
        <p:spPr>
          <a:xfrm flipV="1">
            <a:off x="2956560" y="4498848"/>
            <a:ext cx="0" cy="216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4430482-F851-7C61-8D98-6869169E441B}"/>
              </a:ext>
            </a:extLst>
          </p:cNvPr>
          <p:cNvSpPr txBox="1"/>
          <p:nvPr/>
        </p:nvSpPr>
        <p:spPr>
          <a:xfrm>
            <a:off x="713216" y="4316637"/>
            <a:ext cx="475504" cy="369332"/>
          </a:xfrm>
          <a:prstGeom prst="rect">
            <a:avLst/>
          </a:prstGeom>
          <a:noFill/>
        </p:spPr>
        <p:txBody>
          <a:bodyPr wrap="square" rtlCol="0">
            <a:spAutoFit/>
          </a:bodyPr>
          <a:lstStyle/>
          <a:p>
            <a:r>
              <a:rPr lang="en-IN" b="1" dirty="0">
                <a:solidFill>
                  <a:srgbClr val="FF0000"/>
                </a:solidFill>
              </a:rPr>
              <a:t>5V</a:t>
            </a:r>
          </a:p>
        </p:txBody>
      </p:sp>
      <p:cxnSp>
        <p:nvCxnSpPr>
          <p:cNvPr id="63" name="Straight Connector 62">
            <a:extLst>
              <a:ext uri="{FF2B5EF4-FFF2-40B4-BE49-F238E27FC236}">
                <a16:creationId xmlns:a16="http://schemas.microsoft.com/office/drawing/2014/main" id="{6A9EE421-0987-3391-C367-6CF1AE32EE16}"/>
              </a:ext>
            </a:extLst>
          </p:cNvPr>
          <p:cNvCxnSpPr>
            <a:cxnSpLocks/>
          </p:cNvCxnSpPr>
          <p:nvPr/>
        </p:nvCxnSpPr>
        <p:spPr>
          <a:xfrm flipH="1">
            <a:off x="1739828" y="4309872"/>
            <a:ext cx="1365504" cy="610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4134D6A-33A0-F5E0-4FF4-2D1564EBC429}"/>
              </a:ext>
            </a:extLst>
          </p:cNvPr>
          <p:cNvCxnSpPr>
            <a:cxnSpLocks/>
          </p:cNvCxnSpPr>
          <p:nvPr/>
        </p:nvCxnSpPr>
        <p:spPr>
          <a:xfrm flipV="1">
            <a:off x="3084576" y="4304445"/>
            <a:ext cx="0" cy="46262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0984F0D-6C58-0F72-F833-5B8133096C81}"/>
              </a:ext>
            </a:extLst>
          </p:cNvPr>
          <p:cNvSpPr txBox="1"/>
          <p:nvPr/>
        </p:nvSpPr>
        <p:spPr>
          <a:xfrm>
            <a:off x="1194800" y="4115469"/>
            <a:ext cx="798592" cy="369332"/>
          </a:xfrm>
          <a:prstGeom prst="rect">
            <a:avLst/>
          </a:prstGeom>
          <a:noFill/>
        </p:spPr>
        <p:txBody>
          <a:bodyPr wrap="square" rtlCol="0">
            <a:spAutoFit/>
          </a:bodyPr>
          <a:lstStyle/>
          <a:p>
            <a:r>
              <a:rPr lang="en-IN" b="1" dirty="0"/>
              <a:t>GND</a:t>
            </a:r>
          </a:p>
        </p:txBody>
      </p:sp>
      <p:sp>
        <p:nvSpPr>
          <p:cNvPr id="71" name="TextBox 70">
            <a:extLst>
              <a:ext uri="{FF2B5EF4-FFF2-40B4-BE49-F238E27FC236}">
                <a16:creationId xmlns:a16="http://schemas.microsoft.com/office/drawing/2014/main" id="{075D7771-8A54-97CA-CB77-A0F7A8A65F2A}"/>
              </a:ext>
            </a:extLst>
          </p:cNvPr>
          <p:cNvSpPr txBox="1"/>
          <p:nvPr/>
        </p:nvSpPr>
        <p:spPr>
          <a:xfrm>
            <a:off x="7394184" y="5379885"/>
            <a:ext cx="4225844" cy="923330"/>
          </a:xfrm>
          <a:prstGeom prst="rect">
            <a:avLst/>
          </a:prstGeom>
          <a:noFill/>
        </p:spPr>
        <p:txBody>
          <a:bodyPr wrap="square" rtlCol="0">
            <a:spAutoFit/>
          </a:bodyPr>
          <a:lstStyle/>
          <a:p>
            <a:r>
              <a:rPr lang="en-IN" b="1" dirty="0"/>
              <a:t>RS pin (LCD) connected to P0.10 (µC)</a:t>
            </a:r>
          </a:p>
          <a:p>
            <a:r>
              <a:rPr lang="en-IN" b="1" dirty="0"/>
              <a:t>RW pin (LCD) connected to P0.12 (µC)</a:t>
            </a:r>
          </a:p>
          <a:p>
            <a:r>
              <a:rPr lang="en-IN" b="1" dirty="0"/>
              <a:t>EN pin (LCD) connected to P0.13 (µC)</a:t>
            </a:r>
          </a:p>
        </p:txBody>
      </p:sp>
      <p:sp>
        <p:nvSpPr>
          <p:cNvPr id="74" name="TextBox 73">
            <a:extLst>
              <a:ext uri="{FF2B5EF4-FFF2-40B4-BE49-F238E27FC236}">
                <a16:creationId xmlns:a16="http://schemas.microsoft.com/office/drawing/2014/main" id="{0499CA85-02D5-AF92-1B5F-DBB68638AF01}"/>
              </a:ext>
            </a:extLst>
          </p:cNvPr>
          <p:cNvSpPr txBox="1"/>
          <p:nvPr/>
        </p:nvSpPr>
        <p:spPr>
          <a:xfrm>
            <a:off x="8625729" y="1511808"/>
            <a:ext cx="2994299" cy="1200329"/>
          </a:xfrm>
          <a:prstGeom prst="rect">
            <a:avLst/>
          </a:prstGeom>
          <a:noFill/>
        </p:spPr>
        <p:txBody>
          <a:bodyPr wrap="square" rtlCol="0">
            <a:spAutoFit/>
          </a:bodyPr>
          <a:lstStyle/>
          <a:p>
            <a:r>
              <a:rPr lang="en-IN" dirty="0">
                <a:solidFill>
                  <a:srgbClr val="FF0000"/>
                </a:solidFill>
              </a:rPr>
              <a:t>**other connections to the µC are not shown as the project utilises development board</a:t>
            </a:r>
          </a:p>
        </p:txBody>
      </p:sp>
    </p:spTree>
    <p:extLst>
      <p:ext uri="{BB962C8B-B14F-4D97-AF65-F5344CB8AC3E}">
        <p14:creationId xmlns:p14="http://schemas.microsoft.com/office/powerpoint/2010/main" val="1682026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A382-1706-4896-BFAA-583C8F737CB3}"/>
              </a:ext>
            </a:extLst>
          </p:cNvPr>
          <p:cNvSpPr>
            <a:spLocks noGrp="1"/>
          </p:cNvSpPr>
          <p:nvPr>
            <p:ph type="title"/>
          </p:nvPr>
        </p:nvSpPr>
        <p:spPr>
          <a:xfrm>
            <a:off x="838200" y="237306"/>
            <a:ext cx="10515600" cy="722895"/>
          </a:xfrm>
        </p:spPr>
        <p:txBody>
          <a:bodyPr/>
          <a:lstStyle/>
          <a:p>
            <a:pPr algn="ctr"/>
            <a:r>
              <a:rPr lang="en-IN" kern="0" dirty="0">
                <a:solidFill>
                  <a:schemeClr val="accent1"/>
                </a:solidFill>
                <a:latin typeface="Segoe UI" panose="020B0502040204020203" pitchFamily="34" charset="0"/>
                <a:cs typeface="Times New Roman" panose="02020603050405020304" pitchFamily="18" charset="0"/>
              </a:rPr>
              <a:t>SOFTWARE DESIGN</a:t>
            </a:r>
          </a:p>
        </p:txBody>
      </p:sp>
      <p:sp>
        <p:nvSpPr>
          <p:cNvPr id="3" name="Content Placeholder 2">
            <a:extLst>
              <a:ext uri="{FF2B5EF4-FFF2-40B4-BE49-F238E27FC236}">
                <a16:creationId xmlns:a16="http://schemas.microsoft.com/office/drawing/2014/main" id="{D753A242-7E76-2537-AEE2-F5CE79DDDA43}"/>
              </a:ext>
            </a:extLst>
          </p:cNvPr>
          <p:cNvSpPr>
            <a:spLocks noGrp="1"/>
          </p:cNvSpPr>
          <p:nvPr>
            <p:ph idx="1"/>
          </p:nvPr>
        </p:nvSpPr>
        <p:spPr>
          <a:xfrm>
            <a:off x="838200" y="960201"/>
            <a:ext cx="10515600" cy="5532674"/>
          </a:xfrm>
        </p:spPr>
        <p:txBody>
          <a:bodyPr>
            <a:normAutofit lnSpcReduction="10000"/>
          </a:bodyPr>
          <a:lstStyle/>
          <a:p>
            <a:pPr lvl="0">
              <a:lnSpc>
                <a:spcPct val="107000"/>
              </a:lnSpc>
              <a:spcAft>
                <a:spcPts val="800"/>
              </a:spcAft>
              <a:buSzPts val="1000"/>
              <a:buFont typeface="Wingdings" panose="05000000000000000000" pitchFamily="2" charset="2"/>
              <a:buChar char="v"/>
              <a:tabLst>
                <a:tab pos="457200" algn="l"/>
              </a:tabLst>
            </a:pPr>
            <a:r>
              <a:rPr lang="en-IN" sz="1800" b="1" kern="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IDE used for develop</a:t>
            </a:r>
            <a:r>
              <a:rPr lang="en-IN" sz="1800" b="1"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ment of the project: </a:t>
            </a:r>
            <a:r>
              <a:rPr lang="en-IN" sz="1800"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Keil MicroVision Software</a:t>
            </a:r>
          </a:p>
          <a:p>
            <a:pPr lvl="0">
              <a:lnSpc>
                <a:spcPct val="107000"/>
              </a:lnSpc>
              <a:spcAft>
                <a:spcPts val="800"/>
              </a:spcAft>
              <a:buSzPts val="1000"/>
              <a:buFont typeface="Wingdings" panose="05000000000000000000" pitchFamily="2" charset="2"/>
              <a:buChar char="v"/>
              <a:tabLst>
                <a:tab pos="457200" algn="l"/>
              </a:tabLst>
            </a:pPr>
            <a:r>
              <a:rPr lang="en-IN" sz="1800" b="1" kern="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Programming Language: </a:t>
            </a:r>
            <a:r>
              <a:rPr lang="en-IN" sz="1800" kern="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a:t>
            </a:r>
            <a:endParaRPr lang="en-IN" sz="1800" kern="100" dirty="0">
              <a:solidFill>
                <a:srgbClr val="37415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v"/>
              <a:tabLst>
                <a:tab pos="457200" algn="l"/>
              </a:tabLst>
            </a:pPr>
            <a:r>
              <a:rPr lang="en-IN" sz="1800" b="1"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Program overview:</a:t>
            </a:r>
          </a:p>
          <a:p>
            <a:pPr algn="l"/>
            <a:r>
              <a:rPr lang="en-US" sz="1800" b="1"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“lcd_fun.c" File: </a:t>
            </a:r>
            <a:r>
              <a:rPr lang="en-US" sz="1800"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The project includes an "lcd_fun.c" file that contains the necessary LCD configuration and functions to display characters, numbers, and strings on the LCD screen.</a:t>
            </a:r>
          </a:p>
          <a:p>
            <a:pPr algn="l"/>
            <a:endParaRPr lang="en-US" sz="1800" kern="0" dirty="0">
              <a:solidFill>
                <a:srgbClr val="374151"/>
              </a:solidFill>
              <a:latin typeface="Segoe UI" panose="020B0502040204020203" pitchFamily="34" charset="0"/>
              <a:ea typeface="Calibri" panose="020F0502020204030204" pitchFamily="34" charset="0"/>
              <a:cs typeface="Times New Roman" panose="02020603050405020304" pitchFamily="18" charset="0"/>
            </a:endParaRPr>
          </a:p>
          <a:p>
            <a:pPr algn="l"/>
            <a:r>
              <a:rPr lang="en-US" sz="1800" b="1"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Timer 0 Configuration: </a:t>
            </a:r>
            <a:r>
              <a:rPr lang="en-US" sz="1800"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A Timer 0 configuration function has been implemented, where Timer 0 is set with a resolution of 1 microsecond and is reset after 1 second. The timer is enabled to facilitate accurate timing measurements.</a:t>
            </a:r>
          </a:p>
          <a:p>
            <a:pPr algn="l"/>
            <a:endParaRPr lang="en-US" sz="1800" kern="0" dirty="0">
              <a:solidFill>
                <a:srgbClr val="374151"/>
              </a:solidFill>
              <a:latin typeface="Segoe UI" panose="020B0502040204020203" pitchFamily="34" charset="0"/>
              <a:ea typeface="Calibri" panose="020F0502020204030204" pitchFamily="34" charset="0"/>
              <a:cs typeface="Times New Roman" panose="02020603050405020304" pitchFamily="18" charset="0"/>
            </a:endParaRPr>
          </a:p>
          <a:p>
            <a:r>
              <a:rPr lang="en-US" sz="1800" b="1"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'key_status' Function: </a:t>
            </a:r>
            <a:r>
              <a:rPr lang="en-US" sz="1800"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The 'key_status' function is utilized to monitor instances of pressing the IR remote key. It continuously checks for key press events, decodes the signal from the IR receiver, and saves the 32-bit message signal in a user-defined unsigned int variable.</a:t>
            </a:r>
          </a:p>
          <a:p>
            <a:endParaRPr lang="en-US" sz="1800" kern="0" dirty="0">
              <a:solidFill>
                <a:srgbClr val="374151"/>
              </a:solidFill>
              <a:latin typeface="Segoe UI" panose="020B0502040204020203" pitchFamily="34" charset="0"/>
              <a:ea typeface="Calibri" panose="020F0502020204030204" pitchFamily="34" charset="0"/>
              <a:cs typeface="Times New Roman" panose="02020603050405020304" pitchFamily="18" charset="0"/>
            </a:endParaRPr>
          </a:p>
          <a:p>
            <a:r>
              <a:rPr lang="en-US" sz="1800" b="1" dirty="0">
                <a:solidFill>
                  <a:srgbClr val="374151"/>
                </a:solidFill>
                <a:latin typeface="Segoe UI" panose="020B0502040204020203" pitchFamily="34" charset="0"/>
                <a:cs typeface="Segoe UI" panose="020B0502040204020203" pitchFamily="34" charset="0"/>
              </a:rPr>
              <a:t>'</a:t>
            </a:r>
            <a:r>
              <a:rPr lang="en-US" sz="1800" b="1" dirty="0" err="1">
                <a:solidFill>
                  <a:srgbClr val="374151"/>
                </a:solidFill>
                <a:latin typeface="Segoe UI" panose="020B0502040204020203" pitchFamily="34" charset="0"/>
                <a:cs typeface="Segoe UI" panose="020B0502040204020203" pitchFamily="34" charset="0"/>
              </a:rPr>
              <a:t>Key_map</a:t>
            </a:r>
            <a:r>
              <a:rPr lang="en-US" sz="1800" b="1" dirty="0">
                <a:solidFill>
                  <a:srgbClr val="374151"/>
                </a:solidFill>
                <a:latin typeface="Segoe UI" panose="020B0502040204020203" pitchFamily="34" charset="0"/>
                <a:cs typeface="Segoe UI" panose="020B0502040204020203" pitchFamily="34" charset="0"/>
              </a:rPr>
              <a:t>' Function</a:t>
            </a:r>
            <a:r>
              <a:rPr lang="en-US" sz="1800" dirty="0">
                <a:solidFill>
                  <a:srgbClr val="374151"/>
                </a:solidFill>
                <a:latin typeface="Segoe UI" panose="020B0502040204020203" pitchFamily="34" charset="0"/>
                <a:cs typeface="Segoe UI" panose="020B0502040204020203" pitchFamily="34" charset="0"/>
              </a:rPr>
              <a:t>: The '</a:t>
            </a:r>
            <a:r>
              <a:rPr lang="en-US" sz="1800" dirty="0" err="1">
                <a:solidFill>
                  <a:srgbClr val="374151"/>
                </a:solidFill>
                <a:latin typeface="Segoe UI" panose="020B0502040204020203" pitchFamily="34" charset="0"/>
                <a:cs typeface="Segoe UI" panose="020B0502040204020203" pitchFamily="34" charset="0"/>
              </a:rPr>
              <a:t>Key_map</a:t>
            </a:r>
            <a:r>
              <a:rPr lang="en-US" sz="1800" dirty="0">
                <a:solidFill>
                  <a:srgbClr val="374151"/>
                </a:solidFill>
                <a:latin typeface="Segoe UI" panose="020B0502040204020203" pitchFamily="34" charset="0"/>
                <a:cs typeface="Segoe UI" panose="020B0502040204020203" pitchFamily="34" charset="0"/>
              </a:rPr>
              <a:t>' function maps character(s) to the IR remote buttons. It determines the appropriate character or action based on the key pressed.</a:t>
            </a:r>
          </a:p>
          <a:p>
            <a:endParaRPr lang="en-US" sz="1800" kern="0" dirty="0">
              <a:solidFill>
                <a:srgbClr val="374151"/>
              </a:solidFill>
              <a:latin typeface="Segoe UI" panose="020B0502040204020203" pitchFamily="34" charset="0"/>
              <a:ea typeface="Calibri" panose="020F0502020204030204" pitchFamily="34" charset="0"/>
              <a:cs typeface="Times New Roman" panose="02020603050405020304" pitchFamily="18" charset="0"/>
            </a:endParaRPr>
          </a:p>
          <a:p>
            <a:endParaRPr lang="en-US" sz="1800" kern="0" dirty="0">
              <a:solidFill>
                <a:srgbClr val="374151"/>
              </a:solidFill>
              <a:latin typeface="Segoe UI" panose="020B0502040204020203" pitchFamily="34" charset="0"/>
              <a:ea typeface="Calibri" panose="020F0502020204030204" pitchFamily="34" charset="0"/>
              <a:cs typeface="Times New Roman" panose="02020603050405020304" pitchFamily="18" charset="0"/>
            </a:endParaRPr>
          </a:p>
          <a:p>
            <a:endParaRPr lang="en-US" sz="1800" kern="0" dirty="0">
              <a:solidFill>
                <a:srgbClr val="374151"/>
              </a:solidFill>
              <a:latin typeface="Segoe UI" panose="020B0502040204020203" pitchFamily="34" charset="0"/>
              <a:ea typeface="Calibri" panose="020F0502020204030204" pitchFamily="34" charset="0"/>
              <a:cs typeface="Times New Roman" panose="02020603050405020304" pitchFamily="18" charset="0"/>
            </a:endParaRPr>
          </a:p>
          <a:p>
            <a:endParaRPr lang="en-US" sz="1800" b="0" i="0" dirty="0">
              <a:solidFill>
                <a:srgbClr val="374151"/>
              </a:solidFill>
              <a:effectLst/>
              <a:latin typeface="Söhne"/>
            </a:endParaRPr>
          </a:p>
          <a:p>
            <a:pPr algn="l"/>
            <a:endParaRPr lang="en-US" sz="1800" kern="0" dirty="0">
              <a:solidFill>
                <a:srgbClr val="374151"/>
              </a:solidFill>
              <a:latin typeface="Segoe UI" panose="020B0502040204020203" pitchFamily="34" charset="0"/>
              <a:ea typeface="Calibri" panose="020F0502020204030204" pitchFamily="34" charset="0"/>
              <a:cs typeface="Times New Roman" panose="02020603050405020304" pitchFamily="18" charset="0"/>
            </a:endParaRPr>
          </a:p>
          <a:p>
            <a:pPr algn="l"/>
            <a:endParaRPr lang="en-US" sz="1800" kern="0" dirty="0">
              <a:solidFill>
                <a:srgbClr val="374151"/>
              </a:solidFill>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760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53A242-7E76-2537-AEE2-F5CE79DDDA43}"/>
              </a:ext>
            </a:extLst>
          </p:cNvPr>
          <p:cNvSpPr>
            <a:spLocks noGrp="1"/>
          </p:cNvSpPr>
          <p:nvPr>
            <p:ph idx="1"/>
          </p:nvPr>
        </p:nvSpPr>
        <p:spPr>
          <a:xfrm>
            <a:off x="838200" y="768096"/>
            <a:ext cx="10515600" cy="5376672"/>
          </a:xfrm>
        </p:spPr>
        <p:txBody>
          <a:bodyPr>
            <a:normAutofit/>
          </a:bodyPr>
          <a:lstStyle/>
          <a:p>
            <a:r>
              <a:rPr lang="en-US" sz="1800" b="1" i="0" dirty="0">
                <a:solidFill>
                  <a:srgbClr val="374151"/>
                </a:solidFill>
                <a:effectLst/>
                <a:latin typeface="Segoe UI" panose="020B0502040204020203" pitchFamily="34" charset="0"/>
                <a:cs typeface="Segoe UI" panose="020B0502040204020203" pitchFamily="34" charset="0"/>
              </a:rPr>
              <a:t>Main Function</a:t>
            </a:r>
            <a:r>
              <a:rPr lang="en-US" sz="1800" b="0" i="0" dirty="0">
                <a:solidFill>
                  <a:srgbClr val="374151"/>
                </a:solidFill>
                <a:effectLst/>
                <a:latin typeface="Segoe UI" panose="020B0502040204020203" pitchFamily="34" charset="0"/>
                <a:cs typeface="Segoe UI" panose="020B0502040204020203" pitchFamily="34" charset="0"/>
              </a:rPr>
              <a:t>: In the main function, LCD and timer configuration functions are invoked to initialize and set up the LCD screen and Timer 0. This ensures proper functioning and synchronization of the hardware components.</a:t>
            </a:r>
          </a:p>
          <a:p>
            <a:r>
              <a:rPr lang="en-US" sz="1800" b="0" i="0" dirty="0">
                <a:solidFill>
                  <a:srgbClr val="374151"/>
                </a:solidFill>
                <a:effectLst/>
                <a:latin typeface="Segoe UI" panose="020B0502040204020203" pitchFamily="34" charset="0"/>
                <a:cs typeface="Segoe UI" panose="020B0502040204020203" pitchFamily="34" charset="0"/>
              </a:rPr>
              <a:t>Within the main function, the '</a:t>
            </a:r>
            <a:r>
              <a:rPr lang="en-US" sz="1800" b="0" i="0" dirty="0" err="1">
                <a:solidFill>
                  <a:srgbClr val="374151"/>
                </a:solidFill>
                <a:effectLst/>
                <a:latin typeface="Segoe UI" panose="020B0502040204020203" pitchFamily="34" charset="0"/>
                <a:cs typeface="Segoe UI" panose="020B0502040204020203" pitchFamily="34" charset="0"/>
              </a:rPr>
              <a:t>key_status</a:t>
            </a:r>
            <a:r>
              <a:rPr lang="en-US" sz="1800" b="0" i="0" dirty="0">
                <a:solidFill>
                  <a:srgbClr val="374151"/>
                </a:solidFill>
                <a:effectLst/>
                <a:latin typeface="Segoe UI" panose="020B0502040204020203" pitchFamily="34" charset="0"/>
                <a:cs typeface="Segoe UI" panose="020B0502040204020203" pitchFamily="34" charset="0"/>
              </a:rPr>
              <a:t>' function is used to monitor instances of key presses. It continuously checks for key press events from the IR remote. Once a key press is detected, a switch case is utilized to handle different scenarios based on the mapped key. The switch case determines whether the key is mapped to a function key or a character key. If the key corresponds to a function key, such as changing the character display from alphabet to number, changing the case of the alphabet, or moving the cursor left or right, the respective actions are performed. If the key is a character key, the '</a:t>
            </a:r>
            <a:r>
              <a:rPr lang="en-US" sz="1800" b="0" i="0" dirty="0" err="1">
                <a:solidFill>
                  <a:srgbClr val="374151"/>
                </a:solidFill>
                <a:effectLst/>
                <a:latin typeface="Segoe UI" panose="020B0502040204020203" pitchFamily="34" charset="0"/>
                <a:cs typeface="Segoe UI" panose="020B0502040204020203" pitchFamily="34" charset="0"/>
              </a:rPr>
              <a:t>Key_map</a:t>
            </a:r>
            <a:r>
              <a:rPr lang="en-US" sz="1800" b="0" i="0" dirty="0">
                <a:solidFill>
                  <a:srgbClr val="374151"/>
                </a:solidFill>
                <a:effectLst/>
                <a:latin typeface="Segoe UI" panose="020B0502040204020203" pitchFamily="34" charset="0"/>
                <a:cs typeface="Segoe UI" panose="020B0502040204020203" pitchFamily="34" charset="0"/>
              </a:rPr>
              <a:t>' function is invoked to determine the appropriate character to display on the screen.</a:t>
            </a:r>
          </a:p>
          <a:p>
            <a:endParaRPr lang="en-US" sz="1800" dirty="0">
              <a:solidFill>
                <a:srgbClr val="374151"/>
              </a:solidFill>
              <a:latin typeface="Söhne"/>
            </a:endParaRPr>
          </a:p>
          <a:p>
            <a:pPr algn="l">
              <a:buFont typeface="+mj-lt"/>
              <a:buAutoNum type="arabicPeriod"/>
            </a:pPr>
            <a:endParaRPr lang="en-US" sz="1200" b="1" i="0" dirty="0">
              <a:solidFill>
                <a:srgbClr val="374151"/>
              </a:solidFill>
              <a:effectLst/>
              <a:latin typeface="Söhne"/>
            </a:endParaRPr>
          </a:p>
          <a:p>
            <a:pPr algn="l">
              <a:buFont typeface="+mj-lt"/>
              <a:buAutoNum type="arabicPeriod"/>
            </a:pPr>
            <a:endParaRPr lang="en-US" sz="1200" b="1" dirty="0">
              <a:solidFill>
                <a:srgbClr val="374151"/>
              </a:solidFill>
              <a:latin typeface="Söhne"/>
            </a:endParaRPr>
          </a:p>
          <a:p>
            <a:pPr lvl="0">
              <a:lnSpc>
                <a:spcPct val="107000"/>
              </a:lnSpc>
              <a:spcAft>
                <a:spcPts val="800"/>
              </a:spcAft>
              <a:buSzPts val="1000"/>
              <a:tabLst>
                <a:tab pos="457200" algn="l"/>
              </a:tabLst>
            </a:pPr>
            <a:endParaRPr lang="en-IN"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8886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813A1E6B-09BF-3841-EABB-45E7B51976E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5965" r="15983" b="1536"/>
          <a:stretch/>
        </p:blipFill>
        <p:spPr>
          <a:xfrm>
            <a:off x="9330813" y="383458"/>
            <a:ext cx="2310580" cy="5766480"/>
          </a:xfrm>
        </p:spPr>
      </p:pic>
      <p:graphicFrame>
        <p:nvGraphicFramePr>
          <p:cNvPr id="9" name="Table 9">
            <a:extLst>
              <a:ext uri="{FF2B5EF4-FFF2-40B4-BE49-F238E27FC236}">
                <a16:creationId xmlns:a16="http://schemas.microsoft.com/office/drawing/2014/main" id="{8E965F8C-BFAD-FB54-76F7-C396FE31F487}"/>
              </a:ext>
            </a:extLst>
          </p:cNvPr>
          <p:cNvGraphicFramePr>
            <a:graphicFrameLocks noGrp="1"/>
          </p:cNvGraphicFramePr>
          <p:nvPr>
            <p:extLst>
              <p:ext uri="{D42A27DB-BD31-4B8C-83A1-F6EECF244321}">
                <p14:modId xmlns:p14="http://schemas.microsoft.com/office/powerpoint/2010/main" val="274691623"/>
              </p:ext>
            </p:extLst>
          </p:nvPr>
        </p:nvGraphicFramePr>
        <p:xfrm>
          <a:off x="550607" y="383458"/>
          <a:ext cx="8780206" cy="5766480"/>
        </p:xfrm>
        <a:graphic>
          <a:graphicData uri="http://schemas.openxmlformats.org/drawingml/2006/table">
            <a:tbl>
              <a:tblPr firstRow="1" bandRow="1">
                <a:tableStyleId>{5C22544A-7EE6-4342-B048-85BDC9FD1C3A}</a:tableStyleId>
              </a:tblPr>
              <a:tblGrid>
                <a:gridCol w="712585">
                  <a:extLst>
                    <a:ext uri="{9D8B030D-6E8A-4147-A177-3AD203B41FA5}">
                      <a16:colId xmlns:a16="http://schemas.microsoft.com/office/drawing/2014/main" val="3022298183"/>
                    </a:ext>
                  </a:extLst>
                </a:gridCol>
                <a:gridCol w="1194873">
                  <a:extLst>
                    <a:ext uri="{9D8B030D-6E8A-4147-A177-3AD203B41FA5}">
                      <a16:colId xmlns:a16="http://schemas.microsoft.com/office/drawing/2014/main" val="1327860447"/>
                    </a:ext>
                  </a:extLst>
                </a:gridCol>
                <a:gridCol w="6872748">
                  <a:extLst>
                    <a:ext uri="{9D8B030D-6E8A-4147-A177-3AD203B41FA5}">
                      <a16:colId xmlns:a16="http://schemas.microsoft.com/office/drawing/2014/main" val="3298476662"/>
                    </a:ext>
                  </a:extLst>
                </a:gridCol>
              </a:tblGrid>
              <a:tr h="554400">
                <a:tc>
                  <a:txBody>
                    <a:bodyPr/>
                    <a:lstStyle/>
                    <a:p>
                      <a:pPr algn="ctr"/>
                      <a:r>
                        <a:rPr lang="en-IN" sz="1200" dirty="0">
                          <a:solidFill>
                            <a:schemeClr val="tx1"/>
                          </a:solidFill>
                          <a:latin typeface="Segoe UI" panose="020B0502040204020203" pitchFamily="34" charset="0"/>
                          <a:cs typeface="Segoe UI" panose="020B0502040204020203" pitchFamily="34" charset="0"/>
                        </a:rPr>
                        <a:t>KEY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kern="1200" dirty="0">
                          <a:solidFill>
                            <a:schemeClr val="tx1"/>
                          </a:solidFill>
                          <a:latin typeface="Segoe UI" panose="020B0502040204020203" pitchFamily="34" charset="0"/>
                          <a:ea typeface="+mn-ea"/>
                          <a:cs typeface="Segoe UI" panose="020B0502040204020203" pitchFamily="34" charset="0"/>
                        </a:rPr>
                        <a:t> 32-BIT NEC IR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kern="1200" dirty="0">
                          <a:solidFill>
                            <a:schemeClr val="tx1"/>
                          </a:solidFill>
                          <a:latin typeface="Segoe UI" panose="020B0502040204020203" pitchFamily="34" charset="0"/>
                          <a:ea typeface="+mn-ea"/>
                          <a:cs typeface="Segoe UI" panose="020B0502040204020203" pitchFamily="34" charset="0"/>
                        </a:rPr>
                        <a:t>MAPPED CHARACTER OR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8177691"/>
                  </a:ext>
                </a:extLst>
              </a:tr>
              <a:tr h="762000">
                <a:tc>
                  <a:txBody>
                    <a:bodyPr/>
                    <a:lstStyle/>
                    <a:p>
                      <a:pPr algn="ctr"/>
                      <a:r>
                        <a:rPr lang="en-IN" sz="1200" b="1" dirty="0">
                          <a:latin typeface="Segoe UI" panose="020B0502040204020203" pitchFamily="34" charset="0"/>
                          <a:cs typeface="Segoe UI" panose="020B0502040204020203"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latin typeface="Segoe UI" panose="020B0502040204020203" pitchFamily="34" charset="0"/>
                          <a:cs typeface="Segoe UI" panose="020B0502040204020203" pitchFamily="34" charset="0"/>
                        </a:rPr>
                        <a:t>0xBA45FF00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200" b="1" dirty="0">
                          <a:latin typeface="Segoe UI" panose="020B0502040204020203" pitchFamily="34" charset="0"/>
                          <a:cs typeface="Segoe UI" panose="020B0502040204020203" pitchFamily="34" charset="0"/>
                        </a:rPr>
                        <a:t>Default: 1 . </a:t>
                      </a:r>
                    </a:p>
                    <a:p>
                      <a:pPr algn="l"/>
                      <a:endParaRPr lang="en-IN" sz="1200" b="1" dirty="0">
                        <a:latin typeface="Segoe UI" panose="020B0502040204020203" pitchFamily="34" charset="0"/>
                        <a:cs typeface="Segoe UI" panose="020B0502040204020203" pitchFamily="34" charset="0"/>
                      </a:endParaRPr>
                    </a:p>
                    <a:p>
                      <a:pPr algn="l"/>
                      <a:r>
                        <a:rPr lang="en-IN" sz="1200" b="1" dirty="0">
                          <a:latin typeface="Segoe UI" panose="020B0502040204020203" pitchFamily="34" charset="0"/>
                          <a:cs typeface="Segoe UI" panose="020B0502040204020203" pitchFamily="34" charset="0"/>
                        </a:rPr>
                        <a:t>If ‘OK’ key is pressed, ‘A’. Cycling from ‘A’ through ‘C’ in a loop if  key is kept depressed. </a:t>
                      </a:r>
                    </a:p>
                    <a:p>
                      <a:pPr algn="l"/>
                      <a:endParaRPr lang="en-IN" sz="1200" b="1" dirty="0">
                        <a:latin typeface="Segoe UI" panose="020B0502040204020203" pitchFamily="34" charset="0"/>
                        <a:cs typeface="Segoe UI" panose="020B0502040204020203" pitchFamily="34" charset="0"/>
                      </a:endParaRPr>
                    </a:p>
                    <a:p>
                      <a:pPr algn="l"/>
                      <a:r>
                        <a:rPr lang="en-IN" sz="1200" b="1" dirty="0">
                          <a:latin typeface="Segoe UI" panose="020B0502040204020203" pitchFamily="34" charset="0"/>
                          <a:cs typeface="Segoe UI" panose="020B0502040204020203" pitchFamily="34" charset="0"/>
                        </a:rPr>
                        <a:t>Switches to lower case if ‘     ‘ is pressed.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3282768"/>
                  </a:ext>
                </a:extLst>
              </a:tr>
              <a:tr h="751575">
                <a:tc>
                  <a:txBody>
                    <a:bodyPr/>
                    <a:lstStyle/>
                    <a:p>
                      <a:pPr algn="ctr"/>
                      <a:r>
                        <a:rPr lang="en-IN" sz="1200" b="1" dirty="0">
                          <a:latin typeface="Segoe UI" panose="020B0502040204020203" pitchFamily="34" charset="0"/>
                          <a:cs typeface="Segoe UI" panose="020B0502040204020203"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latin typeface="Segoe UI" panose="020B0502040204020203" pitchFamily="34" charset="0"/>
                          <a:cs typeface="Segoe UI" panose="020B0502040204020203" pitchFamily="34" charset="0"/>
                        </a:rPr>
                        <a:t>0xB946FF00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Default: 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If ‘OK’ key is pressed, ‘D’. Cycling from ‘D’ through ‘F’ in a loop if  key is kept depressed.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Switches to lower case if ‘     ‘ is pressed.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4169258"/>
                  </a:ext>
                </a:extLst>
              </a:tr>
              <a:tr h="326981">
                <a:tc>
                  <a:txBody>
                    <a:bodyPr/>
                    <a:lstStyle/>
                    <a:p>
                      <a:pPr algn="ctr"/>
                      <a:r>
                        <a:rPr lang="en-IN" sz="1200" b="1" dirty="0">
                          <a:latin typeface="Segoe UI" panose="020B0502040204020203" pitchFamily="34" charset="0"/>
                          <a:cs typeface="Segoe UI" panose="020B0502040204020203"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latin typeface="Segoe UI" panose="020B0502040204020203" pitchFamily="34" charset="0"/>
                          <a:cs typeface="Segoe UI" panose="020B0502040204020203" pitchFamily="34" charset="0"/>
                        </a:rPr>
                        <a:t>0xB847FF00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Default: 3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If ‘OK’ key is pressed, ‘G’. Cycling from ‘G’ through ‘I’ in a loop if  key is kept depressed.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Switches to lower case if ‘     ‘ is pressed.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892921"/>
                  </a:ext>
                </a:extLst>
              </a:tr>
              <a:tr h="206044">
                <a:tc>
                  <a:txBody>
                    <a:bodyPr/>
                    <a:lstStyle/>
                    <a:p>
                      <a:pPr algn="ctr"/>
                      <a:r>
                        <a:rPr lang="en-IN" sz="1200" b="1" dirty="0">
                          <a:latin typeface="Segoe UI" panose="020B0502040204020203" pitchFamily="34" charset="0"/>
                          <a:cs typeface="Segoe UI" panose="020B0502040204020203"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latin typeface="Segoe UI" panose="020B0502040204020203" pitchFamily="34" charset="0"/>
                          <a:cs typeface="Segoe UI" panose="020B0502040204020203" pitchFamily="34" charset="0"/>
                        </a:rPr>
                        <a:t>0xBB44FF00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Default: 4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If ‘OK’ key is pressed, ‘J’. Cycling from ‘J’ through ‘L’ in a loop if  key is kept depressed.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Switches to lower case if ‘     ‘ is pressed.</a:t>
                      </a:r>
                    </a:p>
                    <a:p>
                      <a:pPr algn="l"/>
                      <a:endParaRPr lang="en-IN" sz="1200" b="1"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6072024"/>
                  </a:ext>
                </a:extLst>
              </a:tr>
              <a:tr h="326981">
                <a:tc>
                  <a:txBody>
                    <a:bodyPr/>
                    <a:lstStyle/>
                    <a:p>
                      <a:pPr algn="ctr"/>
                      <a:r>
                        <a:rPr lang="en-IN" sz="1200" b="1" dirty="0">
                          <a:latin typeface="Segoe UI" panose="020B0502040204020203" pitchFamily="34" charset="0"/>
                          <a:cs typeface="Segoe UI" panose="020B0502040204020203"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latin typeface="Segoe UI" panose="020B0502040204020203" pitchFamily="34" charset="0"/>
                          <a:cs typeface="Segoe UI" panose="020B0502040204020203" pitchFamily="34" charset="0"/>
                        </a:rPr>
                        <a:t>0xBF40FF00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Default: 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If ‘OK’ key is pressed, ‘M’. Cycling from ‘M’ through ‘O’ in a loop if  key is kept depressed.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Switches to lower case if ‘     ‘ is pressed.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3132134"/>
                  </a:ext>
                </a:extLst>
              </a:tr>
            </a:tbl>
          </a:graphicData>
        </a:graphic>
      </p:graphicFrame>
      <p:sp>
        <p:nvSpPr>
          <p:cNvPr id="16" name="Isosceles Triangle 15">
            <a:extLst>
              <a:ext uri="{FF2B5EF4-FFF2-40B4-BE49-F238E27FC236}">
                <a16:creationId xmlns:a16="http://schemas.microsoft.com/office/drawing/2014/main" id="{B4A5B3C0-6FBD-D7A2-5655-CEE430085B8F}"/>
              </a:ext>
            </a:extLst>
          </p:cNvPr>
          <p:cNvSpPr/>
          <p:nvPr/>
        </p:nvSpPr>
        <p:spPr>
          <a:xfrm rot="10800000">
            <a:off x="4411691" y="1747001"/>
            <a:ext cx="150478" cy="117986"/>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Isosceles Triangle 1">
            <a:extLst>
              <a:ext uri="{FF2B5EF4-FFF2-40B4-BE49-F238E27FC236}">
                <a16:creationId xmlns:a16="http://schemas.microsoft.com/office/drawing/2014/main" id="{CB316A4E-9965-D089-7F2B-669D03E38B51}"/>
              </a:ext>
            </a:extLst>
          </p:cNvPr>
          <p:cNvSpPr/>
          <p:nvPr/>
        </p:nvSpPr>
        <p:spPr>
          <a:xfrm rot="10800000">
            <a:off x="4411691" y="2752841"/>
            <a:ext cx="150478" cy="117986"/>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Isosceles Triangle 2">
            <a:extLst>
              <a:ext uri="{FF2B5EF4-FFF2-40B4-BE49-F238E27FC236}">
                <a16:creationId xmlns:a16="http://schemas.microsoft.com/office/drawing/2014/main" id="{42252654-D37F-A174-1416-663641C52537}"/>
              </a:ext>
            </a:extLst>
          </p:cNvPr>
          <p:cNvSpPr/>
          <p:nvPr/>
        </p:nvSpPr>
        <p:spPr>
          <a:xfrm rot="10800000">
            <a:off x="4411691" y="3758682"/>
            <a:ext cx="150478" cy="117986"/>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8816C22E-56C4-1ABF-B5F0-64918458648F}"/>
              </a:ext>
            </a:extLst>
          </p:cNvPr>
          <p:cNvSpPr/>
          <p:nvPr/>
        </p:nvSpPr>
        <p:spPr>
          <a:xfrm rot="10800000">
            <a:off x="4411691" y="4794148"/>
            <a:ext cx="150478" cy="117986"/>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Isosceles Triangle 4">
            <a:extLst>
              <a:ext uri="{FF2B5EF4-FFF2-40B4-BE49-F238E27FC236}">
                <a16:creationId xmlns:a16="http://schemas.microsoft.com/office/drawing/2014/main" id="{2042F489-2275-CA40-8D0F-2D32C54F8D52}"/>
              </a:ext>
            </a:extLst>
          </p:cNvPr>
          <p:cNvSpPr/>
          <p:nvPr/>
        </p:nvSpPr>
        <p:spPr>
          <a:xfrm rot="10800000">
            <a:off x="4411691" y="5928857"/>
            <a:ext cx="150478" cy="117986"/>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8721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813A1E6B-09BF-3841-EABB-45E7B51976E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5015" r="14526" b="3345"/>
          <a:stretch/>
        </p:blipFill>
        <p:spPr>
          <a:xfrm>
            <a:off x="9330813" y="383457"/>
            <a:ext cx="2310580" cy="5801665"/>
          </a:xfrm>
        </p:spPr>
      </p:pic>
      <p:graphicFrame>
        <p:nvGraphicFramePr>
          <p:cNvPr id="9" name="Table 9">
            <a:extLst>
              <a:ext uri="{FF2B5EF4-FFF2-40B4-BE49-F238E27FC236}">
                <a16:creationId xmlns:a16="http://schemas.microsoft.com/office/drawing/2014/main" id="{8E965F8C-BFAD-FB54-76F7-C396FE31F487}"/>
              </a:ext>
            </a:extLst>
          </p:cNvPr>
          <p:cNvGraphicFramePr>
            <a:graphicFrameLocks noGrp="1"/>
          </p:cNvGraphicFramePr>
          <p:nvPr>
            <p:extLst>
              <p:ext uri="{D42A27DB-BD31-4B8C-83A1-F6EECF244321}">
                <p14:modId xmlns:p14="http://schemas.microsoft.com/office/powerpoint/2010/main" val="4142808536"/>
              </p:ext>
            </p:extLst>
          </p:nvPr>
        </p:nvGraphicFramePr>
        <p:xfrm>
          <a:off x="550607" y="383457"/>
          <a:ext cx="8780206" cy="5801665"/>
        </p:xfrm>
        <a:graphic>
          <a:graphicData uri="http://schemas.openxmlformats.org/drawingml/2006/table">
            <a:tbl>
              <a:tblPr firstRow="1" bandRow="1">
                <a:tableStyleId>{5C22544A-7EE6-4342-B048-85BDC9FD1C3A}</a:tableStyleId>
              </a:tblPr>
              <a:tblGrid>
                <a:gridCol w="712585">
                  <a:extLst>
                    <a:ext uri="{9D8B030D-6E8A-4147-A177-3AD203B41FA5}">
                      <a16:colId xmlns:a16="http://schemas.microsoft.com/office/drawing/2014/main" val="3022298183"/>
                    </a:ext>
                  </a:extLst>
                </a:gridCol>
                <a:gridCol w="1194873">
                  <a:extLst>
                    <a:ext uri="{9D8B030D-6E8A-4147-A177-3AD203B41FA5}">
                      <a16:colId xmlns:a16="http://schemas.microsoft.com/office/drawing/2014/main" val="1327860447"/>
                    </a:ext>
                  </a:extLst>
                </a:gridCol>
                <a:gridCol w="6872748">
                  <a:extLst>
                    <a:ext uri="{9D8B030D-6E8A-4147-A177-3AD203B41FA5}">
                      <a16:colId xmlns:a16="http://schemas.microsoft.com/office/drawing/2014/main" val="3298476662"/>
                    </a:ext>
                  </a:extLst>
                </a:gridCol>
              </a:tblGrid>
              <a:tr h="554400">
                <a:tc>
                  <a:txBody>
                    <a:bodyPr/>
                    <a:lstStyle/>
                    <a:p>
                      <a:pPr algn="ctr"/>
                      <a:r>
                        <a:rPr lang="en-IN" sz="1200" dirty="0">
                          <a:solidFill>
                            <a:schemeClr val="tx1"/>
                          </a:solidFill>
                          <a:latin typeface="Segoe UI" panose="020B0502040204020203" pitchFamily="34" charset="0"/>
                          <a:cs typeface="Segoe UI" panose="020B0502040204020203" pitchFamily="34" charset="0"/>
                        </a:rPr>
                        <a:t>KEY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kern="1200" dirty="0">
                          <a:solidFill>
                            <a:schemeClr val="tx1"/>
                          </a:solidFill>
                          <a:latin typeface="Segoe UI" panose="020B0502040204020203" pitchFamily="34" charset="0"/>
                          <a:ea typeface="+mn-ea"/>
                          <a:cs typeface="Segoe UI" panose="020B0502040204020203" pitchFamily="34" charset="0"/>
                        </a:rPr>
                        <a:t> 32-BIT NEC IR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kern="1200" dirty="0">
                          <a:solidFill>
                            <a:schemeClr val="tx1"/>
                          </a:solidFill>
                          <a:latin typeface="Segoe UI" panose="020B0502040204020203" pitchFamily="34" charset="0"/>
                          <a:ea typeface="+mn-ea"/>
                          <a:cs typeface="Segoe UI" panose="020B0502040204020203" pitchFamily="34" charset="0"/>
                        </a:rPr>
                        <a:t>MAPPED CHARACTER OR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8177691"/>
                  </a:ext>
                </a:extLst>
              </a:tr>
              <a:tr h="1131763">
                <a:tc>
                  <a:txBody>
                    <a:bodyPr/>
                    <a:lstStyle/>
                    <a:p>
                      <a:pPr algn="ctr"/>
                      <a:r>
                        <a:rPr lang="en-IN" sz="1200" b="1" dirty="0">
                          <a:latin typeface="Segoe UI" panose="020B0502040204020203" pitchFamily="34" charset="0"/>
                          <a:cs typeface="Segoe UI" panose="020B0502040204020203" pitchFamily="34"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latin typeface="Segoe UI" panose="020B0502040204020203" pitchFamily="34" charset="0"/>
                          <a:cs typeface="Segoe UI" panose="020B0502040204020203" pitchFamily="34" charset="0"/>
                        </a:rPr>
                        <a:t>0xBC43FF00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200" b="1" dirty="0">
                          <a:latin typeface="Segoe UI" panose="020B0502040204020203" pitchFamily="34" charset="0"/>
                          <a:cs typeface="Segoe UI" panose="020B0502040204020203" pitchFamily="34" charset="0"/>
                        </a:rPr>
                        <a:t>Default: 6 . </a:t>
                      </a:r>
                    </a:p>
                    <a:p>
                      <a:pPr algn="l"/>
                      <a:endParaRPr lang="en-IN" sz="1200" b="1" dirty="0">
                        <a:latin typeface="Segoe UI" panose="020B0502040204020203" pitchFamily="34" charset="0"/>
                        <a:cs typeface="Segoe UI" panose="020B0502040204020203" pitchFamily="34" charset="0"/>
                      </a:endParaRPr>
                    </a:p>
                    <a:p>
                      <a:pPr algn="l"/>
                      <a:r>
                        <a:rPr lang="en-IN" sz="1200" b="1" dirty="0">
                          <a:latin typeface="Segoe UI" panose="020B0502040204020203" pitchFamily="34" charset="0"/>
                          <a:cs typeface="Segoe UI" panose="020B0502040204020203" pitchFamily="34" charset="0"/>
                        </a:rPr>
                        <a:t>If ‘OK’ key is pressed, ‘P. Cycling from ‘P’ through ‘R’ in a loop if  key is kept depressed. </a:t>
                      </a:r>
                    </a:p>
                    <a:p>
                      <a:pPr algn="l"/>
                      <a:endParaRPr lang="en-IN" sz="1200" b="1" dirty="0">
                        <a:latin typeface="Segoe UI" panose="020B0502040204020203" pitchFamily="34" charset="0"/>
                        <a:cs typeface="Segoe UI" panose="020B0502040204020203" pitchFamily="34" charset="0"/>
                      </a:endParaRPr>
                    </a:p>
                    <a:p>
                      <a:pPr algn="l"/>
                      <a:r>
                        <a:rPr lang="en-IN" sz="1200" b="1" dirty="0">
                          <a:latin typeface="Segoe UI" panose="020B0502040204020203" pitchFamily="34" charset="0"/>
                          <a:cs typeface="Segoe UI" panose="020B0502040204020203" pitchFamily="34" charset="0"/>
                        </a:rPr>
                        <a:t>Switches to lower case if ‘     ‘ is pressed.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3282768"/>
                  </a:ext>
                </a:extLst>
              </a:tr>
              <a:tr h="1131763">
                <a:tc>
                  <a:txBody>
                    <a:bodyPr/>
                    <a:lstStyle/>
                    <a:p>
                      <a:pPr algn="ctr"/>
                      <a:r>
                        <a:rPr lang="en-IN" sz="1200" b="1" dirty="0">
                          <a:latin typeface="Segoe UI" panose="020B0502040204020203" pitchFamily="34" charset="0"/>
                          <a:cs typeface="Segoe UI" panose="020B0502040204020203" pitchFamily="34"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latin typeface="Segoe UI" panose="020B0502040204020203" pitchFamily="34" charset="0"/>
                          <a:cs typeface="Segoe UI" panose="020B0502040204020203" pitchFamily="34" charset="0"/>
                        </a:rPr>
                        <a:t>0xF807FF00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Default: 7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If ‘OK’ key is pressed, ‘S’. Cycling from ‘S’ through ‘U’ in a loop if  key is kept depressed.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Switches to lower case if ‘     ‘ is pressed.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4169258"/>
                  </a:ext>
                </a:extLst>
              </a:tr>
              <a:tr h="1131763">
                <a:tc>
                  <a:txBody>
                    <a:bodyPr/>
                    <a:lstStyle/>
                    <a:p>
                      <a:pPr algn="ctr"/>
                      <a:r>
                        <a:rPr lang="en-IN" sz="1200" b="1" dirty="0">
                          <a:latin typeface="Segoe UI" panose="020B0502040204020203" pitchFamily="34" charset="0"/>
                          <a:cs typeface="Segoe UI" panose="020B0502040204020203" pitchFamily="34"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latin typeface="Segoe UI" panose="020B0502040204020203" pitchFamily="34" charset="0"/>
                          <a:cs typeface="Segoe UI" panose="020B0502040204020203" pitchFamily="34" charset="0"/>
                        </a:rPr>
                        <a:t>0xEA15FF00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Default: 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If ‘OK’ key is pressed, ‘V’. Cycling from ‘V’ through ‘X’ in a loop if  key is kept depressed.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Switches to lower case if ‘     ‘ is pressed.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892921"/>
                  </a:ext>
                </a:extLst>
              </a:tr>
              <a:tr h="1131763">
                <a:tc>
                  <a:txBody>
                    <a:bodyPr/>
                    <a:lstStyle/>
                    <a:p>
                      <a:pPr algn="ctr"/>
                      <a:r>
                        <a:rPr lang="en-IN" sz="1200" b="1" dirty="0">
                          <a:latin typeface="Segoe UI" panose="020B0502040204020203" pitchFamily="34" charset="0"/>
                          <a:cs typeface="Segoe UI" panose="020B0502040204020203"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latin typeface="Segoe UI" panose="020B0502040204020203" pitchFamily="34" charset="0"/>
                          <a:cs typeface="Segoe UI" panose="020B0502040204020203" pitchFamily="34" charset="0"/>
                        </a:rPr>
                        <a:t>0xF609FF00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Default: 9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If ‘OK’ key is pressed, ‘Y’. Cycling from ‘Y’ through ‘Z’ in a loop if  key is kept depressed.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Switches to lower case if ‘     ‘ is pressed.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6072024"/>
                  </a:ext>
                </a:extLst>
              </a:tr>
              <a:tr h="720213">
                <a:tc>
                  <a:txBody>
                    <a:bodyPr/>
                    <a:lstStyle/>
                    <a:p>
                      <a:pPr algn="ctr"/>
                      <a:r>
                        <a:rPr lang="en-IN" sz="1200" b="1" dirty="0">
                          <a:latin typeface="Segoe UI" panose="020B0502040204020203" pitchFamily="34" charset="0"/>
                          <a:cs typeface="Segoe UI" panose="020B05020402040202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latin typeface="Segoe UI" panose="020B0502040204020203" pitchFamily="34" charset="0"/>
                          <a:cs typeface="Segoe UI" panose="020B0502040204020203" pitchFamily="34" charset="0"/>
                        </a:rPr>
                        <a:t>0xE619FF00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Default: 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If ‘OK’ key is pressed ‘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3132134"/>
                  </a:ext>
                </a:extLst>
              </a:tr>
            </a:tbl>
          </a:graphicData>
        </a:graphic>
      </p:graphicFrame>
      <p:sp>
        <p:nvSpPr>
          <p:cNvPr id="16" name="Isosceles Triangle 15">
            <a:extLst>
              <a:ext uri="{FF2B5EF4-FFF2-40B4-BE49-F238E27FC236}">
                <a16:creationId xmlns:a16="http://schemas.microsoft.com/office/drawing/2014/main" id="{B4A5B3C0-6FBD-D7A2-5655-CEE430085B8F}"/>
              </a:ext>
            </a:extLst>
          </p:cNvPr>
          <p:cNvSpPr/>
          <p:nvPr/>
        </p:nvSpPr>
        <p:spPr>
          <a:xfrm rot="10800000">
            <a:off x="4411691" y="1838636"/>
            <a:ext cx="150478" cy="117986"/>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Isosceles Triangle 1">
            <a:extLst>
              <a:ext uri="{FF2B5EF4-FFF2-40B4-BE49-F238E27FC236}">
                <a16:creationId xmlns:a16="http://schemas.microsoft.com/office/drawing/2014/main" id="{E14F920E-4455-027E-A32B-A41658268FDF}"/>
              </a:ext>
            </a:extLst>
          </p:cNvPr>
          <p:cNvSpPr/>
          <p:nvPr/>
        </p:nvSpPr>
        <p:spPr>
          <a:xfrm rot="10800000">
            <a:off x="4411690" y="2969354"/>
            <a:ext cx="150478" cy="117986"/>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Isosceles Triangle 2">
            <a:extLst>
              <a:ext uri="{FF2B5EF4-FFF2-40B4-BE49-F238E27FC236}">
                <a16:creationId xmlns:a16="http://schemas.microsoft.com/office/drawing/2014/main" id="{5D280125-E938-CEF7-6978-52C30B045FBE}"/>
              </a:ext>
            </a:extLst>
          </p:cNvPr>
          <p:cNvSpPr/>
          <p:nvPr/>
        </p:nvSpPr>
        <p:spPr>
          <a:xfrm rot="10800000">
            <a:off x="4411691" y="4100072"/>
            <a:ext cx="150478" cy="117986"/>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B87FFA77-F74B-B939-6CEA-5243E8A01C10}"/>
              </a:ext>
            </a:extLst>
          </p:cNvPr>
          <p:cNvSpPr/>
          <p:nvPr/>
        </p:nvSpPr>
        <p:spPr>
          <a:xfrm rot="10800000">
            <a:off x="4414051" y="5201293"/>
            <a:ext cx="150478" cy="117986"/>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30890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813A1E6B-09BF-3841-EABB-45E7B51976E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5788" r="15012" b="2054"/>
          <a:stretch/>
        </p:blipFill>
        <p:spPr>
          <a:xfrm>
            <a:off x="9330813" y="383456"/>
            <a:ext cx="2310580" cy="5595891"/>
          </a:xfrm>
        </p:spPr>
      </p:pic>
      <p:graphicFrame>
        <p:nvGraphicFramePr>
          <p:cNvPr id="9" name="Table 9">
            <a:extLst>
              <a:ext uri="{FF2B5EF4-FFF2-40B4-BE49-F238E27FC236}">
                <a16:creationId xmlns:a16="http://schemas.microsoft.com/office/drawing/2014/main" id="{8E965F8C-BFAD-FB54-76F7-C396FE31F487}"/>
              </a:ext>
            </a:extLst>
          </p:cNvPr>
          <p:cNvGraphicFramePr>
            <a:graphicFrameLocks noGrp="1"/>
          </p:cNvGraphicFramePr>
          <p:nvPr>
            <p:extLst>
              <p:ext uri="{D42A27DB-BD31-4B8C-83A1-F6EECF244321}">
                <p14:modId xmlns:p14="http://schemas.microsoft.com/office/powerpoint/2010/main" val="3818045927"/>
              </p:ext>
            </p:extLst>
          </p:nvPr>
        </p:nvGraphicFramePr>
        <p:xfrm>
          <a:off x="550607" y="383457"/>
          <a:ext cx="8780206" cy="5595891"/>
        </p:xfrm>
        <a:graphic>
          <a:graphicData uri="http://schemas.openxmlformats.org/drawingml/2006/table">
            <a:tbl>
              <a:tblPr firstRow="1" bandRow="1">
                <a:tableStyleId>{5C22544A-7EE6-4342-B048-85BDC9FD1C3A}</a:tableStyleId>
              </a:tblPr>
              <a:tblGrid>
                <a:gridCol w="712585">
                  <a:extLst>
                    <a:ext uri="{9D8B030D-6E8A-4147-A177-3AD203B41FA5}">
                      <a16:colId xmlns:a16="http://schemas.microsoft.com/office/drawing/2014/main" val="3022298183"/>
                    </a:ext>
                  </a:extLst>
                </a:gridCol>
                <a:gridCol w="1194873">
                  <a:extLst>
                    <a:ext uri="{9D8B030D-6E8A-4147-A177-3AD203B41FA5}">
                      <a16:colId xmlns:a16="http://schemas.microsoft.com/office/drawing/2014/main" val="1327860447"/>
                    </a:ext>
                  </a:extLst>
                </a:gridCol>
                <a:gridCol w="6872748">
                  <a:extLst>
                    <a:ext uri="{9D8B030D-6E8A-4147-A177-3AD203B41FA5}">
                      <a16:colId xmlns:a16="http://schemas.microsoft.com/office/drawing/2014/main" val="3298476662"/>
                    </a:ext>
                  </a:extLst>
                </a:gridCol>
              </a:tblGrid>
              <a:tr h="554400">
                <a:tc>
                  <a:txBody>
                    <a:bodyPr/>
                    <a:lstStyle/>
                    <a:p>
                      <a:pPr algn="ctr"/>
                      <a:r>
                        <a:rPr lang="en-IN" sz="1200" dirty="0">
                          <a:solidFill>
                            <a:schemeClr val="tx1"/>
                          </a:solidFill>
                          <a:latin typeface="Segoe UI" panose="020B0502040204020203" pitchFamily="34" charset="0"/>
                          <a:cs typeface="Segoe UI" panose="020B0502040204020203" pitchFamily="34" charset="0"/>
                        </a:rPr>
                        <a:t>KEY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kern="1200" dirty="0">
                          <a:solidFill>
                            <a:schemeClr val="tx1"/>
                          </a:solidFill>
                          <a:latin typeface="Segoe UI" panose="020B0502040204020203" pitchFamily="34" charset="0"/>
                          <a:ea typeface="+mn-ea"/>
                          <a:cs typeface="Segoe UI" panose="020B0502040204020203" pitchFamily="34" charset="0"/>
                        </a:rPr>
                        <a:t> 32-BIT NEC IR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kern="1200" dirty="0">
                          <a:solidFill>
                            <a:schemeClr val="tx1"/>
                          </a:solidFill>
                          <a:latin typeface="Segoe UI" panose="020B0502040204020203" pitchFamily="34" charset="0"/>
                          <a:ea typeface="+mn-ea"/>
                          <a:cs typeface="Segoe UI" panose="020B0502040204020203" pitchFamily="34" charset="0"/>
                        </a:rPr>
                        <a:t>MAPPED CHARACTER OR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8177691"/>
                  </a:ext>
                </a:extLst>
              </a:tr>
              <a:tr h="720213">
                <a:tc>
                  <a:txBody>
                    <a:bodyPr/>
                    <a:lstStyle/>
                    <a:p>
                      <a:pPr algn="ctr"/>
                      <a:r>
                        <a:rPr lang="en-IN" sz="1200" b="1" dirty="0">
                          <a:latin typeface="Segoe UI" panose="020B0502040204020203" pitchFamily="34" charset="0"/>
                          <a:cs typeface="Segoe UI" panose="020B0502040204020203"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latin typeface="Segoe UI" panose="020B0502040204020203" pitchFamily="34" charset="0"/>
                          <a:cs typeface="Segoe UI" panose="020B0502040204020203" pitchFamily="34" charset="0"/>
                        </a:rPr>
                        <a:t>0xE916FF00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Default: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Cycling from ‘*’ through ‘,’ in a loop if  key is kept depressed.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3282768"/>
                  </a:ext>
                </a:extLst>
              </a:tr>
              <a:tr h="720213">
                <a:tc>
                  <a:txBody>
                    <a:bodyPr/>
                    <a:lstStyle/>
                    <a:p>
                      <a:pPr algn="ctr"/>
                      <a:r>
                        <a:rPr lang="en-IN" sz="1200" b="1" dirty="0">
                          <a:latin typeface="Segoe UI" panose="020B0502040204020203" pitchFamily="34" charset="0"/>
                          <a:cs typeface="Segoe UI" panose="020B0502040204020203"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latin typeface="Segoe UI" panose="020B0502040204020203" pitchFamily="34" charset="0"/>
                          <a:cs typeface="Segoe UI" panose="020B0502040204020203" pitchFamily="34" charset="0"/>
                        </a:rPr>
                        <a:t>0xF20DFF00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Default: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Cycling from ‘#’ through ‘%’ in a loop if  key is kept depressed.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8574588"/>
                  </a:ext>
                </a:extLst>
              </a:tr>
              <a:tr h="720213">
                <a:tc>
                  <a:txBody>
                    <a:bodyPr/>
                    <a:lstStyle/>
                    <a:p>
                      <a:pPr algn="ctr"/>
                      <a:r>
                        <a:rPr lang="en-IN" sz="1200" b="1" dirty="0">
                          <a:latin typeface="Segoe UI" panose="020B0502040204020203" pitchFamily="34" charset="0"/>
                          <a:cs typeface="Segoe UI" panose="020B0502040204020203" pitchFamily="34" charset="0"/>
                        </a:rPr>
                        <a:t>OK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latin typeface="Segoe UI" panose="020B0502040204020203" pitchFamily="34" charset="0"/>
                          <a:cs typeface="Segoe UI" panose="020B0502040204020203" pitchFamily="34" charset="0"/>
                        </a:rPr>
                        <a:t>0xE31CFF00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b="1" kern="1200" dirty="0">
                          <a:solidFill>
                            <a:schemeClr val="dk1"/>
                          </a:solidFill>
                          <a:latin typeface="Segoe UI" panose="020B0502040204020203" pitchFamily="34" charset="0"/>
                          <a:ea typeface="+mn-ea"/>
                          <a:cs typeface="Segoe UI" panose="020B0502040204020203" pitchFamily="34" charset="0"/>
                        </a:rPr>
                        <a:t>switches between displaying an alphabet and a number on the screen</a:t>
                      </a:r>
                      <a:endParaRPr lang="en-IN" sz="1200" b="1" kern="1200" dirty="0">
                        <a:solidFill>
                          <a:schemeClr val="dk1"/>
                        </a:solidFill>
                        <a:latin typeface="Segoe UI" panose="020B0502040204020203" pitchFamily="34" charset="0"/>
                        <a:ea typeface="+mn-ea"/>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0668733"/>
                  </a:ext>
                </a:extLst>
              </a:tr>
              <a:tr h="720213">
                <a:tc>
                  <a:txBody>
                    <a:bodyPr/>
                    <a:lstStyle/>
                    <a:p>
                      <a:pPr algn="ctr"/>
                      <a:endParaRPr lang="en-IN" sz="1200" b="1"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latin typeface="Segoe UI" panose="020B0502040204020203" pitchFamily="34" charset="0"/>
                          <a:cs typeface="Segoe UI" panose="020B0502040204020203" pitchFamily="34" charset="0"/>
                        </a:rPr>
                        <a:t>0xE718FF00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200" b="1" dirty="0">
                          <a:latin typeface="Segoe UI" panose="020B0502040204020203" pitchFamily="34" charset="0"/>
                          <a:cs typeface="Segoe UI" panose="020B0502040204020203" pitchFamily="34" charset="0"/>
                        </a:rPr>
                        <a:t>Upper Case Alphabets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4169258"/>
                  </a:ext>
                </a:extLst>
              </a:tr>
              <a:tr h="720213">
                <a:tc>
                  <a:txBody>
                    <a:bodyPr/>
                    <a:lstStyle/>
                    <a:p>
                      <a:pPr algn="ctr"/>
                      <a:endParaRPr lang="en-IN" sz="1200" b="1"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dirty="0">
                          <a:latin typeface="Segoe UI" panose="020B0502040204020203" pitchFamily="34" charset="0"/>
                          <a:cs typeface="Segoe UI" panose="020B0502040204020203" pitchFamily="34" charset="0"/>
                        </a:rPr>
                        <a:t>0xAD52FF00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200" b="1" dirty="0">
                          <a:latin typeface="Segoe UI" panose="020B0502040204020203" pitchFamily="34" charset="0"/>
                          <a:cs typeface="Segoe UI" panose="020B0502040204020203" pitchFamily="34" charset="0"/>
                        </a:rPr>
                        <a:t>Lower Case Alphabets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892921"/>
                  </a:ext>
                </a:extLst>
              </a:tr>
              <a:tr h="720213">
                <a:tc>
                  <a:txBody>
                    <a:bodyPr/>
                    <a:lstStyle/>
                    <a:p>
                      <a:pPr algn="ctr"/>
                      <a:endParaRPr lang="en-IN" sz="12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latin typeface="Segoe UI" panose="020B0502040204020203" pitchFamily="34" charset="0"/>
                          <a:cs typeface="Segoe UI" panose="020B0502040204020203" pitchFamily="34" charset="0"/>
                        </a:rPr>
                        <a:t>0xF708FF00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200" b="1" dirty="0">
                          <a:latin typeface="Segoe UI" panose="020B0502040204020203" pitchFamily="34" charset="0"/>
                          <a:cs typeface="Segoe UI" panose="020B0502040204020203" pitchFamily="34" charset="0"/>
                        </a:rPr>
                        <a:t>Move Cursor Left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6072024"/>
                  </a:ext>
                </a:extLst>
              </a:tr>
              <a:tr h="720213">
                <a:tc>
                  <a:txBody>
                    <a:bodyPr/>
                    <a:lstStyle/>
                    <a:p>
                      <a:pPr algn="ctr"/>
                      <a:endParaRPr lang="en-IN" sz="12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b="1" dirty="0">
                          <a:latin typeface="Segoe UI" panose="020B0502040204020203" pitchFamily="34" charset="0"/>
                          <a:cs typeface="Segoe UI" panose="020B0502040204020203" pitchFamily="34" charset="0"/>
                        </a:rPr>
                        <a:t>0xA55AFF00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200" b="1" dirty="0">
                          <a:latin typeface="Segoe UI" panose="020B0502040204020203" pitchFamily="34" charset="0"/>
                          <a:cs typeface="Segoe UI" panose="020B0502040204020203" pitchFamily="34" charset="0"/>
                        </a:rPr>
                        <a:t>Move Cursor Right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3132134"/>
                  </a:ext>
                </a:extLst>
              </a:tr>
            </a:tbl>
          </a:graphicData>
        </a:graphic>
      </p:graphicFrame>
      <p:sp>
        <p:nvSpPr>
          <p:cNvPr id="2" name="Isosceles Triangle 1">
            <a:extLst>
              <a:ext uri="{FF2B5EF4-FFF2-40B4-BE49-F238E27FC236}">
                <a16:creationId xmlns:a16="http://schemas.microsoft.com/office/drawing/2014/main" id="{F4F0C3D1-F406-DC1A-32AB-6C7B5E9CEEC0}"/>
              </a:ext>
            </a:extLst>
          </p:cNvPr>
          <p:cNvSpPr/>
          <p:nvPr/>
        </p:nvSpPr>
        <p:spPr>
          <a:xfrm>
            <a:off x="842035" y="3360174"/>
            <a:ext cx="176980" cy="137652"/>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Isosceles Triangle 2">
            <a:extLst>
              <a:ext uri="{FF2B5EF4-FFF2-40B4-BE49-F238E27FC236}">
                <a16:creationId xmlns:a16="http://schemas.microsoft.com/office/drawing/2014/main" id="{F77A8216-B91F-0C9F-C3EA-B1E3C1DCFA1B}"/>
              </a:ext>
            </a:extLst>
          </p:cNvPr>
          <p:cNvSpPr/>
          <p:nvPr/>
        </p:nvSpPr>
        <p:spPr>
          <a:xfrm rot="5400000">
            <a:off x="838104" y="5512556"/>
            <a:ext cx="176980" cy="137652"/>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D6990ED4-2196-FE33-251E-7092B08EAC19}"/>
              </a:ext>
            </a:extLst>
          </p:cNvPr>
          <p:cNvSpPr/>
          <p:nvPr/>
        </p:nvSpPr>
        <p:spPr>
          <a:xfrm rot="16200000">
            <a:off x="838104" y="4893418"/>
            <a:ext cx="176980" cy="137652"/>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Isosceles Triangle 4">
            <a:extLst>
              <a:ext uri="{FF2B5EF4-FFF2-40B4-BE49-F238E27FC236}">
                <a16:creationId xmlns:a16="http://schemas.microsoft.com/office/drawing/2014/main" id="{EAB4A4D7-D89B-4458-2974-A57D1AC4FC7A}"/>
              </a:ext>
            </a:extLst>
          </p:cNvPr>
          <p:cNvSpPr/>
          <p:nvPr/>
        </p:nvSpPr>
        <p:spPr>
          <a:xfrm rot="10800000">
            <a:off x="842035" y="4116964"/>
            <a:ext cx="176980" cy="137652"/>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78056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B00DF-5DFB-6C10-FBB5-7F85A5119ED0}"/>
              </a:ext>
            </a:extLst>
          </p:cNvPr>
          <p:cNvSpPr>
            <a:spLocks noGrp="1"/>
          </p:cNvSpPr>
          <p:nvPr>
            <p:ph idx="1"/>
          </p:nvPr>
        </p:nvSpPr>
        <p:spPr>
          <a:xfrm>
            <a:off x="710381" y="1258529"/>
            <a:ext cx="10515600" cy="5240593"/>
          </a:xfrm>
        </p:spPr>
        <p:txBody>
          <a:bodyPr>
            <a:normAutofit lnSpcReduction="10000"/>
          </a:bodyPr>
          <a:lstStyle/>
          <a:p>
            <a:pPr marL="342900" indent="-342900">
              <a:lnSpc>
                <a:spcPct val="11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The project aims to explore the capabilities of interfacing an LPC2129 microcontroller with an IR remote and receiver to enable typing of characters on an LCD screen. By decoding the 32-bit NEC code generated by the IR remote, the microcontroller can interpret user inputs and display the corresponding characters on the LCD screen.</a:t>
            </a:r>
          </a:p>
          <a:p>
            <a:pPr marL="342900" indent="-342900">
              <a:lnSpc>
                <a:spcPct val="117000"/>
              </a:lnSpc>
              <a:spcAft>
                <a:spcPts val="800"/>
              </a:spcAft>
              <a:buSzPts val="1000"/>
              <a:buFont typeface="Symbol" panose="05050102010706020507" pitchFamily="18" charset="2"/>
              <a:buChar char=""/>
              <a:tabLst>
                <a:tab pos="457200" algn="l"/>
              </a:tabLst>
            </a:pPr>
            <a:r>
              <a:rPr lang="en-US" sz="1800" b="1" kern="0" dirty="0">
                <a:solidFill>
                  <a:srgbClr val="374151"/>
                </a:solidFill>
                <a:latin typeface="Segoe UI" panose="020B0502040204020203" pitchFamily="34" charset="0"/>
                <a:cs typeface="Times New Roman" panose="02020603050405020304" pitchFamily="18" charset="0"/>
              </a:rPr>
              <a:t>User Interaction: </a:t>
            </a:r>
            <a:r>
              <a:rPr lang="en-US" sz="1800" kern="0" dirty="0">
                <a:solidFill>
                  <a:srgbClr val="374151"/>
                </a:solidFill>
                <a:latin typeface="Segoe UI" panose="020B0502040204020203" pitchFamily="34" charset="0"/>
                <a:cs typeface="Times New Roman" panose="02020603050405020304" pitchFamily="18" charset="0"/>
              </a:rPr>
              <a:t>Users can conveniently input commands or data through the IR remote, which are then displayed on the LCD screen. This enhances the user experience and provides an intuitive interface.</a:t>
            </a:r>
          </a:p>
          <a:p>
            <a:pPr marL="342900" indent="-342900">
              <a:lnSpc>
                <a:spcPct val="117000"/>
              </a:lnSpc>
              <a:spcAft>
                <a:spcPts val="800"/>
              </a:spcAft>
              <a:buSzPts val="1000"/>
              <a:buFont typeface="Symbol" panose="05050102010706020507" pitchFamily="18" charset="2"/>
              <a:buChar char=""/>
              <a:tabLst>
                <a:tab pos="457200" algn="l"/>
              </a:tabLst>
            </a:pPr>
            <a:r>
              <a:rPr lang="en-US" sz="1800" b="1" kern="0" dirty="0">
                <a:solidFill>
                  <a:srgbClr val="374151"/>
                </a:solidFill>
                <a:latin typeface="Segoe UI" panose="020B0502040204020203" pitchFamily="34" charset="0"/>
                <a:cs typeface="Times New Roman" panose="02020603050405020304" pitchFamily="18" charset="0"/>
              </a:rPr>
              <a:t>Remote Control Functionality: </a:t>
            </a:r>
            <a:r>
              <a:rPr lang="en-US" sz="1800" kern="0" dirty="0">
                <a:solidFill>
                  <a:srgbClr val="374151"/>
                </a:solidFill>
                <a:latin typeface="Segoe UI" panose="020B0502040204020203" pitchFamily="34" charset="0"/>
                <a:cs typeface="Times New Roman" panose="02020603050405020304" pitchFamily="18" charset="0"/>
              </a:rPr>
              <a:t>By incorporating an IR remote and receiver, the system allows for remote control capabilities. Users can operate the system from a distance without the need for physical contact or direct access to the microcontroller or LCD screen. This is particularly useful in scenarios where the system is mounted in inaccessible or hazardous locations.</a:t>
            </a:r>
          </a:p>
          <a:p>
            <a:pPr marL="342900" indent="-342900">
              <a:lnSpc>
                <a:spcPct val="117000"/>
              </a:lnSpc>
              <a:spcAft>
                <a:spcPts val="800"/>
              </a:spcAft>
              <a:buSzPts val="1000"/>
              <a:buFont typeface="Symbol" panose="05050102010706020507" pitchFamily="18" charset="2"/>
              <a:buChar char=""/>
              <a:tabLst>
                <a:tab pos="457200" algn="l"/>
              </a:tabLst>
            </a:pPr>
            <a:r>
              <a:rPr lang="en-US" sz="1800" b="1" kern="0" dirty="0">
                <a:solidFill>
                  <a:srgbClr val="374151"/>
                </a:solidFill>
                <a:latin typeface="Segoe UI" panose="020B0502040204020203" pitchFamily="34" charset="0"/>
                <a:cs typeface="Times New Roman" panose="02020603050405020304" pitchFamily="18" charset="0"/>
              </a:rPr>
              <a:t>Embedded Systems Development: </a:t>
            </a:r>
            <a:r>
              <a:rPr lang="en-US" sz="1800" kern="0" dirty="0">
                <a:solidFill>
                  <a:srgbClr val="374151"/>
                </a:solidFill>
                <a:latin typeface="Segoe UI" panose="020B0502040204020203" pitchFamily="34" charset="0"/>
                <a:cs typeface="Times New Roman" panose="02020603050405020304" pitchFamily="18" charset="0"/>
              </a:rPr>
              <a:t>The interfacing of microcontrollers with external peripherals, such as LCD screens and IR receivers, is a fundamental aspect of embedded systems development. By working on such projects, engineers gain valuable experience in integrating hardware components, programming interfaces, and developing user-friendly applications.</a:t>
            </a:r>
            <a:endParaRPr lang="en-IN" sz="1800" kern="0" dirty="0">
              <a:solidFill>
                <a:srgbClr val="374151"/>
              </a:solidFill>
              <a:latin typeface="Segoe UI" panose="020B0502040204020203"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16AB0BC4-A958-4D5E-AA1C-1D3A4FF49473}"/>
              </a:ext>
            </a:extLst>
          </p:cNvPr>
          <p:cNvSpPr txBox="1">
            <a:spLocks/>
          </p:cNvSpPr>
          <p:nvPr/>
        </p:nvSpPr>
        <p:spPr>
          <a:xfrm>
            <a:off x="838200" y="256973"/>
            <a:ext cx="10515600" cy="903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kern="0" dirty="0">
                <a:solidFill>
                  <a:srgbClr val="0070C0"/>
                </a:solidFill>
                <a:latin typeface="Segoe UI" panose="020B0502040204020203" pitchFamily="34" charset="0"/>
                <a:cs typeface="Times New Roman" panose="02020603050405020304" pitchFamily="18" charset="0"/>
              </a:rPr>
              <a:t>INTRODUCTION</a:t>
            </a:r>
            <a:endParaRPr lang="en-IN" dirty="0">
              <a:solidFill>
                <a:srgbClr val="0070C0"/>
              </a:solidFill>
            </a:endParaRPr>
          </a:p>
        </p:txBody>
      </p:sp>
    </p:spTree>
    <p:extLst>
      <p:ext uri="{BB962C8B-B14F-4D97-AF65-F5344CB8AC3E}">
        <p14:creationId xmlns:p14="http://schemas.microsoft.com/office/powerpoint/2010/main" val="3928788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37D5-F519-8DE0-E7CA-F7A7372F36A0}"/>
              </a:ext>
            </a:extLst>
          </p:cNvPr>
          <p:cNvSpPr>
            <a:spLocks noGrp="1"/>
          </p:cNvSpPr>
          <p:nvPr>
            <p:ph type="title"/>
          </p:nvPr>
        </p:nvSpPr>
        <p:spPr>
          <a:xfrm>
            <a:off x="838200" y="365125"/>
            <a:ext cx="10515600" cy="768731"/>
          </a:xfrm>
        </p:spPr>
        <p:txBody>
          <a:bodyPr/>
          <a:lstStyle/>
          <a:p>
            <a:pPr algn="ctr"/>
            <a:r>
              <a:rPr lang="en-IN" sz="4400" kern="0" dirty="0">
                <a:solidFill>
                  <a:srgbClr val="0070C0"/>
                </a:solidFill>
                <a:effectLst/>
                <a:latin typeface="Segoe UI" panose="020B0502040204020203" pitchFamily="34" charset="0"/>
                <a:ea typeface="Times New Roman" panose="02020603050405020304" pitchFamily="18" charset="0"/>
              </a:rPr>
              <a:t>RESULTS AND DEMONSTRATION</a:t>
            </a:r>
            <a:endParaRPr lang="en-IN" dirty="0">
              <a:solidFill>
                <a:srgbClr val="0070C0"/>
              </a:solidFill>
            </a:endParaRPr>
          </a:p>
        </p:txBody>
      </p:sp>
      <p:sp>
        <p:nvSpPr>
          <p:cNvPr id="3" name="Content Placeholder 2">
            <a:extLst>
              <a:ext uri="{FF2B5EF4-FFF2-40B4-BE49-F238E27FC236}">
                <a16:creationId xmlns:a16="http://schemas.microsoft.com/office/drawing/2014/main" id="{DD602CC7-8D44-80C0-7539-8F42E87FFF55}"/>
              </a:ext>
            </a:extLst>
          </p:cNvPr>
          <p:cNvSpPr>
            <a:spLocks noGrp="1"/>
          </p:cNvSpPr>
          <p:nvPr>
            <p:ph idx="1"/>
          </p:nvPr>
        </p:nvSpPr>
        <p:spPr>
          <a:xfrm>
            <a:off x="838200" y="1133856"/>
            <a:ext cx="10515600" cy="5043107"/>
          </a:xfrm>
        </p:spPr>
        <p:txBody>
          <a:bodyPr/>
          <a:lstStyle/>
          <a:p>
            <a:endParaRPr lang="en-IN" dirty="0"/>
          </a:p>
        </p:txBody>
      </p:sp>
    </p:spTree>
    <p:extLst>
      <p:ext uri="{BB962C8B-B14F-4D97-AF65-F5344CB8AC3E}">
        <p14:creationId xmlns:p14="http://schemas.microsoft.com/office/powerpoint/2010/main" val="1847355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13C6-FD2F-1BCE-7134-4D3FC62583C4}"/>
              </a:ext>
            </a:extLst>
          </p:cNvPr>
          <p:cNvSpPr>
            <a:spLocks noGrp="1"/>
          </p:cNvSpPr>
          <p:nvPr>
            <p:ph type="title"/>
          </p:nvPr>
        </p:nvSpPr>
        <p:spPr>
          <a:xfrm>
            <a:off x="838200" y="365125"/>
            <a:ext cx="10515600" cy="780923"/>
          </a:xfrm>
        </p:spPr>
        <p:txBody>
          <a:bodyPr/>
          <a:lstStyle/>
          <a:p>
            <a:pPr algn="ctr"/>
            <a:r>
              <a:rPr lang="en-IN" sz="4400" kern="0" dirty="0">
                <a:solidFill>
                  <a:srgbClr val="0070C0"/>
                </a:solidFill>
                <a:effectLst/>
                <a:latin typeface="Segoe UI" panose="020B0502040204020203" pitchFamily="34" charset="0"/>
                <a:ea typeface="Times New Roman" panose="02020603050405020304" pitchFamily="18" charset="0"/>
              </a:rPr>
              <a:t>CONCLUSION</a:t>
            </a:r>
            <a:endParaRPr lang="en-IN" dirty="0">
              <a:solidFill>
                <a:srgbClr val="0070C0"/>
              </a:solidFill>
            </a:endParaRPr>
          </a:p>
        </p:txBody>
      </p:sp>
      <p:sp>
        <p:nvSpPr>
          <p:cNvPr id="3" name="Content Placeholder 2">
            <a:extLst>
              <a:ext uri="{FF2B5EF4-FFF2-40B4-BE49-F238E27FC236}">
                <a16:creationId xmlns:a16="http://schemas.microsoft.com/office/drawing/2014/main" id="{7373F036-F6A4-D9FF-FC49-F9F3E4ADFA65}"/>
              </a:ext>
            </a:extLst>
          </p:cNvPr>
          <p:cNvSpPr>
            <a:spLocks noGrp="1"/>
          </p:cNvSpPr>
          <p:nvPr>
            <p:ph idx="1"/>
          </p:nvPr>
        </p:nvSpPr>
        <p:spPr>
          <a:xfrm>
            <a:off x="838200" y="1231392"/>
            <a:ext cx="10515600" cy="4945571"/>
          </a:xfrm>
        </p:spPr>
        <p:txBody>
          <a:bodyPr>
            <a:normAutofit/>
          </a:bodyPr>
          <a:lstStyle/>
          <a:p>
            <a:pPr algn="l">
              <a:buFont typeface="Arial" panose="020B0604020202020204" pitchFamily="34" charset="0"/>
              <a:buChar char="•"/>
            </a:pPr>
            <a:r>
              <a:rPr lang="en-US" sz="2000" b="0" i="0" dirty="0">
                <a:solidFill>
                  <a:srgbClr val="374151"/>
                </a:solidFill>
                <a:effectLst/>
                <a:latin typeface="Segoe UI" panose="020B0502040204020203" pitchFamily="34" charset="0"/>
                <a:cs typeface="Segoe UI" panose="020B0502040204020203" pitchFamily="34" charset="0"/>
              </a:rPr>
              <a:t>The primary objective of this project was to decode the NEC IR code using the LPC2129 microcontroller and map the functionality to read the signal corresponding to each button of the IR remote.</a:t>
            </a:r>
          </a:p>
          <a:p>
            <a:pPr algn="l">
              <a:buFont typeface="Arial" panose="020B0604020202020204" pitchFamily="34" charset="0"/>
              <a:buChar char="•"/>
            </a:pPr>
            <a:r>
              <a:rPr lang="en-US" sz="2000" b="0" i="0" dirty="0">
                <a:solidFill>
                  <a:srgbClr val="374151"/>
                </a:solidFill>
                <a:effectLst/>
                <a:latin typeface="Segoe UI" panose="020B0502040204020203" pitchFamily="34" charset="0"/>
                <a:cs typeface="Segoe UI" panose="020B0502040204020203" pitchFamily="34" charset="0"/>
              </a:rPr>
              <a:t>The key features implemented include the decoding of the IR code and mapping of characters and functions to each key on the IR remote.</a:t>
            </a:r>
          </a:p>
          <a:p>
            <a:pPr algn="l">
              <a:buFont typeface="Arial" panose="020B0604020202020204" pitchFamily="34" charset="0"/>
              <a:buChar char="•"/>
            </a:pPr>
            <a:r>
              <a:rPr lang="en-US" sz="2000" b="0" i="0" dirty="0">
                <a:solidFill>
                  <a:srgbClr val="374151"/>
                </a:solidFill>
                <a:effectLst/>
                <a:latin typeface="Segoe UI" panose="020B0502040204020203" pitchFamily="34" charset="0"/>
                <a:cs typeface="Segoe UI" panose="020B0502040204020203" pitchFamily="34" charset="0"/>
              </a:rPr>
              <a:t>The project showcases the capabilities of the LPC2129 microcontroller, IR remote, and LCD screen in creating an interactive user interface.</a:t>
            </a:r>
          </a:p>
          <a:p>
            <a:pPr algn="l">
              <a:buFont typeface="Arial" panose="020B0604020202020204" pitchFamily="34" charset="0"/>
              <a:buChar char="•"/>
            </a:pPr>
            <a:r>
              <a:rPr lang="en-US" sz="2000" b="0" i="0" dirty="0">
                <a:solidFill>
                  <a:srgbClr val="374151"/>
                </a:solidFill>
                <a:effectLst/>
                <a:latin typeface="Segoe UI" panose="020B0502040204020203" pitchFamily="34" charset="0"/>
                <a:cs typeface="Segoe UI" panose="020B0502040204020203" pitchFamily="34" charset="0"/>
              </a:rPr>
              <a:t>The potential application of the project extends to controlling external devices. The decoded signal can be mapped to actions such as turning on or off a motor, setting the angle of a stepper motor, or controlling other external devices.</a:t>
            </a:r>
          </a:p>
          <a:p>
            <a:pPr algn="l">
              <a:buFont typeface="Arial" panose="020B0604020202020204" pitchFamily="34" charset="0"/>
              <a:buChar char="•"/>
            </a:pPr>
            <a:r>
              <a:rPr lang="en-US" sz="2000" b="0" i="0" dirty="0">
                <a:solidFill>
                  <a:srgbClr val="374151"/>
                </a:solidFill>
                <a:effectLst/>
                <a:latin typeface="Segoe UI" panose="020B0502040204020203" pitchFamily="34" charset="0"/>
                <a:cs typeface="Segoe UI" panose="020B0502040204020203" pitchFamily="34" charset="0"/>
              </a:rPr>
              <a:t>Throughout the development process, the main challenges were understanding the NEC IR code protocol and implementing the mapping of functions to the IR remote keys. These challenges were successfully addressed through thorough research and experimentation.</a:t>
            </a:r>
          </a:p>
          <a:p>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61318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5DBC-1F59-66CC-BEFA-46E2AC2271BB}"/>
              </a:ext>
            </a:extLst>
          </p:cNvPr>
          <p:cNvSpPr>
            <a:spLocks noGrp="1"/>
          </p:cNvSpPr>
          <p:nvPr>
            <p:ph type="title"/>
          </p:nvPr>
        </p:nvSpPr>
        <p:spPr>
          <a:xfrm>
            <a:off x="838200" y="365125"/>
            <a:ext cx="10515600" cy="768731"/>
          </a:xfrm>
        </p:spPr>
        <p:txBody>
          <a:bodyPr/>
          <a:lstStyle/>
          <a:p>
            <a:pPr algn="ctr"/>
            <a:r>
              <a:rPr lang="en-IN" sz="4400" kern="0" dirty="0">
                <a:solidFill>
                  <a:srgbClr val="0070C0"/>
                </a:solidFill>
                <a:effectLst/>
                <a:latin typeface="Segoe UI" panose="020B0502040204020203" pitchFamily="34" charset="0"/>
                <a:ea typeface="Times New Roman" panose="02020603050405020304" pitchFamily="18" charset="0"/>
              </a:rPr>
              <a:t>REFERENCES</a:t>
            </a:r>
            <a:endParaRPr lang="en-IN" dirty="0">
              <a:solidFill>
                <a:srgbClr val="0070C0"/>
              </a:solidFill>
            </a:endParaRPr>
          </a:p>
        </p:txBody>
      </p:sp>
      <p:sp>
        <p:nvSpPr>
          <p:cNvPr id="3" name="Content Placeholder 2">
            <a:extLst>
              <a:ext uri="{FF2B5EF4-FFF2-40B4-BE49-F238E27FC236}">
                <a16:creationId xmlns:a16="http://schemas.microsoft.com/office/drawing/2014/main" id="{1F09BFBA-4B07-4C00-F62C-8E8B12C2434D}"/>
              </a:ext>
            </a:extLst>
          </p:cNvPr>
          <p:cNvSpPr>
            <a:spLocks noGrp="1"/>
          </p:cNvSpPr>
          <p:nvPr>
            <p:ph idx="1"/>
          </p:nvPr>
        </p:nvSpPr>
        <p:spPr>
          <a:xfrm>
            <a:off x="838200" y="1341120"/>
            <a:ext cx="10515600" cy="4835843"/>
          </a:xfrm>
        </p:spPr>
        <p:txBody>
          <a:bodyPr/>
          <a:lstStyle/>
          <a:p>
            <a:r>
              <a:rPr lang="en-IN"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LPC2129 datasheet</a:t>
            </a:r>
          </a:p>
          <a:p>
            <a:r>
              <a:rPr lang="en-IN"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hlinkClick r:id="rId2"/>
              </a:rPr>
              <a:t>https://exploreembedded.com/wiki/NEC_IR_Remote_Control_Interface_with_8051</a:t>
            </a:r>
            <a:r>
              <a:rPr lang="en-IN" sz="1800"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 for understanding of NEC IR protocol and logic for decoding output of IR receiver.</a:t>
            </a:r>
          </a:p>
          <a:p>
            <a:r>
              <a:rPr lang="en-IN" sz="1800"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Internet surfing</a:t>
            </a:r>
          </a:p>
          <a:p>
            <a:endParaRPr lang="en-IN" sz="1800" kern="0" dirty="0">
              <a:solidFill>
                <a:srgbClr val="374151"/>
              </a:solidFill>
              <a:latin typeface="Segoe UI" panose="020B0502040204020203" pitchFamily="34" charset="0"/>
              <a:ea typeface="Calibri" panose="020F0502020204030204" pitchFamily="34" charset="0"/>
              <a:cs typeface="Times New Roman" panose="02020603050405020304" pitchFamily="18" charset="0"/>
            </a:endParaRPr>
          </a:p>
          <a:p>
            <a:endParaRPr lang="en-IN"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0976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7138-388B-51A6-4788-AB046FD88C83}"/>
              </a:ext>
            </a:extLst>
          </p:cNvPr>
          <p:cNvSpPr>
            <a:spLocks noGrp="1"/>
          </p:cNvSpPr>
          <p:nvPr>
            <p:ph type="title"/>
          </p:nvPr>
        </p:nvSpPr>
        <p:spPr>
          <a:xfrm>
            <a:off x="838200" y="335629"/>
            <a:ext cx="10515600" cy="972061"/>
          </a:xfrm>
        </p:spPr>
        <p:txBody>
          <a:bodyPr/>
          <a:lstStyle/>
          <a:p>
            <a:pPr algn="ctr"/>
            <a:r>
              <a:rPr lang="en-IN" sz="4400" kern="0" dirty="0">
                <a:solidFill>
                  <a:srgbClr val="0070C0"/>
                </a:solidFill>
                <a:effectLst/>
                <a:latin typeface="Segoe UI" panose="020B0502040204020203" pitchFamily="34" charset="0"/>
                <a:ea typeface="Times New Roman" panose="02020603050405020304" pitchFamily="18" charset="0"/>
                <a:cs typeface="Times New Roman" panose="02020603050405020304" pitchFamily="18" charset="0"/>
              </a:rPr>
              <a:t>PROJECT OVERVIEW</a:t>
            </a:r>
            <a:endParaRPr lang="en-IN" dirty="0">
              <a:solidFill>
                <a:srgbClr val="0070C0"/>
              </a:solidFill>
            </a:endParaRPr>
          </a:p>
        </p:txBody>
      </p:sp>
      <p:sp>
        <p:nvSpPr>
          <p:cNvPr id="3" name="Content Placeholder 2">
            <a:extLst>
              <a:ext uri="{FF2B5EF4-FFF2-40B4-BE49-F238E27FC236}">
                <a16:creationId xmlns:a16="http://schemas.microsoft.com/office/drawing/2014/main" id="{9EAD1A87-BF1F-3D6F-DEB2-93232924CB4E}"/>
              </a:ext>
            </a:extLst>
          </p:cNvPr>
          <p:cNvSpPr>
            <a:spLocks noGrp="1"/>
          </p:cNvSpPr>
          <p:nvPr>
            <p:ph idx="1"/>
          </p:nvPr>
        </p:nvSpPr>
        <p:spPr>
          <a:xfrm>
            <a:off x="838200" y="1353675"/>
            <a:ext cx="10515600" cy="4820983"/>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The project involves interfacing an LPC2129 microcontroller with an IR receiver and decoding the 32-bit NEC code generated when a key on the IR remote is pressed.</a:t>
            </a:r>
            <a:r>
              <a:rPr lang="en-US" sz="1200" b="0" i="0" dirty="0">
                <a:solidFill>
                  <a:srgbClr val="374151"/>
                </a:solidFill>
                <a:effectLst/>
                <a:latin typeface="Söhne"/>
              </a:rPr>
              <a:t> </a:t>
            </a:r>
            <a:r>
              <a:rPr lang="en-US" sz="1800" kern="0" dirty="0">
                <a:solidFill>
                  <a:srgbClr val="374151"/>
                </a:solidFill>
                <a:latin typeface="Segoe UI" panose="020B0502040204020203" pitchFamily="34" charset="0"/>
                <a:cs typeface="Times New Roman" panose="02020603050405020304" pitchFamily="18" charset="0"/>
              </a:rPr>
              <a:t>This is achieved by connecting the output of the IR receiver to the LPC2129 pin configured as an input.</a:t>
            </a: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To decode the NEC code, Timer 0 is configured to measure various components of the IR signal, including the start of the frame, logic 0, logic 1, and repeat signal. The timer is reset at the start of a logic high pulse, and the value of the timer counter is recorded when the pulse changes to logic low. By measuring the duration of these pulses using Timer 0, the microcontroller can accurately determine important components of the IR signal.</a:t>
            </a: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The project also involves mapping specific keys on the IR remote to different functionalities. For example, certain keys may change the input type, such as switching between numeric and alphabetic characters. Other keys may be mapped to display multiple characters, cycling through them when the key is kept pressed. Some keys may alter the display style, allowing for static or scrolling character presentation.</a:t>
            </a:r>
          </a:p>
        </p:txBody>
      </p:sp>
    </p:spTree>
    <p:extLst>
      <p:ext uri="{BB962C8B-B14F-4D97-AF65-F5344CB8AC3E}">
        <p14:creationId xmlns:p14="http://schemas.microsoft.com/office/powerpoint/2010/main" val="405598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D1A87-BF1F-3D6F-DEB2-93232924CB4E}"/>
              </a:ext>
            </a:extLst>
          </p:cNvPr>
          <p:cNvSpPr>
            <a:spLocks noGrp="1"/>
          </p:cNvSpPr>
          <p:nvPr>
            <p:ph idx="1"/>
          </p:nvPr>
        </p:nvSpPr>
        <p:spPr>
          <a:xfrm>
            <a:off x="838200" y="940721"/>
            <a:ext cx="10515600" cy="4351338"/>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All these functionalities are displayed on an LCD screen. The microcontroller communicates with the LCD screen to update and manipulate the displayed characters based on the decoded IR signals.</a:t>
            </a: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Overall, the project aims to enable users to type characters on the LCD screen using an IR remote, with the LPC2129 microcontroller handling the IR signal decoding, mapping of key functionalities, and control of the LCD display.</a:t>
            </a:r>
            <a:endParaRPr lang="en-IN" sz="5400" kern="0" dirty="0">
              <a:solidFill>
                <a:srgbClr val="374151"/>
              </a:solidFill>
              <a:latin typeface="Segoe UI" panose="020B0502040204020203" pitchFamily="34" charset="0"/>
              <a:ea typeface="+mj-ea"/>
              <a:cs typeface="Times New Roman" panose="02020603050405020304" pitchFamily="18" charset="0"/>
            </a:endParaRPr>
          </a:p>
        </p:txBody>
      </p:sp>
    </p:spTree>
    <p:extLst>
      <p:ext uri="{BB962C8B-B14F-4D97-AF65-F5344CB8AC3E}">
        <p14:creationId xmlns:p14="http://schemas.microsoft.com/office/powerpoint/2010/main" val="407923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B2BC-15BB-5AC9-0465-C54C95C3CBE6}"/>
              </a:ext>
            </a:extLst>
          </p:cNvPr>
          <p:cNvSpPr>
            <a:spLocks noGrp="1"/>
          </p:cNvSpPr>
          <p:nvPr>
            <p:ph type="title"/>
          </p:nvPr>
        </p:nvSpPr>
        <p:spPr>
          <a:xfrm>
            <a:off x="2237168" y="306741"/>
            <a:ext cx="7717663" cy="939199"/>
          </a:xfrm>
        </p:spPr>
        <p:txBody>
          <a:bodyPr>
            <a:normAutofit/>
          </a:bodyPr>
          <a:lstStyle/>
          <a:p>
            <a:pPr algn="ctr"/>
            <a:r>
              <a:rPr lang="en-IN" sz="4400" kern="0" dirty="0">
                <a:solidFill>
                  <a:srgbClr val="0070C0"/>
                </a:solidFill>
                <a:effectLst/>
                <a:latin typeface="Segoe UI" panose="020B0502040204020203" pitchFamily="34" charset="0"/>
                <a:ea typeface="Times New Roman" panose="02020603050405020304" pitchFamily="18" charset="0"/>
                <a:cs typeface="Times New Roman" panose="02020603050405020304" pitchFamily="18" charset="0"/>
              </a:rPr>
              <a:t>LPC2129 MICROCONTROLLER</a:t>
            </a:r>
            <a:endParaRPr lang="en-IN" dirty="0">
              <a:solidFill>
                <a:srgbClr val="0070C0"/>
              </a:solidFill>
            </a:endParaRPr>
          </a:p>
        </p:txBody>
      </p:sp>
      <p:pic>
        <p:nvPicPr>
          <p:cNvPr id="6" name="Picture Placeholder 5">
            <a:extLst>
              <a:ext uri="{FF2B5EF4-FFF2-40B4-BE49-F238E27FC236}">
                <a16:creationId xmlns:a16="http://schemas.microsoft.com/office/drawing/2014/main" id="{2C81A4B0-C87D-8618-0CA2-DA070DAC5B6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7775" b="17775"/>
          <a:stretch>
            <a:fillRect/>
          </a:stretch>
        </p:blipFill>
        <p:spPr>
          <a:xfrm>
            <a:off x="9628791" y="243406"/>
            <a:ext cx="1633504" cy="1102084"/>
          </a:xfrm>
        </p:spPr>
      </p:pic>
      <p:sp>
        <p:nvSpPr>
          <p:cNvPr id="3" name="Content Placeholder 2">
            <a:extLst>
              <a:ext uri="{FF2B5EF4-FFF2-40B4-BE49-F238E27FC236}">
                <a16:creationId xmlns:a16="http://schemas.microsoft.com/office/drawing/2014/main" id="{4348CCC4-2F81-A2A6-FA50-46536D8B7B49}"/>
              </a:ext>
            </a:extLst>
          </p:cNvPr>
          <p:cNvSpPr>
            <a:spLocks noGrp="1"/>
          </p:cNvSpPr>
          <p:nvPr>
            <p:ph type="body" sz="half" idx="2"/>
          </p:nvPr>
        </p:nvSpPr>
        <p:spPr>
          <a:xfrm>
            <a:off x="839788" y="1699058"/>
            <a:ext cx="10644289" cy="4701742"/>
          </a:xfrm>
        </p:spPr>
        <p:txBody>
          <a:bodyPr>
            <a:normAutofit/>
          </a:bodyPr>
          <a:lstStyle/>
          <a:p>
            <a:pPr marL="342900" indent="-342900">
              <a:lnSpc>
                <a:spcPct val="11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ARM7TDMI-S Core: The LPC2129 is based on the ARM7TDMI-S architecture, offering a 16/32-bit RISC processor core.</a:t>
            </a:r>
          </a:p>
          <a:p>
            <a:pPr marL="342900" indent="-342900">
              <a:lnSpc>
                <a:spcPct val="11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High-Speed GPIO: It offers up to 48 general-purpose I/O (GPIO) pins, allowing for versatile interfacing with external devices and components.</a:t>
            </a:r>
          </a:p>
          <a:p>
            <a:pPr marL="342900" indent="-342900">
              <a:lnSpc>
                <a:spcPct val="11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On-Chip Memory: The LPC2129 includes 16KB of on-chip static RAM (SRAM) and 256KB of on-chip flash memory, offering ample storage for program code and data.</a:t>
            </a:r>
          </a:p>
          <a:p>
            <a:pPr marL="342900" indent="-342900">
              <a:lnSpc>
                <a:spcPct val="11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External Memory Interface: It supports an external memory interface for connecting additional RAM, flash, or other memory devices to expand the available storage capacity.</a:t>
            </a:r>
          </a:p>
          <a:p>
            <a:pPr marL="342900" indent="-342900">
              <a:lnSpc>
                <a:spcPct val="11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Multiple Communication Interfaces: The LPC2129 features multiple communication interfaces, including UART, SPI (Serial Peripheral Interface), and I2C (Inter-Integrated Circuit), enabling easy integration with various peripheral devices.</a:t>
            </a:r>
          </a:p>
        </p:txBody>
      </p:sp>
    </p:spTree>
    <p:extLst>
      <p:ext uri="{BB962C8B-B14F-4D97-AF65-F5344CB8AC3E}">
        <p14:creationId xmlns:p14="http://schemas.microsoft.com/office/powerpoint/2010/main" val="3829909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48CCC4-2F81-A2A6-FA50-46536D8B7B49}"/>
              </a:ext>
            </a:extLst>
          </p:cNvPr>
          <p:cNvSpPr>
            <a:spLocks noGrp="1"/>
          </p:cNvSpPr>
          <p:nvPr>
            <p:ph idx="1"/>
          </p:nvPr>
        </p:nvSpPr>
        <p:spPr>
          <a:xfrm>
            <a:off x="838200" y="668590"/>
            <a:ext cx="10515600" cy="5447075"/>
          </a:xfrm>
        </p:spPr>
        <p:txBody>
          <a:bodyPr>
            <a:normAutofit/>
          </a:bodyPr>
          <a:lstStyle/>
          <a:p>
            <a:pPr marL="342900" indent="-342900">
              <a:lnSpc>
                <a:spcPct val="13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PWM and Timer Modules: It includes Pulse-Width Modulation (PWM) modules and timers, allowing for precise timing control and generation of PWM signals for applications such as motor control and analog signal generation.</a:t>
            </a:r>
          </a:p>
          <a:p>
            <a:pPr marL="342900" indent="-342900">
              <a:lnSpc>
                <a:spcPct val="13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Analog-to-Digital Converter (ADC): The LPC2129 integrates a 10-bit ADC with up to 4 channels, allowing for analog signal conversion and measurement</a:t>
            </a:r>
          </a:p>
          <a:p>
            <a:pPr marL="342900" indent="-342900">
              <a:lnSpc>
                <a:spcPct val="13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Vectored interrupt controller with configurable priorities and vector addresses.</a:t>
            </a:r>
          </a:p>
          <a:p>
            <a:pPr marL="342900" indent="-342900">
              <a:lnSpc>
                <a:spcPct val="13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Development Tools and Support: </a:t>
            </a:r>
            <a:r>
              <a:rPr lang="en-US" sz="1900" kern="0" dirty="0">
                <a:solidFill>
                  <a:srgbClr val="374151"/>
                </a:solidFill>
                <a:latin typeface="Segoe UI" panose="020B0502040204020203" pitchFamily="34" charset="0"/>
                <a:cs typeface="Times New Roman" panose="02020603050405020304" pitchFamily="18" charset="0"/>
              </a:rPr>
              <a:t>NXP</a:t>
            </a:r>
            <a:r>
              <a:rPr lang="en-US" sz="1800" kern="0" dirty="0">
                <a:solidFill>
                  <a:srgbClr val="374151"/>
                </a:solidFill>
                <a:latin typeface="Segoe UI" panose="020B0502040204020203" pitchFamily="34" charset="0"/>
                <a:cs typeface="Times New Roman" panose="02020603050405020304" pitchFamily="18" charset="0"/>
              </a:rPr>
              <a:t> provides a comprehensive development ecosystem, including software development tools, application libraries, and technical documentation, to facilitate the development and debugging of applications based on the LPC2129 microcontroller.</a:t>
            </a:r>
            <a:endParaRPr lang="en-IN" sz="1800" kern="0" dirty="0">
              <a:solidFill>
                <a:srgbClr val="374151"/>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054154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4B9D-0553-A536-F061-01A5DA3856AF}"/>
              </a:ext>
            </a:extLst>
          </p:cNvPr>
          <p:cNvSpPr>
            <a:spLocks noGrp="1"/>
          </p:cNvSpPr>
          <p:nvPr>
            <p:ph type="title"/>
          </p:nvPr>
        </p:nvSpPr>
        <p:spPr>
          <a:xfrm>
            <a:off x="839788" y="246317"/>
            <a:ext cx="10781941" cy="890537"/>
          </a:xfrm>
        </p:spPr>
        <p:txBody>
          <a:bodyPr anchor="ctr">
            <a:normAutofit/>
          </a:bodyPr>
          <a:lstStyle/>
          <a:p>
            <a:pPr algn="ctr"/>
            <a:r>
              <a:rPr lang="en-IN" sz="4400" kern="0" dirty="0">
                <a:solidFill>
                  <a:srgbClr val="0070C0"/>
                </a:solidFill>
                <a:effectLst/>
                <a:latin typeface="Segoe UI" panose="020B0502040204020203" pitchFamily="34" charset="0"/>
                <a:ea typeface="Times New Roman" panose="02020603050405020304" pitchFamily="18" charset="0"/>
                <a:cs typeface="Times New Roman" panose="02020603050405020304" pitchFamily="18" charset="0"/>
              </a:rPr>
              <a:t>LCD SCREEN</a:t>
            </a:r>
            <a:endParaRPr lang="en-IN" dirty="0">
              <a:solidFill>
                <a:srgbClr val="0070C0"/>
              </a:solidFill>
            </a:endParaRPr>
          </a:p>
        </p:txBody>
      </p:sp>
      <p:pic>
        <p:nvPicPr>
          <p:cNvPr id="7" name="Picture Placeholder 6">
            <a:extLst>
              <a:ext uri="{FF2B5EF4-FFF2-40B4-BE49-F238E27FC236}">
                <a16:creationId xmlns:a16="http://schemas.microsoft.com/office/drawing/2014/main" id="{D682FDEE-40B2-C99D-191C-94F0E7BECE2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8697" b="18697"/>
          <a:stretch>
            <a:fillRect/>
          </a:stretch>
        </p:blipFill>
        <p:spPr>
          <a:xfrm>
            <a:off x="8199899" y="304109"/>
            <a:ext cx="2065338" cy="862012"/>
          </a:xfrm>
        </p:spPr>
      </p:pic>
      <p:sp>
        <p:nvSpPr>
          <p:cNvPr id="5" name="Text Placeholder 4">
            <a:extLst>
              <a:ext uri="{FF2B5EF4-FFF2-40B4-BE49-F238E27FC236}">
                <a16:creationId xmlns:a16="http://schemas.microsoft.com/office/drawing/2014/main" id="{ED18B51F-F5B3-1CD9-5626-A712456920AA}"/>
              </a:ext>
            </a:extLst>
          </p:cNvPr>
          <p:cNvSpPr>
            <a:spLocks noGrp="1"/>
          </p:cNvSpPr>
          <p:nvPr>
            <p:ph type="body" sz="half" idx="2"/>
          </p:nvPr>
        </p:nvSpPr>
        <p:spPr>
          <a:xfrm>
            <a:off x="839788" y="1223913"/>
            <a:ext cx="10781941" cy="5387770"/>
          </a:xfrm>
        </p:spPr>
        <p:txBody>
          <a:bodyPr>
            <a:normAutofit/>
          </a:bodyPr>
          <a:lstStyle/>
          <a:p>
            <a:pPr marL="342900" indent="-342900">
              <a:lnSpc>
                <a:spcPct val="14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Display Resolution: The RG1602 LCD module has a resolution of 16 columns and 2 rows, resulting in a total of 32 displayable characters.</a:t>
            </a:r>
          </a:p>
          <a:p>
            <a:pPr marL="342900" indent="-342900">
              <a:lnSpc>
                <a:spcPct val="14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Character Set: It typically supports a standard character set, such as the ASCII character set, allowing the display of alphanumeric characters, symbols, and special characters.</a:t>
            </a:r>
          </a:p>
          <a:p>
            <a:pPr marL="342900" indent="-342900">
              <a:lnSpc>
                <a:spcPct val="14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Controller Compatibility: The module is compatible with controllers like the HD44780 or equivalent, which provide essential functions for controlling the display, such as data and command transmission, character generation, and cursor control.</a:t>
            </a:r>
          </a:p>
          <a:p>
            <a:pPr marL="342900" indent="-342900">
              <a:lnSpc>
                <a:spcPct val="14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Communication Interface: The RG1602 LCD module utilizes a parallel interface for communication with external devices. It usually requires multiple data lines (typically 8 data lines in 8-bit mode or 4 data lines in 4-bit mode) for transmitting character and control data.</a:t>
            </a:r>
          </a:p>
          <a:p>
            <a:endParaRPr lang="en-IN" dirty="0"/>
          </a:p>
        </p:txBody>
      </p:sp>
    </p:spTree>
    <p:extLst>
      <p:ext uri="{BB962C8B-B14F-4D97-AF65-F5344CB8AC3E}">
        <p14:creationId xmlns:p14="http://schemas.microsoft.com/office/powerpoint/2010/main" val="2973297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C708DB1-FCE9-B1A2-F528-9705E9B69760}"/>
              </a:ext>
            </a:extLst>
          </p:cNvPr>
          <p:cNvSpPr>
            <a:spLocks noGrp="1"/>
          </p:cNvSpPr>
          <p:nvPr>
            <p:ph type="body" sz="half" idx="2"/>
          </p:nvPr>
        </p:nvSpPr>
        <p:spPr>
          <a:xfrm>
            <a:off x="796414" y="936524"/>
            <a:ext cx="10668000" cy="4913670"/>
          </a:xfrm>
        </p:spPr>
        <p:txBody>
          <a:bodyPr>
            <a:normAutofit/>
          </a:bodyPr>
          <a:lstStyle/>
          <a:p>
            <a:pPr marL="342900" indent="-342900">
              <a:lnSpc>
                <a:spcPct val="12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Instruction Set: The module follows a specific instruction set defined by the controller, enabling various operations such as clearing the display, positioning the cursor, and manipulating the display attributes.</a:t>
            </a:r>
          </a:p>
          <a:p>
            <a:pPr marL="342900" indent="-342900">
              <a:lnSpc>
                <a:spcPct val="12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Contrast Adjustment: The module incorporates a contrast adjustment mechanism to control the contrast level of the displayed characters. This adjustment is typically achieved using a potentiometer or a dedicated control pin.</a:t>
            </a:r>
          </a:p>
          <a:p>
            <a:pPr marL="342900" indent="-342900">
              <a:lnSpc>
                <a:spcPct val="12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Backlight Control: It may feature a separate backlight control pin or integrated backlight driver circuitry to control the brightness of the LED backlight. This allows users to adjust the backlight intensity or even turn it off when not required.</a:t>
            </a:r>
          </a:p>
          <a:p>
            <a:pPr marL="342900" indent="-342900">
              <a:lnSpc>
                <a:spcPct val="127000"/>
              </a:lnSpc>
              <a:spcAft>
                <a:spcPts val="800"/>
              </a:spcAft>
              <a:buSzPts val="1000"/>
              <a:buFont typeface="Symbol" panose="05050102010706020507" pitchFamily="18" charset="2"/>
              <a:buChar char=""/>
              <a:tabLst>
                <a:tab pos="457200" algn="l"/>
              </a:tabLst>
            </a:pPr>
            <a:r>
              <a:rPr lang="en-US" sz="1800" kern="0" dirty="0">
                <a:solidFill>
                  <a:srgbClr val="374151"/>
                </a:solidFill>
                <a:latin typeface="Segoe UI" panose="020B0502040204020203" pitchFamily="34" charset="0"/>
                <a:cs typeface="Times New Roman" panose="02020603050405020304" pitchFamily="18" charset="0"/>
              </a:rPr>
              <a:t>Power Requirements: The RG1602 LCD module typically operates at a voltage range of 3.0V to 5.0V, with a typical current consumption of a few milliamperes during normal operation.</a:t>
            </a:r>
          </a:p>
        </p:txBody>
      </p:sp>
    </p:spTree>
    <p:extLst>
      <p:ext uri="{BB962C8B-B14F-4D97-AF65-F5344CB8AC3E}">
        <p14:creationId xmlns:p14="http://schemas.microsoft.com/office/powerpoint/2010/main" val="813643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CE5E-3380-7C98-4F31-71564F2CFC20}"/>
              </a:ext>
            </a:extLst>
          </p:cNvPr>
          <p:cNvSpPr>
            <a:spLocks noGrp="1"/>
          </p:cNvSpPr>
          <p:nvPr>
            <p:ph type="title"/>
          </p:nvPr>
        </p:nvSpPr>
        <p:spPr>
          <a:xfrm>
            <a:off x="839788" y="398207"/>
            <a:ext cx="10713115" cy="614516"/>
          </a:xfrm>
        </p:spPr>
        <p:txBody>
          <a:bodyPr>
            <a:noAutofit/>
          </a:bodyPr>
          <a:lstStyle/>
          <a:p>
            <a:pPr algn="ctr"/>
            <a:r>
              <a:rPr lang="en-IN" sz="4400" kern="0" dirty="0">
                <a:solidFill>
                  <a:srgbClr val="0070C0"/>
                </a:solidFill>
                <a:latin typeface="Segoe UI" panose="020B0502040204020203" pitchFamily="34" charset="0"/>
                <a:cs typeface="Times New Roman" panose="02020603050405020304" pitchFamily="18" charset="0"/>
              </a:rPr>
              <a:t>IR REMOTE AND RECEIVER</a:t>
            </a:r>
          </a:p>
        </p:txBody>
      </p:sp>
      <p:pic>
        <p:nvPicPr>
          <p:cNvPr id="6" name="Picture Placeholder 5">
            <a:extLst>
              <a:ext uri="{FF2B5EF4-FFF2-40B4-BE49-F238E27FC236}">
                <a16:creationId xmlns:a16="http://schemas.microsoft.com/office/drawing/2014/main" id="{73F7A5CD-5F63-3624-EB3B-A2E2D1ADEC0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0" r="593"/>
          <a:stretch/>
        </p:blipFill>
        <p:spPr>
          <a:xfrm>
            <a:off x="9663537" y="1071563"/>
            <a:ext cx="2185173" cy="2357437"/>
          </a:xfrm>
        </p:spPr>
      </p:pic>
      <p:sp>
        <p:nvSpPr>
          <p:cNvPr id="3" name="Content Placeholder 2">
            <a:extLst>
              <a:ext uri="{FF2B5EF4-FFF2-40B4-BE49-F238E27FC236}">
                <a16:creationId xmlns:a16="http://schemas.microsoft.com/office/drawing/2014/main" id="{3ADFC9CC-4AF9-6742-BE9C-2C1309F7F7E8}"/>
              </a:ext>
            </a:extLst>
          </p:cNvPr>
          <p:cNvSpPr>
            <a:spLocks noGrp="1"/>
          </p:cNvSpPr>
          <p:nvPr>
            <p:ph type="body" sz="half" idx="2"/>
          </p:nvPr>
        </p:nvSpPr>
        <p:spPr>
          <a:xfrm>
            <a:off x="839788" y="1071715"/>
            <a:ext cx="8823749" cy="5403849"/>
          </a:xfrm>
        </p:spPr>
        <p:txBody>
          <a:bodyPr>
            <a:normAutofit lnSpcReduction="10000"/>
          </a:bodyPr>
          <a:lstStyle/>
          <a:p>
            <a:pPr>
              <a:lnSpc>
                <a:spcPct val="147000"/>
              </a:lnSpc>
              <a:spcAft>
                <a:spcPts val="800"/>
              </a:spcAft>
              <a:buSzPts val="1000"/>
              <a:buFont typeface="Wingdings" panose="05000000000000000000" pitchFamily="2" charset="2"/>
              <a:buChar char="v"/>
              <a:tabLst>
                <a:tab pos="457200" algn="l"/>
              </a:tabLst>
            </a:pPr>
            <a:r>
              <a:rPr lang="en-US" b="1" kern="0" dirty="0">
                <a:solidFill>
                  <a:srgbClr val="374151"/>
                </a:solidFill>
                <a:latin typeface="Segoe UI" panose="020B0502040204020203" pitchFamily="34" charset="0"/>
                <a:cs typeface="Times New Roman" panose="02020603050405020304" pitchFamily="18" charset="0"/>
              </a:rPr>
              <a:t>IR Remote:</a:t>
            </a:r>
          </a:p>
          <a:p>
            <a:pPr marL="342900" indent="-342900">
              <a:lnSpc>
                <a:spcPct val="147000"/>
              </a:lnSpc>
              <a:spcAft>
                <a:spcPts val="800"/>
              </a:spcAft>
              <a:buSzPts val="1000"/>
              <a:buFont typeface="Symbol" panose="05050102010706020507" pitchFamily="18" charset="2"/>
              <a:buChar char=""/>
              <a:tabLst>
                <a:tab pos="457200" algn="l"/>
              </a:tabLst>
            </a:pPr>
            <a:r>
              <a:rPr lang="en-US" kern="0" dirty="0">
                <a:solidFill>
                  <a:srgbClr val="374151"/>
                </a:solidFill>
                <a:latin typeface="Segoe UI" panose="020B0502040204020203" pitchFamily="34" charset="0"/>
                <a:cs typeface="Times New Roman" panose="02020603050405020304" pitchFamily="18" charset="0"/>
              </a:rPr>
              <a:t>The IR remote serves as the input device, allowing users to send commands wirelessly to the system. </a:t>
            </a:r>
          </a:p>
          <a:p>
            <a:pPr marL="342900" indent="-342900">
              <a:lnSpc>
                <a:spcPct val="147000"/>
              </a:lnSpc>
              <a:spcAft>
                <a:spcPts val="800"/>
              </a:spcAft>
              <a:buSzPts val="1000"/>
              <a:buFont typeface="Symbol" panose="05050102010706020507" pitchFamily="18" charset="2"/>
              <a:buChar char=""/>
              <a:tabLst>
                <a:tab pos="457200" algn="l"/>
              </a:tabLst>
            </a:pPr>
            <a:r>
              <a:rPr lang="en-US" kern="0" dirty="0">
                <a:solidFill>
                  <a:srgbClr val="374151"/>
                </a:solidFill>
                <a:latin typeface="Segoe UI" panose="020B0502040204020203" pitchFamily="34" charset="0"/>
                <a:cs typeface="Times New Roman" panose="02020603050405020304" pitchFamily="18" charset="0"/>
              </a:rPr>
              <a:t>The IR remote is a handheld device that emits infrared signals containing specific codes representing various commands. Each key press on the remote generates a distinct and unique signal, allowing for the differentiation of commands.</a:t>
            </a:r>
          </a:p>
          <a:p>
            <a:pPr marL="342900" indent="-342900">
              <a:lnSpc>
                <a:spcPct val="147000"/>
              </a:lnSpc>
              <a:spcAft>
                <a:spcPts val="800"/>
              </a:spcAft>
              <a:buSzPts val="1000"/>
              <a:buFont typeface="Symbol" panose="05050102010706020507" pitchFamily="18" charset="2"/>
              <a:buChar char=""/>
              <a:tabLst>
                <a:tab pos="457200" algn="l"/>
              </a:tabLst>
            </a:pPr>
            <a:r>
              <a:rPr lang="en-US" kern="0" dirty="0">
                <a:solidFill>
                  <a:srgbClr val="374151"/>
                </a:solidFill>
                <a:latin typeface="Segoe UI" panose="020B0502040204020203" pitchFamily="34" charset="0"/>
                <a:cs typeface="Times New Roman" panose="02020603050405020304" pitchFamily="18" charset="0"/>
              </a:rPr>
              <a:t>The IR remote used in this project follows the NEC IR protocol.</a:t>
            </a:r>
          </a:p>
          <a:p>
            <a:pPr>
              <a:lnSpc>
                <a:spcPct val="147000"/>
              </a:lnSpc>
              <a:spcAft>
                <a:spcPts val="800"/>
              </a:spcAft>
              <a:buSzPts val="1000"/>
              <a:buFont typeface="Wingdings" panose="05000000000000000000" pitchFamily="2" charset="2"/>
              <a:buChar char="v"/>
              <a:tabLst>
                <a:tab pos="457200" algn="l"/>
              </a:tabLst>
            </a:pPr>
            <a:r>
              <a:rPr lang="en-US" b="1" kern="0" dirty="0">
                <a:solidFill>
                  <a:srgbClr val="374151"/>
                </a:solidFill>
                <a:latin typeface="Segoe UI" panose="020B0502040204020203" pitchFamily="34" charset="0"/>
                <a:cs typeface="Times New Roman" panose="02020603050405020304" pitchFamily="18" charset="0"/>
              </a:rPr>
              <a:t>IR Receiver:</a:t>
            </a:r>
          </a:p>
          <a:p>
            <a:pPr marL="342900" indent="-342900">
              <a:lnSpc>
                <a:spcPct val="147000"/>
              </a:lnSpc>
              <a:spcAft>
                <a:spcPts val="800"/>
              </a:spcAft>
              <a:buSzPts val="1000"/>
              <a:buFont typeface="Symbol" panose="05050102010706020507" pitchFamily="18" charset="2"/>
              <a:buChar char=""/>
              <a:tabLst>
                <a:tab pos="457200" algn="l"/>
              </a:tabLst>
            </a:pPr>
            <a:r>
              <a:rPr lang="en-US" kern="0" dirty="0">
                <a:solidFill>
                  <a:srgbClr val="374151"/>
                </a:solidFill>
                <a:latin typeface="Segoe UI" panose="020B0502040204020203" pitchFamily="34" charset="0"/>
                <a:cs typeface="Times New Roman" panose="02020603050405020304" pitchFamily="18" charset="0"/>
              </a:rPr>
              <a:t>The IR receiver is a device that captures the infrared signals transmitted by the IR remote.</a:t>
            </a:r>
          </a:p>
          <a:p>
            <a:pPr marL="342900" indent="-342900">
              <a:lnSpc>
                <a:spcPct val="147000"/>
              </a:lnSpc>
              <a:spcAft>
                <a:spcPts val="800"/>
              </a:spcAft>
              <a:buSzPts val="1000"/>
              <a:buFont typeface="Symbol" panose="05050102010706020507" pitchFamily="18" charset="2"/>
              <a:buChar char=""/>
              <a:tabLst>
                <a:tab pos="457200" algn="l"/>
              </a:tabLst>
            </a:pPr>
            <a:r>
              <a:rPr lang="en-US" kern="0" dirty="0">
                <a:solidFill>
                  <a:srgbClr val="374151"/>
                </a:solidFill>
                <a:latin typeface="Segoe UI" panose="020B0502040204020203" pitchFamily="34" charset="0"/>
                <a:cs typeface="Times New Roman" panose="02020603050405020304" pitchFamily="18" charset="0"/>
              </a:rPr>
              <a:t>It converts the infrared signals into electrical signals that can be processed by the microcontroller.</a:t>
            </a:r>
          </a:p>
          <a:p>
            <a:pPr marL="342900" indent="-342900">
              <a:lnSpc>
                <a:spcPct val="147000"/>
              </a:lnSpc>
              <a:spcAft>
                <a:spcPts val="800"/>
              </a:spcAft>
              <a:buSzPts val="1000"/>
              <a:buFont typeface="Symbol" panose="05050102010706020507" pitchFamily="18" charset="2"/>
              <a:buChar char=""/>
              <a:tabLst>
                <a:tab pos="457200" algn="l"/>
              </a:tabLst>
            </a:pPr>
            <a:endParaRPr lang="en-US" sz="900" kern="0" dirty="0">
              <a:solidFill>
                <a:srgbClr val="374151"/>
              </a:solidFill>
              <a:latin typeface="Segoe UI" panose="020B0502040204020203"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7DF93DA8-F22B-4FAE-AEB9-624C255F87FD}"/>
              </a:ext>
            </a:extLst>
          </p:cNvPr>
          <p:cNvPicPr>
            <a:picLocks noChangeAspect="1"/>
          </p:cNvPicPr>
          <p:nvPr/>
        </p:nvPicPr>
        <p:blipFill>
          <a:blip r:embed="rId3">
            <a:extLst>
              <a:ext uri="{28A0092B-C50C-407E-A947-70E740481C1C}">
                <a14:useLocalDpi xmlns:a14="http://schemas.microsoft.com/office/drawing/2010/main" val="0"/>
              </a:ext>
            </a:extLst>
          </a:blip>
          <a:srcRect l="1047" r="1047"/>
          <a:stretch/>
        </p:blipFill>
        <p:spPr>
          <a:xfrm>
            <a:off x="9540634" y="3773639"/>
            <a:ext cx="2308076" cy="2357438"/>
          </a:xfrm>
          <a:prstGeom prst="rect">
            <a:avLst/>
          </a:prstGeom>
        </p:spPr>
      </p:pic>
    </p:spTree>
    <p:extLst>
      <p:ext uri="{BB962C8B-B14F-4D97-AF65-F5344CB8AC3E}">
        <p14:creationId xmlns:p14="http://schemas.microsoft.com/office/powerpoint/2010/main" val="2602445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1649</TotalTime>
  <Words>2666</Words>
  <Application>Microsoft Office PowerPoint</Application>
  <PresentationFormat>Widescreen</PresentationFormat>
  <Paragraphs>240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Segoe UI</vt:lpstr>
      <vt:lpstr>Söhne</vt:lpstr>
      <vt:lpstr>Symbol</vt:lpstr>
      <vt:lpstr>Wingdings</vt:lpstr>
      <vt:lpstr>Office Theme</vt:lpstr>
      <vt:lpstr>Typing of Characters on LCD Screen Interfaced with LPC2129 using IR Remote and Receiver</vt:lpstr>
      <vt:lpstr>PowerPoint Presentation</vt:lpstr>
      <vt:lpstr>PROJECT OVERVIEW</vt:lpstr>
      <vt:lpstr>PowerPoint Presentation</vt:lpstr>
      <vt:lpstr>LPC2129 MICROCONTROLLER</vt:lpstr>
      <vt:lpstr>PowerPoint Presentation</vt:lpstr>
      <vt:lpstr>LCD SCREEN</vt:lpstr>
      <vt:lpstr>PowerPoint Presentation</vt:lpstr>
      <vt:lpstr>IR REMOTE AND RECEIVER</vt:lpstr>
      <vt:lpstr>PowerPoint Presentation</vt:lpstr>
      <vt:lpstr>PowerPoint Presentation</vt:lpstr>
      <vt:lpstr>PowerPoint Presentation</vt:lpstr>
      <vt:lpstr>PowerPoint Presentation</vt:lpstr>
      <vt:lpstr>INTERFACING SCHEMATIC</vt:lpstr>
      <vt:lpstr>SOFTWARE DESIGN</vt:lpstr>
      <vt:lpstr>PowerPoint Presentation</vt:lpstr>
      <vt:lpstr>PowerPoint Presentation</vt:lpstr>
      <vt:lpstr>PowerPoint Presentation</vt:lpstr>
      <vt:lpstr>PowerPoint Presentation</vt:lpstr>
      <vt:lpstr>RESULTS AND DEMONSTRATION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Typing of Characters on LCD Screen Interfaced with LPC2129</dc:title>
  <dc:creator>Vishal Mesta</dc:creator>
  <cp:lastModifiedBy>Vishal Mesta</cp:lastModifiedBy>
  <cp:revision>84</cp:revision>
  <dcterms:created xsi:type="dcterms:W3CDTF">2023-07-09T15:55:59Z</dcterms:created>
  <dcterms:modified xsi:type="dcterms:W3CDTF">2023-07-17T11:09:11Z</dcterms:modified>
</cp:coreProperties>
</file>