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Inter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Inter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Inter-italic.fntdata"/><Relationship Id="rId21" Type="http://schemas.openxmlformats.org/officeDocument/2006/relationships/slide" Target="slides/slide16.xml"/><Relationship Id="rId43" Type="http://schemas.openxmlformats.org/officeDocument/2006/relationships/font" Target="fonts/Inter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Int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c0fe5bae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c0fe5bae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c0fe5bae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c0fe5bae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c0fe5bae0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c0fe5bae0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c0fe5bae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c0fe5bae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c0fe5bae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c0fe5bae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c0fe5bae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c0fe5bae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c0fe5bae0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dc0fe5bae0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c0fe5bae0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c0fe5bae0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c0fe5bae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c0fe5bae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c0fe5bae0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c0fe5bae0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c0fe5ba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c0fe5ba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c0fe5bae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c0fe5bae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c0fe5bae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dc0fe5bae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c0fe5bae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dc0fe5bae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c0fe5bae0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c0fe5bae0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c0fe5bae0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dc0fe5bae0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c0fe5bae0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dc0fe5bae0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c0fe5bae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dc0fe5bae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c0fe5bae0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dc0fe5bae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dc0fe5bae0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dc0fe5bae0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c0fe5bae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c0fe5bae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c0fe5ba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c0fe5ba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c0fe5bae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dc0fe5bae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c0fe5bae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dc0fe5bae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c0fe5bae0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dc0fe5bae0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dc0fe5bae0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dc0fe5bae0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c0fe5bae0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dc0fe5bae0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dc0fe5bae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dc0fe5bae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dc0fe5bae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dc0fe5bae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c0fe5ba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c0fe5ba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c0fe5bae0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c0fe5bae0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c0fe5bae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c0fe5bae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c0fe5bae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c0fe5bae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c0fe5bae0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c0fe5bae0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c0fe5bae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c0fe5ba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2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Строки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Индексация строк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Индексация - доступ к символам строки по их индексам.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0" name="Google Shape;14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3975" y="1895550"/>
            <a:ext cx="5129849" cy="24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Срезы строк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Срезы - доступ к подстрокам с помощью операторов </a:t>
            </a:r>
            <a:r>
              <a:rPr b="1" lang="en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9" name="Google Shape;14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9675" y="1996200"/>
            <a:ext cx="5783349" cy="21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6" name="Google Shape;15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Дополнительные примеры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2087" y="1772350"/>
            <a:ext cx="3296113" cy="21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100" y="1802326"/>
            <a:ext cx="3894711" cy="2079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Live-coding преподавателя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79025"/>
            <a:ext cx="85206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Продемонстрируйте работу: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Конкатенации строк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Дублирования строк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Работу с и</a:t>
            </a:r>
            <a:r>
              <a:rPr lang="en" sz="1500">
                <a:solidFill>
                  <a:schemeClr val="dk1"/>
                </a:solidFill>
              </a:rPr>
              <a:t>ндексами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Использование срезов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Объясните механизм работы кода.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66" name="Google Shape;1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7" name="Google Shape;16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Вопросы для студентов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690150"/>
            <a:ext cx="85206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такое конкатенация строк?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продублировать строку?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получить первый и последний символ строки?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создать срез строки с первого по пятый символ?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5" name="Google Shape;17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Задание в сессионном зале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311700" y="1406925"/>
            <a:ext cx="8520600" cy="31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Время выполнения: 20 минут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Как работать с заданием: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82" name="Google Shape;18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3" name="Google Shape;18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215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Работа в сессионном зале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Презентация результатов</a:t>
            </a:r>
            <a:endParaRPr/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498275"/>
            <a:ext cx="68874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что получилось сделать;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95" name="Google Shape;1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0" name="Google Shape;20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02" name="Google Shape;20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3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04" name="Google Shape;20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/>
          <p:nvPr/>
        </p:nvSpPr>
        <p:spPr>
          <a:xfrm>
            <a:off x="2495350" y="1297100"/>
            <a:ext cx="60771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Основные методы строк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Основные методы строк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11700" y="1726675"/>
            <a:ext cx="8520600" cy="28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Приведение к нижнему и верхнему регистру: .lower(), .upper()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Удаление пробелов: .strip(), .rstrip(), .lstrip()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Замена, поиск и подсчет символов: .replace(), .find(), .count()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Разделение и объединение строк: .split(), .join()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12" name="Google Shape;21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3" name="Google Shape;21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467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</a:t>
            </a:r>
            <a:r>
              <a:rPr lang="en" sz="2800"/>
              <a:t> урока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1589450"/>
            <a:ext cx="6010200" cy="25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Операции над строками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Индексы и срезы строк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Основные методы строк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Спецсимволы и экранирование символов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Форматирование строк и F-строки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7" name="Google Shape;6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Методы строк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Примеры работы со строками через: upper(), lower(), replace(), find(), split().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20" name="Google Shape;22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1" name="Google Shape;22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3825" y="2081146"/>
            <a:ext cx="5947451" cy="196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Live-coding преподавателя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Продемонстрируйте работу основных методов строк. Объясните механизм работы кода.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29" name="Google Shape;2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2932" y="6178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0" name="Google Shape;23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4100" y="2241171"/>
            <a:ext cx="5407425" cy="17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Вопросы для студентов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311700" y="1818050"/>
            <a:ext cx="8520600" cy="27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сделать все символы строки заглавными?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сделать все символы строки строчными?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удалить пробелы в строке?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найти подстроку в строке?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заменить одну подстроку на другую?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объединить две строки?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38" name="Google Shape;23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9" name="Google Shape;23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Задание в сессионном зале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311700" y="1406925"/>
            <a:ext cx="8520600" cy="31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Время выполнения: 20 минут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Как работать с заданием: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46" name="Google Shape;24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7" name="Google Shape;24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311700" y="215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Работа в сессионном зале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Презентация результатов</a:t>
            </a:r>
            <a:endParaRPr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311700" y="1498275"/>
            <a:ext cx="68874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что получилось сделать;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59" name="Google Shape;25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4" name="Google Shape;26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66" name="Google Shape;26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3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68" name="Google Shape;26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8"/>
          <p:cNvSpPr/>
          <p:nvPr/>
        </p:nvSpPr>
        <p:spPr>
          <a:xfrm>
            <a:off x="2495350" y="1196800"/>
            <a:ext cx="60771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Спецсимволы, экранирование, форматирование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Спецсимволы и экранирование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311700" y="1260750"/>
            <a:ext cx="8520600" cy="3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Спецсимволы используются для представления непечатаемых символов, влияющих на форматирование. Например, перенос строки с помощью \n.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Экранирование используется для печатания символов, которые могут быть восприняты как код.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Новая строка: \n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Обратный слэш: \\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Одинарная кавычка: \'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Двойная кавычка: \"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76" name="Google Shape;27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1" name="Google Shape;28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2" name="Google Shape;28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40"/>
          <p:cNvGrpSpPr/>
          <p:nvPr/>
        </p:nvGrpSpPr>
        <p:grpSpPr>
          <a:xfrm>
            <a:off x="0" y="0"/>
            <a:ext cx="6738400" cy="5143501"/>
            <a:chOff x="0" y="0"/>
            <a:chExt cx="6738400" cy="5143501"/>
          </a:xfrm>
        </p:grpSpPr>
        <p:sp>
          <p:nvSpPr>
            <p:cNvPr id="284" name="Google Shape;284;p40"/>
            <p:cNvSpPr/>
            <p:nvPr/>
          </p:nvSpPr>
          <p:spPr>
            <a:xfrm>
              <a:off x="3343900" y="0"/>
              <a:ext cx="3394500" cy="5143500"/>
            </a:xfrm>
            <a:prstGeom prst="rect">
              <a:avLst/>
            </a:prstGeom>
            <a:solidFill>
              <a:srgbClr val="0E0E0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5" name="Google Shape;285;p4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3394526" cy="51435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311700" y="44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Форматирование строк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348250" y="1183000"/>
            <a:ext cx="8520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chemeClr val="dk1"/>
                </a:solidFill>
              </a:rPr>
              <a:t>Метод format()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275"/>
              <a:buNone/>
            </a:pPr>
            <a:r>
              <a:rPr lang="en" sz="1500">
                <a:solidFill>
                  <a:schemeClr val="dk1"/>
                </a:solidFill>
              </a:rPr>
              <a:t>F-строки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50" y="2083175"/>
            <a:ext cx="7966100" cy="24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4" name="Google Shape;7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375" y="704850"/>
            <a:ext cx="4048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5" name="Google Shape;7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477000" y="486000"/>
            <a:ext cx="603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i="0" lang="en" sz="28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72525" y="1470875"/>
            <a:ext cx="5447400" cy="30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54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rgbClr val="030303"/>
                </a:solidFill>
              </a:rPr>
              <a:t>Камера должна быть включена на протяжении всего занятия.</a:t>
            </a:r>
            <a:endParaRPr i="0" sz="1500" u="none" cap="none" strike="noStrike">
              <a:solidFill>
                <a:srgbClr val="030303"/>
              </a:solidFill>
            </a:endParaRPr>
          </a:p>
          <a:p>
            <a:pPr indent="-23495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rgbClr val="030303"/>
                </a:solidFill>
              </a:rPr>
              <a:t>Организационные вопросы по обучению решаются с кураторами, а не на тематических занятиях.</a:t>
            </a:r>
            <a:endParaRPr i="0" sz="1500" u="none" cap="none" strike="noStrike">
              <a:solidFill>
                <a:srgbClr val="030303"/>
              </a:solidFill>
            </a:endParaRPr>
          </a:p>
          <a:p>
            <a:pPr indent="-23495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rgbClr val="030303"/>
                </a:solidFill>
              </a:rPr>
              <a:t>Вести себя уважительно и этично по отношению к остальным участникам занятия.</a:t>
            </a:r>
            <a:endParaRPr i="0" sz="1500" u="none" cap="none" strike="noStrike">
              <a:solidFill>
                <a:srgbClr val="030303"/>
              </a:solidFill>
            </a:endParaRPr>
          </a:p>
          <a:p>
            <a:pPr indent="-23495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rgbClr val="030303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rgbClr val="030303"/>
                </a:solidFill>
              </a:rPr>
              <a:t>Во время занятия будут интерактивные задания, будьте готовы </a:t>
            </a:r>
            <a:r>
              <a:rPr lang="en" sz="1500">
                <a:solidFill>
                  <a:srgbClr val="030303"/>
                </a:solidFill>
              </a:rPr>
              <a:t>взаимодействовать с другими участниками, демонстрировать рабочий экран</a:t>
            </a:r>
            <a:r>
              <a:rPr i="0" lang="en" sz="1500" u="none" cap="none" strike="noStrike">
                <a:solidFill>
                  <a:srgbClr val="030303"/>
                </a:solidFill>
              </a:rPr>
              <a:t>.</a:t>
            </a:r>
            <a:endParaRPr i="0" sz="15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Live-coding преподавателя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311700" y="1425200"/>
            <a:ext cx="8520600" cy="31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Продемонстрируйте работу с: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Спецсимволами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Экранированием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Методом format()</a:t>
            </a: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F-строками. 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Объясните механизм работы кода.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299" name="Google Shape;29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Вопросы для студентов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311700" y="1662725"/>
            <a:ext cx="85206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сделать перевод строки на новую строку?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экранировать кавычки в строке?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использовать метод format() для форматирования строк?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использовать F-строки?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306" name="Google Shape;3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Задание в сессионном зале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311700" y="1406925"/>
            <a:ext cx="8520600" cy="31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Время выполнения: 20 минут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Как работать с заданием: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313" name="Google Shape;31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4" name="Google Shape;314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311700" y="215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Работа в сессионном зале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Презентация результатов</a:t>
            </a:r>
            <a:endParaRPr/>
          </a:p>
        </p:txBody>
      </p:sp>
      <p:sp>
        <p:nvSpPr>
          <p:cNvPr id="325" name="Google Shape;325;p46"/>
          <p:cNvSpPr txBox="1"/>
          <p:nvPr>
            <p:ph idx="1" type="body"/>
          </p:nvPr>
        </p:nvSpPr>
        <p:spPr>
          <a:xfrm>
            <a:off x="311700" y="1498275"/>
            <a:ext cx="68874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что получилось сделать;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326" name="Google Shape;32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1" name="Google Shape;33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33" name="Google Shape;33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4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35" name="Google Shape;335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7"/>
          <p:cNvSpPr/>
          <p:nvPr/>
        </p:nvSpPr>
        <p:spPr>
          <a:xfrm>
            <a:off x="2495350" y="1525700"/>
            <a:ext cx="60771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Домашнее задание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preencoded.png" id="342" name="Google Shape;34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8"/>
          <p:cNvSpPr txBox="1"/>
          <p:nvPr/>
        </p:nvSpPr>
        <p:spPr>
          <a:xfrm>
            <a:off x="311700" y="2046425"/>
            <a:ext cx="8520600" cy="25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homework.py</a:t>
            </a:r>
            <a:r>
              <a:rPr lang="en" sz="1500">
                <a:solidFill>
                  <a:srgbClr val="000000"/>
                </a:solidFill>
              </a:rPr>
              <a:t> в папке урока.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/>
              <a:t>Начните с тех, что не успели сделать в классе.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86" name="Google Shape;8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2495350" y="1525700"/>
            <a:ext cx="60771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Операции над строками</a:t>
            </a: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Операции над строками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Конкатенация строк: +</a:t>
            </a:r>
            <a:endParaRPr sz="15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Пример: "Hello" + " " + "World" </a:t>
            </a:r>
            <a:endParaRPr sz="15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&gt;&gt;&gt; Hello World</a:t>
            </a:r>
            <a:endParaRPr sz="15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Дублирование строки: *</a:t>
            </a:r>
            <a:endParaRPr sz="15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Пример: "A" * 5</a:t>
            </a:r>
            <a:endParaRPr sz="15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&gt;&gt;&gt; AAAAA</a:t>
            </a:r>
            <a:endParaRPr sz="15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Длина строки: len()</a:t>
            </a:r>
            <a:endParaRPr sz="15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Пример: len("Python")</a:t>
            </a:r>
            <a:endParaRPr sz="15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&gt;&gt;&gt; 6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5" name="Google Shape;9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Конкатенация строк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11700" y="1379525"/>
            <a:ext cx="8520600" cy="3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Конкатенация - объединение строк с помощью оператора +.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preencoded.png" id="102" name="Google Shape;1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5">
            <a:alphaModFix/>
          </a:blip>
          <a:srcRect b="0" l="0" r="25749" t="0"/>
          <a:stretch/>
        </p:blipFill>
        <p:spPr>
          <a:xfrm>
            <a:off x="1498300" y="2435676"/>
            <a:ext cx="5870324" cy="10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Дублирование строк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Дублирование - умножение строки на число с помощью оператора *.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2" name="Google Shape;11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6550" y="2255358"/>
            <a:ext cx="6937575" cy="1052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Длина строки: len()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len() – возвращает количество символов в строке.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descr="preencoded.png"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1" name="Google Shape;1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0875" y="2220025"/>
            <a:ext cx="4634150" cy="19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29" name="Google Shape;12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31" name="Google Shape;13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2495350" y="1525700"/>
            <a:ext cx="60771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Индексы и срезы строк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