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embeddedFontLst>
    <p:embeddedFont>
      <p:font typeface="Inter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Inter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font" Target="fonts/Inter-italic.fntdata"/><Relationship Id="rId23" Type="http://schemas.openxmlformats.org/officeDocument/2006/relationships/slide" Target="slides/slide18.xml"/><Relationship Id="rId45" Type="http://schemas.openxmlformats.org/officeDocument/2006/relationships/font" Target="fonts/Int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Inter-bold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eca0f94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eca0f94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eca0f948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eca0f948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eca0f948e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eca0f948e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eca0f948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eca0f948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eca0f94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eca0f94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deca0f948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deca0f948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eca0f948e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eca0f948e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eca0f948e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eca0f948e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eca0f94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eca0f94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eca0f94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eca0f94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eca0f9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eca0f9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eca0f94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eca0f94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eca0f948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deca0f948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eca0f94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eca0f94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deca0f948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deca0f948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deca0f94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deca0f94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deca0f948e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deca0f948e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eca0f948e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eca0f948e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eca0f948e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eca0f948e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deca0f948e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deca0f948e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deca0f948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deca0f948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eca0f948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eca0f948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eca0f948e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eca0f948e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eca0f948e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eca0f948e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deca0f948e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deca0f948e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df3dbc3cb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df3dbc3cb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eca0f948e_0_4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deca0f948e_0_4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deca0f948e_0_5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deca0f948e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deca0f948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deca0f948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eca0f948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deca0f948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deca0f948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deca0f948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eca0f94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deca0f94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eca0f948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eca0f948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eca0f948e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eca0f948e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eca0f948e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eca0f948e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eca0f948e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eca0f948e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eca0f948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eca0f948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5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31.png"/><Relationship Id="rId5" Type="http://schemas.openxmlformats.org/officeDocument/2006/relationships/image" Target="../media/image14.png"/><Relationship Id="rId6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8.png"/><Relationship Id="rId6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Python Core. Lesson 3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Условия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Условный оператор if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311700" y="1152475"/>
            <a:ext cx="7764300" cy="7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Условный оператор if (“если”) выполняет блок кода, если условие истинно (“True”). Если условие ложное (“False”), то блок кода не выполняется.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4063" y="2025825"/>
            <a:ext cx="7289713" cy="19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Конструкция if-else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1152475"/>
            <a:ext cx="7609200" cy="10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if выполняется, если условие </a:t>
            </a:r>
            <a:r>
              <a:rPr lang="en" sz="1600">
                <a:solidFill>
                  <a:schemeClr val="dk1"/>
                </a:solidFill>
              </a:rPr>
              <a:t>истинно</a:t>
            </a:r>
            <a:r>
              <a:rPr lang="en" sz="1600">
                <a:solidFill>
                  <a:schemeClr val="dk1"/>
                </a:solidFill>
              </a:rPr>
              <a:t> (“True”).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else (“иначе”) выполняется, если условие ложное (“False”).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700" y="2345625"/>
            <a:ext cx="6720701" cy="1978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Синтаксические правила написания условий if-else</a:t>
            </a:r>
            <a:endParaRPr/>
          </a:p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311700" y="1152475"/>
            <a:ext cx="7855800" cy="20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Условия if-else начинаются с ключевого слова </a:t>
            </a:r>
            <a:r>
              <a:rPr b="1" lang="en" sz="1500">
                <a:solidFill>
                  <a:srgbClr val="FF0000"/>
                </a:solidFill>
              </a:rPr>
              <a:t>if</a:t>
            </a:r>
            <a:r>
              <a:rPr lang="en" sz="1500">
                <a:solidFill>
                  <a:schemeClr val="dk1"/>
                </a:solidFill>
              </a:rPr>
              <a:t>, за которым следует условие и двоеточие </a:t>
            </a:r>
            <a:r>
              <a:rPr b="1" lang="en" sz="1500">
                <a:solidFill>
                  <a:srgbClr val="FF0000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Блок кода, выполняемый при истинном условии, должен быть с отступом.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После </a:t>
            </a: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также ставится двоеточие </a:t>
            </a:r>
            <a:r>
              <a:rPr b="1" lang="en" sz="1500">
                <a:solidFill>
                  <a:srgbClr val="188038"/>
                </a:solidFill>
              </a:rPr>
              <a:t>: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</a:rPr>
              <a:t>Блок кода после </a:t>
            </a:r>
            <a:r>
              <a:rPr b="1" lang="en" sz="1500">
                <a:solidFill>
                  <a:srgbClr val="FF0000"/>
                </a:solidFill>
              </a:rPr>
              <a:t>else</a:t>
            </a:r>
            <a:r>
              <a:rPr lang="en" sz="1500">
                <a:solidFill>
                  <a:schemeClr val="dk1"/>
                </a:solidFill>
              </a:rPr>
              <a:t> должен быть с отступом. </a:t>
            </a:r>
            <a:endParaRPr sz="1500"/>
          </a:p>
        </p:txBody>
      </p:sp>
      <p:pic>
        <p:nvPicPr>
          <p:cNvPr id="162" name="Google Shape;16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8450" y="2893325"/>
            <a:ext cx="5700432" cy="165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311700" y="1918525"/>
            <a:ext cx="6576900" cy="26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Продемонстрируйте работу булевых переменных и операторов сравнения.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Продемонстрируйте работу условных операторов if и if-else.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69" name="Google Shape;16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176" name="Google Shape;176;p26"/>
          <p:cNvSpPr txBox="1"/>
          <p:nvPr>
            <p:ph idx="1" type="body"/>
          </p:nvPr>
        </p:nvSpPr>
        <p:spPr>
          <a:xfrm>
            <a:off x="311700" y="1543975"/>
            <a:ext cx="85206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значения могут принимать булевы переменные?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возвращают операторы сравнения?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операторы сравнения есть в Python?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оператор if?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делает конструкция 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синтаксически оформляется конструкция 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поток программы в if, if-else?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8" name="Google Shape;178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184" name="Google Shape;184;p27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exercise_1.py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85" name="Google Shape;1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7" name="Google Shape;197;p29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204" name="Google Shape;2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0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06" name="Google Shape;206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30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08" name="Google Shape;20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Вложенные условия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Множественный выбор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Тернарный оператор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Вложенные условия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311700" y="1152475"/>
            <a:ext cx="85206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Вложенные условия позволяют проверять дополнительные условия внутри блоков if или else.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4093" y="2064800"/>
            <a:ext cx="5079181" cy="263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План урока</a:t>
            </a:r>
            <a:endParaRPr/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17050"/>
            <a:ext cx="66864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Логический тип Bool. Операторы сравнения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Условный оператор if. Конструкция if-else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Вложенные условия и множественный выбор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Тернарный условный оператор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Условные операторы and, or, not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Множественный выбор: if-elif-else</a:t>
            </a:r>
            <a:endParaRPr/>
          </a:p>
        </p:txBody>
      </p:sp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311700" y="1076275"/>
            <a:ext cx="8148000" cy="11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Конструкция if-elif-else позволяет проверять несколько условий последовательно. Как только одно из условий истинно, выполняется соответствующий блок кода, и остальные условия игнорируются.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25" name="Google Shape;2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6" name="Google Shape;226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6000" y="2171225"/>
            <a:ext cx="4890601" cy="25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Тернарный условный оператор</a:t>
            </a:r>
            <a:endParaRPr/>
          </a:p>
        </p:txBody>
      </p:sp>
      <p:sp>
        <p:nvSpPr>
          <p:cNvPr id="233" name="Google Shape;233;p33"/>
          <p:cNvSpPr txBox="1"/>
          <p:nvPr>
            <p:ph idx="1" type="body"/>
          </p:nvPr>
        </p:nvSpPr>
        <p:spPr>
          <a:xfrm>
            <a:off x="311700" y="1152475"/>
            <a:ext cx="7709700" cy="9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Тернарный условный оператор позволяет записать условие в одной строке. Это удобно для простых условий, где нужно выбрать одно из двух значений.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Синтаксис:</a:t>
            </a:r>
            <a:endParaRPr sz="1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&lt;блок кода, если условие верное&gt; </a:t>
            </a:r>
            <a:r>
              <a:rPr lang="en" sz="1400">
                <a:solidFill>
                  <a:srgbClr val="FF0000"/>
                </a:solidFill>
                <a:highlight>
                  <a:schemeClr val="dk1"/>
                </a:highlight>
              </a:rPr>
              <a:t>if 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&lt;условие&gt; </a:t>
            </a:r>
            <a:r>
              <a:rPr lang="en" sz="1400">
                <a:solidFill>
                  <a:srgbClr val="FF0000"/>
                </a:solidFill>
                <a:highlight>
                  <a:schemeClr val="dk1"/>
                </a:highlight>
              </a:rPr>
              <a:t>else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 &lt;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блок кода, если условие ложное</a:t>
            </a:r>
            <a:r>
              <a:rPr lang="en" sz="1400">
                <a:solidFill>
                  <a:schemeClr val="lt1"/>
                </a:solidFill>
                <a:highlight>
                  <a:schemeClr val="dk1"/>
                </a:highlight>
              </a:rPr>
              <a:t>&gt;</a:t>
            </a:r>
            <a:endParaRPr sz="14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pic>
        <p:nvPicPr>
          <p:cNvPr descr="preencoded.png" id="234" name="Google Shape;2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388" y="2744275"/>
            <a:ext cx="6427577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Live-coding преподавателя</a:t>
            </a:r>
            <a:endParaRPr/>
          </a:p>
        </p:txBody>
      </p:sp>
      <p:sp>
        <p:nvSpPr>
          <p:cNvPr id="242" name="Google Shape;242;p34"/>
          <p:cNvSpPr txBox="1"/>
          <p:nvPr>
            <p:ph idx="1" type="body"/>
          </p:nvPr>
        </p:nvSpPr>
        <p:spPr>
          <a:xfrm>
            <a:off x="311700" y="1297300"/>
            <a:ext cx="8520600" cy="32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Продемонстрируйте и объясните работу: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Вложенных условий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Конструкции if-elif-else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Т</a:t>
            </a:r>
            <a:r>
              <a:rPr lang="en" sz="1600">
                <a:solidFill>
                  <a:schemeClr val="dk1"/>
                </a:solidFill>
              </a:rPr>
              <a:t>ернарного условного оператора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43" name="Google Shape;24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4" name="Google Shape;24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sp>
        <p:nvSpPr>
          <p:cNvPr id="250" name="Google Shape;250;p35"/>
          <p:cNvSpPr txBox="1"/>
          <p:nvPr>
            <p:ph idx="1" type="body"/>
          </p:nvPr>
        </p:nvSpPr>
        <p:spPr>
          <a:xfrm>
            <a:off x="311700" y="1418775"/>
            <a:ext cx="8520600" cy="27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создаются вложенные условия?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конструкция if-elif-else?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примеры, где будут релевантны вложенные условия.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Придумайте примеры, где будут релевантны </a:t>
            </a:r>
            <a:r>
              <a:rPr lang="en" sz="1600">
                <a:solidFill>
                  <a:schemeClr val="dk1"/>
                </a:solidFill>
              </a:rPr>
              <a:t>if-elif-else.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 работает тернарный условный оператор?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каких случаях удобно использовать тернарный оператор?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251" name="Google Shape;25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258" name="Google Shape;258;p3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exercise_2.py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59" name="Google Shape;2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3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272" name="Google Shape;27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278" name="Google Shape;27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80" name="Google Shape;28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1" name="Google Shape;281;p3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82" name="Google Shape;282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9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Логические операторы: and, or, not</a:t>
            </a:r>
            <a:endParaRPr b="1" sz="40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and</a:t>
            </a:r>
            <a:endParaRPr/>
          </a:p>
        </p:txBody>
      </p:sp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1152475"/>
            <a:ext cx="72162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EB5757"/>
                </a:solidFill>
              </a:rPr>
              <a:t>and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EB5757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оба условия истинны. Если хотя бы одно условие ложно, возвращается </a:t>
            </a:r>
            <a:r>
              <a:rPr lang="en" sz="1600">
                <a:solidFill>
                  <a:srgbClr val="EB5757"/>
                </a:solidFill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/>
          </a:p>
        </p:txBody>
      </p:sp>
      <p:pic>
        <p:nvPicPr>
          <p:cNvPr id="290" name="Google Shape;2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6725" y="2235250"/>
            <a:ext cx="57912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1" name="Google Shape;291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2" name="Google Shape;292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or</a:t>
            </a:r>
            <a:endParaRPr/>
          </a:p>
        </p:txBody>
      </p:sp>
      <p:sp>
        <p:nvSpPr>
          <p:cNvPr id="298" name="Google Shape;29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or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FF0000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хотя бы одно из условий истинно. Если оба условия ложны, возвращается False.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99" name="Google Shape;2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2186450"/>
            <a:ext cx="5543550" cy="1866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0" name="Google Shape;30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1" name="Google Shape;30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4" name="Google Shape;7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3375" y="704850"/>
            <a:ext cx="4048125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5" name="Google Shape;75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477000" y="486000"/>
            <a:ext cx="60378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i="0" lang="en" sz="2800" u="none" cap="none" strike="noStrike">
                <a:solidFill>
                  <a:srgbClr val="030303"/>
                </a:solidFill>
                <a:latin typeface="Inter"/>
                <a:ea typeface="Inter"/>
                <a:cs typeface="Inter"/>
                <a:sym typeface="Inter"/>
              </a:rPr>
              <a:t>ВАЖНО:</a:t>
            </a:r>
            <a:endParaRPr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72525" y="1470875"/>
            <a:ext cx="5447400" cy="30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4950" lvl="0" marL="2540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Камера должна быть включена на протяжении всего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Организационные вопросы по обучению решаются с кураторами, а не на тематических занятиях.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Вести себя уважительно и этично по отношению к остальным участникам занятия.</a:t>
            </a:r>
            <a:endParaRPr i="0" sz="1500" u="none" cap="none" strike="noStrike">
              <a:solidFill>
                <a:srgbClr val="030303"/>
              </a:solidFill>
            </a:endParaRPr>
          </a:p>
          <a:p>
            <a:pPr indent="-234950" lvl="0" marL="254000" marR="0" rtl="0" algn="just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Clr>
                <a:srgbClr val="030303"/>
              </a:buClr>
              <a:buSzPts val="1500"/>
              <a:buChar char="●"/>
            </a:pPr>
            <a:r>
              <a:rPr i="0" lang="en" sz="1500" u="none" cap="none" strike="noStrike">
                <a:solidFill>
                  <a:srgbClr val="030303"/>
                </a:solidFill>
              </a:rPr>
              <a:t>Во время занятия будут интерактивные задания, будьте готовы </a:t>
            </a:r>
            <a:r>
              <a:rPr lang="en" sz="1500">
                <a:solidFill>
                  <a:srgbClr val="030303"/>
                </a:solidFill>
              </a:rPr>
              <a:t>взаимодействовать с другими участниками, демонстрировать рабочий экран</a:t>
            </a:r>
            <a:r>
              <a:rPr i="0" lang="en" sz="1500" u="none" cap="none" strike="noStrike">
                <a:solidFill>
                  <a:srgbClr val="030303"/>
                </a:solidFill>
              </a:rPr>
              <a:t>.</a:t>
            </a:r>
            <a:endParaRPr i="0" sz="15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оператор not</a:t>
            </a:r>
            <a:endParaRPr/>
          </a:p>
        </p:txBody>
      </p:sp>
      <p:sp>
        <p:nvSpPr>
          <p:cNvPr id="307" name="Google Shape;307;p42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Оператор </a:t>
            </a:r>
            <a:r>
              <a:rPr lang="en" sz="1600">
                <a:solidFill>
                  <a:srgbClr val="FF0000"/>
                </a:solidFill>
              </a:rPr>
              <a:t>not</a:t>
            </a:r>
            <a:r>
              <a:rPr lang="en" sz="1600">
                <a:solidFill>
                  <a:schemeClr val="dk1"/>
                </a:solidFill>
              </a:rPr>
              <a:t> возвращает </a:t>
            </a:r>
            <a:r>
              <a:rPr lang="en" sz="1600">
                <a:solidFill>
                  <a:srgbClr val="FF0000"/>
                </a:solidFill>
              </a:rPr>
              <a:t>True</a:t>
            </a:r>
            <a:r>
              <a:rPr lang="en" sz="1600">
                <a:solidFill>
                  <a:schemeClr val="dk1"/>
                </a:solidFill>
              </a:rPr>
              <a:t>, если условие ложно, и </a:t>
            </a:r>
            <a:r>
              <a:rPr lang="en" sz="1600">
                <a:solidFill>
                  <a:srgbClr val="FF0000"/>
                </a:solidFill>
              </a:rPr>
              <a:t>False</a:t>
            </a:r>
            <a:r>
              <a:rPr lang="en" sz="1600">
                <a:solidFill>
                  <a:schemeClr val="dk1"/>
                </a:solidFill>
              </a:rPr>
              <a:t>, если условие истинно.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То есть меняет возвращаемое булевое значение на противоположное.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8" name="Google Shape;30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5000" y="2477875"/>
            <a:ext cx="5334000" cy="1466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9" name="Google Shape;309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выведет код?</a:t>
            </a:r>
            <a:endParaRPr/>
          </a:p>
        </p:txBody>
      </p:sp>
      <p:pic>
        <p:nvPicPr>
          <p:cNvPr id="316" name="Google Shape;31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6325" y="1673500"/>
            <a:ext cx="5682950" cy="2679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7" name="Google Shape;317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and, or, not в if-elif-else</a:t>
            </a:r>
            <a:endParaRPr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900" y="1435025"/>
            <a:ext cx="6444500" cy="28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5" name="Google Shape;325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Публичное решение студентом</a:t>
            </a:r>
            <a:endParaRPr/>
          </a:p>
        </p:txBody>
      </p:sp>
      <p:sp>
        <p:nvSpPr>
          <p:cNvPr id="332" name="Google Shape;332;p45"/>
          <p:cNvSpPr txBox="1"/>
          <p:nvPr>
            <p:ph idx="1" type="body"/>
          </p:nvPr>
        </p:nvSpPr>
        <p:spPr>
          <a:xfrm>
            <a:off x="311700" y="3903575"/>
            <a:ext cx="6531000" cy="9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434343"/>
                </a:solidFill>
              </a:rPr>
              <a:t>Правила: о</a:t>
            </a:r>
            <a:r>
              <a:rPr lang="en" sz="1200">
                <a:solidFill>
                  <a:srgbClr val="434343"/>
                </a:solidFill>
              </a:rPr>
              <a:t>дин из студентов демонстрирует экран и решает задание перед классом. Поясняет свои действия и рассуждает вслух. Если возникнут трудности, то другие студенты подсказывают. Преподаватель также подсказывает и задает дополнительные вопросы на понимание.</a:t>
            </a:r>
            <a:endParaRPr baseline="30000" sz="1200">
              <a:solidFill>
                <a:srgbClr val="434343"/>
              </a:solidFill>
            </a:endParaRPr>
          </a:p>
        </p:txBody>
      </p:sp>
      <p:pic>
        <p:nvPicPr>
          <p:cNvPr descr="preencoded.png" id="333" name="Google Shape;333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4" name="Google Shape;334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 txBox="1"/>
          <p:nvPr/>
        </p:nvSpPr>
        <p:spPr>
          <a:xfrm>
            <a:off x="311700" y="1123725"/>
            <a:ext cx="5909700" cy="27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Напишите программу, которая выводит в консоль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“Доброе утро” (с 6 до 12),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день” (с 12 до 18),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вечер” (с 18 до 00),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“Добрый ночи” (с 00 до 6),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“Неверное время” (больше 24)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в зависимости от значения переменной hour (значение переменной определите сами).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41" name="Google Shape;341;p46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exercise_3.py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20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42" name="Google Shape;3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4" name="Google Shape;354;p48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5" name="Google Shape;3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361" name="Google Shape;36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49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63" name="Google Shape;363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4" name="Google Shape;364;p49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65" name="Google Shape;36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71" name="Google Shape;37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72" name="Google Shape;372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74" name="Google Shape;374;p50"/>
          <p:cNvSpPr txBox="1"/>
          <p:nvPr/>
        </p:nvSpPr>
        <p:spPr>
          <a:xfrm>
            <a:off x="311700" y="2046425"/>
            <a:ext cx="8520600" cy="25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homework.py</a:t>
            </a:r>
            <a:r>
              <a:rPr lang="en" sz="1500">
                <a:solidFill>
                  <a:srgbClr val="000000"/>
                </a:solidFill>
              </a:rPr>
              <a:t> в папке урока.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/>
              <a:t>Начните с тех, что не успели сделать в классе.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83" name="Google Shape;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6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87" name="Google Shape;8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Логический тип Bool. Операторы сравнения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14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Булевы значения: True и False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Булевы значения представляют собой два логических значения: True (истина) и False (ложь). Эти значения часто используются для проверки условий и управления потоком выполнения программы.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95" name="Google Shape;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3197225"/>
            <a:ext cx="398145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09925" y="3197425"/>
            <a:ext cx="398145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246700" y="2668350"/>
            <a:ext cx="423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True и False можно положить в переменную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709925" y="2706550"/>
            <a:ext cx="3578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True и False как результат сравнения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 в Python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534825"/>
            <a:ext cx="2876700" cy="27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==</a:t>
            </a:r>
            <a:r>
              <a:rPr lang="en" sz="1600">
                <a:solidFill>
                  <a:schemeClr val="dk1"/>
                </a:solidFill>
              </a:rPr>
              <a:t>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!=</a:t>
            </a:r>
            <a:r>
              <a:rPr lang="en" sz="1600">
                <a:solidFill>
                  <a:schemeClr val="dk1"/>
                </a:solidFill>
              </a:rPr>
              <a:t> не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&gt;</a:t>
            </a:r>
            <a:r>
              <a:rPr lang="en" sz="1600">
                <a:solidFill>
                  <a:schemeClr val="dk1"/>
                </a:solidFill>
              </a:rPr>
              <a:t> больше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&lt;</a:t>
            </a:r>
            <a:r>
              <a:rPr lang="en" sz="1600">
                <a:solidFill>
                  <a:schemeClr val="dk1"/>
                </a:solidFill>
              </a:rPr>
              <a:t> меньше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&gt;=</a:t>
            </a:r>
            <a:r>
              <a:rPr lang="en" sz="1600">
                <a:solidFill>
                  <a:schemeClr val="dk1"/>
                </a:solidFill>
              </a:rPr>
              <a:t> больше или равно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rgbClr val="188038"/>
                </a:solidFill>
              </a:rPr>
              <a:t>&lt;=</a:t>
            </a:r>
            <a:r>
              <a:rPr lang="en" sz="1600">
                <a:solidFill>
                  <a:schemeClr val="dk1"/>
                </a:solidFill>
              </a:rPr>
              <a:t> меньше или равно</a:t>
            </a:r>
            <a:endParaRPr sz="1600"/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0325" y="1168000"/>
            <a:ext cx="411480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сравнения. Сравнение строк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173575" y="1152475"/>
            <a:ext cx="368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Посимвольное сравнение</a:t>
            </a:r>
            <a:r>
              <a:rPr lang="en" sz="1400">
                <a:solidFill>
                  <a:schemeClr val="dk1"/>
                </a:solidFill>
              </a:rPr>
              <a:t>: строки сравниваются символ за символом по их кодам Unicode. Если упростить, то сравнение происходит в алфавитном порядке.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Длина строки</a:t>
            </a:r>
            <a:r>
              <a:rPr lang="en" sz="1400">
                <a:solidFill>
                  <a:schemeClr val="dk1"/>
                </a:solidFill>
              </a:rPr>
              <a:t>: если первые несколько символов двух строк одинаковы, то более короткая строка считается меньшей.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Регистр</a:t>
            </a:r>
            <a:r>
              <a:rPr lang="en" sz="1400">
                <a:solidFill>
                  <a:schemeClr val="dk1"/>
                </a:solidFill>
              </a:rPr>
              <a:t>: сравнение чувствительно к регистру. Заглавные буквы считаются меньшими, чем строчные (например, 'A' &lt; 'a').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descr="preencoded.png" id="116" name="Google Shape;11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 rotWithShape="1">
          <a:blip r:embed="rId5">
            <a:alphaModFix/>
          </a:blip>
          <a:srcRect b="7927" l="0" r="0" t="0"/>
          <a:stretch/>
        </p:blipFill>
        <p:spPr>
          <a:xfrm>
            <a:off x="4287525" y="1746100"/>
            <a:ext cx="4488550" cy="2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4" name="Google Shape;12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850" y="1226725"/>
            <a:ext cx="6550425" cy="3659326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Операторы сравнения. Сравнение строк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Логический тип Bool. Операторы сравнения</a:t>
            </a:r>
            <a:endParaRPr/>
          </a:p>
        </p:txBody>
      </p:sp>
      <p:pic>
        <p:nvPicPr>
          <p:cNvPr descr="preencoded.png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495350" y="15257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Условный оператор if. Конструкция if-else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