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Inter SemiBold"/>
      <p:regular r:id="rId28"/>
      <p:bold r:id="rId29"/>
      <p:italic r:id="rId30"/>
      <p:boldItalic r:id="rId31"/>
    </p:embeddedFont>
    <p:embeddedFont>
      <p:font typeface="Inter"/>
      <p:regular r:id="rId32"/>
      <p:bold r:id="rId33"/>
      <p:italic r:id="rId34"/>
      <p:boldItalic r:id="rId35"/>
    </p:embeddedFon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InterSemiBol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SemiBold-boldItalic.fntdata"/><Relationship Id="rId30" Type="http://schemas.openxmlformats.org/officeDocument/2006/relationships/font" Target="fonts/InterSemiBold-italic.fntdata"/><Relationship Id="rId11" Type="http://schemas.openxmlformats.org/officeDocument/2006/relationships/slide" Target="slides/slide5.xml"/><Relationship Id="rId33" Type="http://schemas.openxmlformats.org/officeDocument/2006/relationships/font" Target="fonts/Inter-bold.fntdata"/><Relationship Id="rId10" Type="http://schemas.openxmlformats.org/officeDocument/2006/relationships/slide" Target="slides/slide4.xml"/><Relationship Id="rId32" Type="http://schemas.openxmlformats.org/officeDocument/2006/relationships/font" Target="fonts/Inter-regular.fntdata"/><Relationship Id="rId13" Type="http://schemas.openxmlformats.org/officeDocument/2006/relationships/slide" Target="slides/slide7.xml"/><Relationship Id="rId35" Type="http://schemas.openxmlformats.org/officeDocument/2006/relationships/font" Target="fonts/Inter-boldItalic.fntdata"/><Relationship Id="rId12" Type="http://schemas.openxmlformats.org/officeDocument/2006/relationships/slide" Target="slides/slide6.xml"/><Relationship Id="rId34" Type="http://schemas.openxmlformats.org/officeDocument/2006/relationships/font" Target="fonts/Inter-italic.fntdata"/><Relationship Id="rId15" Type="http://schemas.openxmlformats.org/officeDocument/2006/relationships/slide" Target="slides/slide9.xml"/><Relationship Id="rId37" Type="http://schemas.openxmlformats.org/officeDocument/2006/relationships/font" Target="fonts/OpenSans-bold.fntdata"/><Relationship Id="rId14" Type="http://schemas.openxmlformats.org/officeDocument/2006/relationships/slide" Target="slides/slide8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1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489facf90_0_23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g32489facf90_0_23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Подготовка к занятию, сбор студентов.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g32489facf90_0_23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489facf90_0_32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g32489facf90_0_32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2489facf90_0_32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489facf90_0_33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g32489facf90_0_33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2489facf90_0_33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489facf90_0_34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g32489facf90_0_34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2489facf90_0_34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489facf90_0_352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g32489facf90_0_352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2489facf90_0_352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489facf90_0_36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g32489facf90_0_36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2489facf90_0_36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489facf90_0_3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g32489facf90_0_3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Разбираем заранее присланные вопросы студентов по прошедшей неделе: вопросы, которые НЕ касаются домашних заданий.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Предлагаем студентам задать вопросы, которые остались  непонятными после занятий, самостоятельной работы и повторения на текущем занятии.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2489facf90_0_3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489facf90_0_38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32489facf90_0_38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32489facf90_0_38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489facf90_0_39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g32489facf90_0_39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32489facf90_0_39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489facf90_0_405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32489facf90_0_405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2489facf90_0_405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489facf90_0_419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g32489facf90_0_419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63500" marR="635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 время выполнения задания вызываем конкретных студентов, просим шарить экран, обсуждаем работу, направляем студентов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2489facf90_0_419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489facf90_0_24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g32489facf90_0_24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Заполнить этот слайд про себя.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Коротко представляемся, если ведем занятие в этой группе в первый раз.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уже вели у группы, то достаточно показать слайд на несколько секунд и напомнить, как Вас зовут.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32489facf90_0_24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489facf90_0_43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3" name="Google Shape;283;g32489facf90_0_43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Отвечаем на оставшиеся после консультации вопросы студентов по изученному материалу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32489facf90_0_43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489facf90_0_443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" name="Google Shape;294;g32489facf90_0_443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2489facf90_0_443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489facf90_0_26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32489facf90_0_26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Организационный момент, напоминаем студентам правила поведения на занятии, для комфортного обучения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32489facf90_0_26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489facf90_0_271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g32489facf90_0_271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Рассказываем студентам о том, как будет построено сегодняшнее занятие.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2489facf90_0_271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489facf90_0_28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g32489facf90_0_28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2489facf90_0_28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489facf90_0_290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32489facf90_0_290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2489facf90_0_290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89facf90_0_298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g32489facf90_0_298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2489facf90_0_298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489facf90_0_306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32489facf90_0_306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2489facf90_0_306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489facf90_0_314:notes"/>
          <p:cNvSpPr/>
          <p:nvPr>
            <p:ph idx="2" type="sldImg"/>
          </p:nvPr>
        </p:nvSpPr>
        <p:spPr>
          <a:xfrm>
            <a:off x="-777875" y="0"/>
            <a:ext cx="3555900" cy="150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g32489facf90_0_314:notes"/>
          <p:cNvSpPr txBox="1"/>
          <p:nvPr>
            <p:ph idx="1" type="body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что делает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Java (Java Developer) создает приложения разной сложности, используя один из самых распространенных языков программирования «Джава» (Java). Он не только пишет программный код, но и занимается внедрением, тестированием и модификацией кода.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2489facf90_0_314:notes"/>
          <p:cNvSpPr txBox="1"/>
          <p:nvPr>
            <p:ph idx="12" type="sldNum"/>
          </p:nvPr>
        </p:nvSpPr>
        <p:spPr>
          <a:xfrm>
            <a:off x="0" y="0"/>
            <a:ext cx="20001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925" lIns="55875" spcFirstLastPara="1" rIns="55875" wrap="square" tIns="27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628650" y="273844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628650" y="1369219"/>
            <a:ext cx="7886700" cy="28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>
            <a:off x="7870825" y="2"/>
            <a:ext cx="638475" cy="268873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 flipH="1">
            <a:off x="92652" y="4288429"/>
            <a:ext cx="1328707" cy="855071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10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25" y="476250"/>
            <a:ext cx="21050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014933" y="1747842"/>
            <a:ext cx="5876913" cy="238122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/>
          <p:nvPr/>
        </p:nvSpPr>
        <p:spPr>
          <a:xfrm>
            <a:off x="560813" y="1030241"/>
            <a:ext cx="6858900" cy="25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" sz="47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Алгоритмы</a:t>
            </a:r>
            <a:br>
              <a:rPr b="1" i="0" lang="en" sz="47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i="0" lang="en" sz="47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в программировании</a:t>
            </a:r>
            <a:endParaRPr b="1" i="0" sz="4700" u="none" cap="none" strike="noStrike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8" name="Google Shape;6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3" y="476250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/>
          <p:nvPr/>
        </p:nvSpPr>
        <p:spPr>
          <a:xfrm>
            <a:off x="647088" y="523861"/>
            <a:ext cx="198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Java Basic 1</a:t>
            </a:r>
            <a:endParaRPr b="0" i="0" sz="9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5" name="Google Shape;1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6" name="Google Shape;1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571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Линейные алгоритмы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468000" y="1265750"/>
            <a:ext cx="243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Блок-схема алгоритма</a:t>
            </a:r>
            <a:endParaRPr b="1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5475" y="1602950"/>
            <a:ext cx="2342550" cy="31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/>
          <p:nvPr/>
        </p:nvSpPr>
        <p:spPr>
          <a:xfrm>
            <a:off x="3306288" y="1265750"/>
            <a:ext cx="243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PlantUML диаграмма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306300" y="1718125"/>
            <a:ext cx="3000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```plantuml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@startuml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:Вскипятить воду;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:Положить чайный пакетик в чашку;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:Залить кипятком;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:Дать настояться;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:Вынуть пакетик;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@enduml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571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Ветвление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468000" y="1265750"/>
            <a:ext cx="4579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Ветвление — это механизм, который позволяет алгоритму выбирать между различными путями выполнения в зависимости от условий.</a:t>
            </a:r>
            <a:endParaRPr b="0" i="0" sz="18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571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Ветвления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9" name="Google Shape;189;p27"/>
          <p:cNvSpPr/>
          <p:nvPr/>
        </p:nvSpPr>
        <p:spPr>
          <a:xfrm>
            <a:off x="468000" y="1265750"/>
            <a:ext cx="243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Блок-схема алгоритма</a:t>
            </a:r>
            <a:endParaRPr b="1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0" name="Google Shape;190;p27"/>
          <p:cNvSpPr/>
          <p:nvPr/>
        </p:nvSpPr>
        <p:spPr>
          <a:xfrm>
            <a:off x="3306288" y="1265750"/>
            <a:ext cx="243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PlantUML диаграмма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306300" y="1718125"/>
            <a:ext cx="3000000" cy="2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```plantuml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@startuml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:Проверить погоду;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(Идет дождь?) then (да)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:Взять зонт;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(нет)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:Выйти на улицу;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endif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@enduml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300" y="1834900"/>
            <a:ext cx="26289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9" name="Google Shape;19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571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Циклы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468000" y="1265750"/>
            <a:ext cx="4579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Циклы — это механизм, который позволяет повторять определенные шаги до тех пор, пока не будет выполнено условие.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571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Циклы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468000" y="1265750"/>
            <a:ext cx="243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Блок-схема алгоритма</a:t>
            </a:r>
            <a:endParaRPr b="1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3306288" y="1265750"/>
            <a:ext cx="2437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PlantUML диаграмма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3306300" y="1718125"/>
            <a:ext cx="30000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```plantuml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@startuml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:Начать упражнение;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:Выполнить упражнение;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repeatwhile (Повторить 10 раз)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:Закончить упражнение;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@enduml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```</a:t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3" name="Google Shape;21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1850" y="1602938"/>
            <a:ext cx="22098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9" name="Google Shape;21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22" name="Google Shape;2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24" name="Google Shape;22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0" name="Google Shape;2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3" name="Google Shape;23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5" name="Google Shape;23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42" name="Google Shape;2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49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45" name="Google Shape;245;p32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246" name="Google Shape;246;p32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248" name="Google Shape;24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Вопрос 1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1009400" y="1838800"/>
            <a:ext cx="627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Создайте линейный алгоритм. Пропишите словесный, PlantUML и графический алгоритм выполнения действия: </a:t>
            </a:r>
            <a:r>
              <a:rPr b="1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Приготовление бутерброда.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7" name="Google Shape;25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49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60" name="Google Shape;260;p33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261" name="Google Shape;261;p33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263" name="Google Shape;26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Вопрос 2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1009400" y="1838800"/>
            <a:ext cx="627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Создайте ветвление. Пропишите словесный, PlantUML и графический алгоритм выполнения действия: </a:t>
            </a:r>
            <a:r>
              <a:rPr b="1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Проверка температуры перед выходом.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714578" y="697378"/>
            <a:ext cx="6745800" cy="3802500"/>
          </a:xfrm>
          <a:prstGeom prst="roundRect">
            <a:avLst>
              <a:gd fmla="val 3588" name="adj"/>
            </a:avLst>
          </a:prstGeom>
          <a:solidFill>
            <a:srgbClr val="FFFFFF"/>
          </a:solidFill>
          <a:ln>
            <a:noFill/>
          </a:ln>
          <a:effectLst>
            <a:outerShdw blurRad="723900" rotWithShape="0" algn="tl" dir="2700000" dist="38100">
              <a:srgbClr val="000000">
                <a:alpha val="14900"/>
              </a:srgbClr>
            </a:outerShdw>
          </a:effectLst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75" name="Google Shape;275;p34"/>
          <p:cNvGrpSpPr/>
          <p:nvPr/>
        </p:nvGrpSpPr>
        <p:grpSpPr>
          <a:xfrm>
            <a:off x="3400965" y="569574"/>
            <a:ext cx="1426310" cy="261750"/>
            <a:chOff x="6556450" y="1156485"/>
            <a:chExt cx="2852620" cy="523500"/>
          </a:xfrm>
        </p:grpSpPr>
        <p:sp>
          <p:nvSpPr>
            <p:cNvPr id="276" name="Google Shape;276;p34"/>
            <p:cNvSpPr/>
            <p:nvPr/>
          </p:nvSpPr>
          <p:spPr>
            <a:xfrm>
              <a:off x="6556450" y="1156485"/>
              <a:ext cx="2839500" cy="523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2850" lIns="45725" spcFirstLastPara="1" rIns="45725" wrap="square" tIns="22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6569570" y="1262536"/>
              <a:ext cx="2839500" cy="29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99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" sz="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ВОПРОС</a:t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278" name="Google Shape;27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/>
        </p:nvSpPr>
        <p:spPr>
          <a:xfrm>
            <a:off x="3101475" y="1260150"/>
            <a:ext cx="20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Вопрос 3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0" name="Google Shape;280;p34"/>
          <p:cNvSpPr txBox="1"/>
          <p:nvPr/>
        </p:nvSpPr>
        <p:spPr>
          <a:xfrm>
            <a:off x="1009400" y="1838800"/>
            <a:ext cx="627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Создайте цикл. Пропишите словесный, PlantUML и графический алгоритм выполнения действия: </a:t>
            </a:r>
            <a:r>
              <a:rPr b="1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Подсчет количества яблок в корзине.</a:t>
            </a:r>
            <a:endParaRPr b="1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5" name="Google Shape;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028" y="0"/>
            <a:ext cx="384589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250" y="1057275"/>
            <a:ext cx="283845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250" y="476250"/>
            <a:ext cx="1447473" cy="266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8" name="Google Shape;7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1809751"/>
            <a:ext cx="1922238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/>
          <p:nvPr/>
        </p:nvSpPr>
        <p:spPr>
          <a:xfrm>
            <a:off x="664187" y="525574"/>
            <a:ext cx="10716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ПРЕПОДАВАТЕЛЬ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985886" y="1057275"/>
            <a:ext cx="4833000" cy="3056100"/>
          </a:xfrm>
          <a:prstGeom prst="roundRect">
            <a:avLst>
              <a:gd fmla="val 394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242008" y="1038408"/>
            <a:ext cx="38052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 SemiBold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Фамилия</a:t>
            </a:r>
            <a:b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9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4307033" y="1944993"/>
            <a:ext cx="3805200" cy="14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171717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Текущая должность</a:t>
            </a:r>
            <a:endParaRPr b="1" i="0" sz="1100" u="none" cap="none" strike="noStrike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171717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-18415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Количество лет опыта</a:t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Какой у Вас опыт - ключевые кейсы</a:t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Самые яркие проекты</a:t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100"/>
              <a:buFont typeface="Arial"/>
              <a:buChar char="•"/>
            </a:pPr>
            <a:r>
              <a:rPr b="0" i="0" lang="en" sz="1100" u="none" cap="none" strike="noStrike">
                <a:solidFill>
                  <a:srgbClr val="171717"/>
                </a:solidFill>
                <a:latin typeface="Inter"/>
                <a:ea typeface="Inter"/>
                <a:cs typeface="Inter"/>
                <a:sym typeface="Inter"/>
              </a:rPr>
              <a:t>Дополнительная информация по вашему усмотрению</a:t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7171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3" name="Google Shape;83;p17"/>
          <p:cNvGrpSpPr/>
          <p:nvPr/>
        </p:nvGrpSpPr>
        <p:grpSpPr>
          <a:xfrm>
            <a:off x="6691727" y="3347564"/>
            <a:ext cx="2453598" cy="1796682"/>
            <a:chOff x="12341323" y="5932463"/>
            <a:chExt cx="5946676" cy="4354538"/>
          </a:xfrm>
        </p:grpSpPr>
        <p:pic>
          <p:nvPicPr>
            <p:cNvPr descr="preencoded.png" id="84" name="Google Shape;84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792089" y="6485129"/>
              <a:ext cx="5263191" cy="38018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eencoded.png" id="85" name="Google Shape;85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341323" y="7450891"/>
              <a:ext cx="5263191" cy="28361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reencoded.png" id="86" name="Google Shape;86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3214044" y="5932463"/>
              <a:ext cx="5073955" cy="43545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7"/>
            <p:cNvSpPr/>
            <p:nvPr/>
          </p:nvSpPr>
          <p:spPr>
            <a:xfrm rot="44789">
              <a:off x="15363762" y="7485353"/>
              <a:ext cx="276323" cy="18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 rot="44789">
              <a:off x="14906562" y="8451115"/>
              <a:ext cx="276323" cy="180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29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7"/>
          <p:cNvSpPr txBox="1"/>
          <p:nvPr/>
        </p:nvSpPr>
        <p:spPr>
          <a:xfrm>
            <a:off x="975225" y="2567308"/>
            <a:ext cx="18405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Фото преподавателя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338946" y="3388359"/>
            <a:ext cx="2335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1000" u="sng" cap="none" strike="noStrike">
                <a:solidFill>
                  <a:srgbClr val="F1672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Корпоративный e-mail </a:t>
            </a:r>
            <a:endParaRPr b="0" i="0" sz="1000" u="sng" cap="none" strike="noStrike">
              <a:solidFill>
                <a:srgbClr val="F1672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1000" u="sng" cap="none" strike="noStrike">
                <a:solidFill>
                  <a:srgbClr val="F1672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Социальные сети (по желанию)</a:t>
            </a:r>
            <a:endParaRPr b="0" i="0" sz="1000" u="sng" cap="none" strike="noStrike">
              <a:solidFill>
                <a:srgbClr val="F1672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reencoded.png" id="91" name="Google Shape;91;p1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6" name="Google Shape;2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9" name="Google Shape;28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1" name="Google Shape;29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7" name="Google Shape;29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/>
          <p:nvPr/>
        </p:nvSpPr>
        <p:spPr>
          <a:xfrm>
            <a:off x="468000" y="486000"/>
            <a:ext cx="6037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Заключение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468000" y="1303725"/>
            <a:ext cx="6384900" cy="27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Алгоритмы играют ключевую роль в различных областях, от повседневной жизни до сложных вычислительных задач. Понимание и умение разрабатывать алгоритмы помогает эффективно решать задачи и оптимизировать процессы.</a:t>
            </a:r>
            <a:endParaRPr b="0" i="0" sz="16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72525" y="1252100"/>
            <a:ext cx="50598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590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Камера должна быть включена на протяжении всего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Если у Вас возник вопрос в процессе занятия, пожалуйста, поднимите руку и дождитесь, пока преподаватель закончит мысль и спросит Вас, также можно задать вопрос в чате или когда преподаватель скажет, что начался блок вопросов.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Организационные вопросы по обучению решаются с кураторами, а не на тематических занятиях.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Вести себя уважительно и этично по отношению к остальным участникам занятия.</a:t>
            </a:r>
            <a:endParaRPr b="0" i="0" sz="1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200"/>
              <a:buFont typeface="Inter"/>
              <a:buChar char="●"/>
            </a:pPr>
            <a:r>
              <a:rPr b="0" i="0" lang="en" sz="1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Во время занятия будут интерактивные задания, будьте готовы включить камеру или демонстрацию экрана по просьбе преподавателя.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468000" y="486000"/>
            <a:ext cx="5620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ПЛАН ЗАНЯТИЯ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68000" y="1235250"/>
            <a:ext cx="62049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Введение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Вопросы по основному блоку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Задание для закрепления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Практическая работа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15900" lvl="0" marL="2794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nter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Оставшиеся вопросы</a:t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76200" lvl="0" marL="177800" marR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2" name="Google Shape;11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2495349" y="1268014"/>
            <a:ext cx="58065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43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ОСНОВНОЙ БЛОК</a:t>
            </a:r>
            <a:endParaRPr b="1" i="0" sz="43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chemeClr val="accent4">
                <a:alpha val="40000"/>
              </a:scheme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2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3" name="Google Shape;12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9" name="Google Shape;1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0" name="Google Shape;13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Что такое алгоритм?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Алгоритм - это последовательность шагов</a:t>
            </a:r>
            <a:br>
              <a:rPr b="0" i="0" lang="en" sz="20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" sz="20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для решения задачи.</a:t>
            </a:r>
            <a:endParaRPr b="0" i="0" sz="20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0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Используются в:</a:t>
            </a:r>
            <a:endParaRPr b="0" i="0" sz="20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Математике.</a:t>
            </a:r>
            <a:endParaRPr b="0" i="0" sz="20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Информатике.</a:t>
            </a:r>
            <a:endParaRPr b="0" i="0" sz="20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Повседневной жизни.</a:t>
            </a:r>
            <a:endParaRPr b="0" i="0" sz="20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8" name="Google Shape;1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9" name="Google Shape;1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История алгоритмов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Термин "алгоритм" происходит от имени персидского математика Аль-Хорезми, который жил в IX веке. 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Его труды по арифметике и алгебре стали основой для развития алгоритмов. 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В XX веке, с развитием компьютерных технологий, алгоритмы стали неотъемлемой частью программирования и вычислительной техники.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Зачем нужны алгоритмы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468000" y="1265750"/>
            <a:ext cx="6157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Автоматизация</a:t>
            </a:r>
            <a:r>
              <a:rPr b="0" i="0" lang="e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повышение эффективности, снижение ошибок.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Решение сложных задач</a:t>
            </a:r>
            <a:r>
              <a:rPr b="0" i="0" lang="e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упрощение </a:t>
            </a:r>
            <a:br>
              <a:rPr b="0" i="0" lang="e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и управление.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i="0" lang="e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Оптимизация</a:t>
            </a:r>
            <a:r>
              <a:rPr b="0" i="0" lang="en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минимизация времени и ресурсов.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4571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468000" y="486000"/>
            <a:ext cx="78708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" sz="32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Линейные алгоритмы</a:t>
            </a:r>
            <a:endParaRPr b="1" i="0" sz="3200" u="none" cap="none" strike="noStrike">
              <a:solidFill>
                <a:srgbClr val="03030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468000" y="1265750"/>
            <a:ext cx="4579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Линейные алгоритмы — это алгоритмы, в которых шаги выполняются последовательно, один за другим.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