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y="5143500" cx="9144000"/>
  <p:notesSz cx="6858000" cy="9144000"/>
  <p:embeddedFontLst>
    <p:embeddedFont>
      <p:font typeface="Inter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590986-6B73-4430-B97D-F95D92F0AE5C}">
  <a:tblStyle styleId="{DD590986-6B73-4430-B97D-F95D92F0A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Inter-boldItalic.fntdata"/><Relationship Id="rId102" Type="http://schemas.openxmlformats.org/officeDocument/2006/relationships/font" Target="fonts/Inter-italic.fntdata"/><Relationship Id="rId101" Type="http://schemas.openxmlformats.org/officeDocument/2006/relationships/font" Target="fonts/Inter-bold.fntdata"/><Relationship Id="rId100" Type="http://schemas.openxmlformats.org/officeDocument/2006/relationships/font" Target="fonts/Inter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4ea81f4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4ea81f4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4ea81f43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4ea81f43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4ea81f43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4ea81f43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4ea81f43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4ea81f43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4ea81f43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4ea81f43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4ea81f43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4ea81f43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4ea81f43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4ea81f43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4ea81f43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4ea81f43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4ea81f43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4ea81f43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4ea81f43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4ea81f43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4ea81f43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4ea81f43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4ea81f43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4ea81f43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4ea81f43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4ea81f43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4ea81f43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4ea81f43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4ea81f43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4ea81f43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4ea81f43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4ea81f43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4ea81f43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4ea81f43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4ea81f43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4ea81f43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4ea81f43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4ea81f4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ea81f4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ea81f4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4ea81f43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4ea81f43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4ea81f43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4ea81f43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4ea81f43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4ea81f43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4ea81f43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4ea81f43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4ea81f43b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24ea81f43b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4ea81f43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4ea81f43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4ea81f43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4ea81f43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4ea81f4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4ea81f4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4ea81f43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24ea81f43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4ea81f43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24ea81f43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4ea81f43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4ea81f43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4ea81f43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4ea81f43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4ea81f43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4ea81f43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4ea81f43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4ea81f43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4ea81f43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4ea81f43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4ea81f43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4ea81f43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4ea81f43b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24ea81f43b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4ea81f43b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24ea81f43b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4ea81f43b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4ea81f43b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4ea81f43b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4ea81f43b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4ea81f4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4ea81f4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4ea81f43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4ea81f43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4ea81f43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4ea81f43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4ea81f43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24ea81f43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4ea81f43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24ea81f43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4ea81f43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24ea81f43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4ea81f43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24ea81f43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4ea81f43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24ea81f43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4ea81f43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24ea81f43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24ea81f43b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24ea81f43b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4ea81f43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24ea81f43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4ea81f43b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4ea81f43b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4ea81f43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4ea81f43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24ea81f43b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24ea81f43b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4ea81f4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24ea81f4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24ea81f4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24ea81f4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24ea81f43b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24ea81f43b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24ea81f43b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24ea81f43b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4ea81f43b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24ea81f43b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24ea81f43b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24ea81f43b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24ea81f43b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24ea81f43b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24ea81f43b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24ea81f43b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24ea81f43b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24ea81f43b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4ea81f4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4ea81f4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24ea81f43b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24ea81f43b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24ea81f43b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24ea81f43b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24ea81f43b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24ea81f43b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24ea81f43b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24ea81f43b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24ea81f43b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24ea81f43b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24ea81f43b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24ea81f43b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24ea81f43b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24ea81f43b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24ea81f43b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24ea81f43b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24ea81f43b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24ea81f43b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24ea81f43b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24ea81f43b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4ea81f4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4ea81f4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24ea81f43b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24ea81f43b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24ea81f43b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24ea81f43b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d7b7c4a577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d7b7c4a577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d7b7c4a577_1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d7b7c4a577_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d7b7c4a577_1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d7b7c4a577_1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d7b7c4a577_1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d7b7c4a577_1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d7b7c4a577_1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d7b7c4a577_1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d7b7c4a577_1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d7b7c4a577_1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4ea81f43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4ea81f43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www.enterprisedb.com/downloads/postgres-postgresql-downloads" TargetMode="External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8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SQL. </a:t>
            </a: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pgAdmin</a:t>
            </a: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 PostgreSQL. Проектирование моделей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Векторные базы данных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Примеры: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Pinecone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Weaviate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Описание:</a:t>
            </a:r>
            <a:r>
              <a:rPr lang="en" sz="1600">
                <a:solidFill>
                  <a:schemeClr val="dk1"/>
                </a:solidFill>
              </a:rPr>
              <a:t> Векторные базы данных хранят данные в виде векторов, что позволяет эффективно выполнять операции поиска и сравнения на основе векторных представлений.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Применение:</a:t>
            </a:r>
            <a:r>
              <a:rPr lang="en" sz="1600">
                <a:solidFill>
                  <a:schemeClr val="dk1"/>
                </a:solidFill>
              </a:rPr>
              <a:t> Идеальны для задач машинного обучения, обработки естественного языка (NLP), поиска по изображениям и рекомендательных систем.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Аналогия:</a:t>
            </a:r>
            <a:r>
              <a:rPr lang="en" sz="1600">
                <a:solidFill>
                  <a:schemeClr val="dk1"/>
                </a:solidFill>
              </a:rPr>
              <a:t> Представьте себе пространство, где каждый объект представлен в виде точки (вектора) с координатами. Вы можете легко найти ближайшие точки или группы точек, которые находятся рядом друг с другом.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Подробнее о реляционных БД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Реляционные базы данных (РБД) — это тип баз данных, который организует данные в виде таблиц (отношений). Каждая таблица состоит из строк и столбцов, где строки представляют записи, а столбцы — атрибуты этих записей.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Подробнее о реляционных БД</a:t>
            </a:r>
            <a:endParaRPr/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Таблицы:</a:t>
            </a:r>
            <a:r>
              <a:rPr lang="en" sz="2000">
                <a:solidFill>
                  <a:schemeClr val="dk1"/>
                </a:solidFill>
              </a:rPr>
              <a:t> Основные структуры для хранения данных.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Строки:</a:t>
            </a:r>
            <a:r>
              <a:rPr lang="en" sz="2000">
                <a:solidFill>
                  <a:schemeClr val="dk1"/>
                </a:solidFill>
              </a:rPr>
              <a:t> Индивидуальные записи данных.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Столбцы:</a:t>
            </a:r>
            <a:r>
              <a:rPr lang="en" sz="2000">
                <a:solidFill>
                  <a:schemeClr val="dk1"/>
                </a:solidFill>
              </a:rPr>
              <a:t> Категории или атрибуты данных.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Первичные ключи:</a:t>
            </a:r>
            <a:r>
              <a:rPr lang="en" sz="2000">
                <a:solidFill>
                  <a:schemeClr val="dk1"/>
                </a:solidFill>
              </a:rPr>
              <a:t> Уникальные идентификаторы для строк в таблице.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Внешние ключи:</a:t>
            </a:r>
            <a:r>
              <a:rPr lang="en" sz="2000">
                <a:solidFill>
                  <a:schemeClr val="dk1"/>
                </a:solidFill>
              </a:rPr>
              <a:t> Ссылки на первичные ключи в других таблицах, устанавливающие связи между таблицами.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Индексы:</a:t>
            </a:r>
            <a:r>
              <a:rPr lang="en" sz="2000">
                <a:solidFill>
                  <a:schemeClr val="dk1"/>
                </a:solidFill>
              </a:rPr>
              <a:t> Специальные структуры для быстрого поиска данных.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Запросы:</a:t>
            </a:r>
            <a:r>
              <a:rPr lang="en" sz="2000">
                <a:solidFill>
                  <a:schemeClr val="dk1"/>
                </a:solidFill>
              </a:rPr>
              <a:t> Команды для извлечения, добавления, изменения или удаления данных, выполняемые с помощью языка </a:t>
            </a:r>
            <a:r>
              <a:rPr i="1" lang="en" sz="2000">
                <a:solidFill>
                  <a:srgbClr val="A64D79"/>
                </a:solidFill>
              </a:rPr>
              <a:t>SQL</a:t>
            </a:r>
            <a:r>
              <a:rPr lang="en" sz="2000">
                <a:solidFill>
                  <a:schemeClr val="dk1"/>
                </a:solidFill>
              </a:rPr>
              <a:t> (</a:t>
            </a:r>
            <a:r>
              <a:rPr i="1" lang="en" sz="2000">
                <a:solidFill>
                  <a:srgbClr val="A64D79"/>
                </a:solidFill>
              </a:rPr>
              <a:t>Structured Query Language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Диалекты SQL</a:t>
            </a:r>
            <a:endParaRPr/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i="1" lang="en" sz="1600">
                <a:solidFill>
                  <a:srgbClr val="A64D79"/>
                </a:solidFill>
              </a:rPr>
              <a:t>Structured Query Language</a:t>
            </a:r>
            <a:r>
              <a:rPr lang="en" sz="1600">
                <a:solidFill>
                  <a:schemeClr val="dk1"/>
                </a:solidFill>
              </a:rPr>
              <a:t>) — это стандартный язык для работы с реляционными базами данных. Однако разные системы управления базами данных (СУБД) могут иметь свои собственные расширения и особенности, которые называются диалектами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MySQL/MariaDB</a:t>
            </a:r>
            <a:endParaRPr/>
          </a:p>
        </p:txBody>
      </p:sp>
      <p:pic>
        <p:nvPicPr>
          <p:cNvPr descr="preencoded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специфических функций, таких как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2000">
                <a:solidFill>
                  <a:schemeClr val="dk1"/>
                </a:solidFill>
              </a:rPr>
              <a:t> для ограничения количества возвращаемых строк.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Использование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AUTO_INCREMENT</a:t>
            </a:r>
            <a:r>
              <a:rPr lang="en" sz="2000">
                <a:solidFill>
                  <a:schemeClr val="dk1"/>
                </a:solidFill>
              </a:rPr>
              <a:t> для автоматического увеличения значений первичных ключей.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хранимых процедур и триггеров.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сложных типов данных, таких как массивы 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Использование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2000">
                <a:solidFill>
                  <a:schemeClr val="dk1"/>
                </a:solidFill>
              </a:rPr>
              <a:t> для автоматического увеличения значений первичных ключей.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полнотекстового поиска и геопространственных данных.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</a:t>
            </a:r>
            <a:endParaRPr/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</a:t>
            </a:r>
            <a:r>
              <a:rPr i="1" lang="en" sz="2000">
                <a:solidFill>
                  <a:srgbClr val="A64D79"/>
                </a:solidFill>
              </a:rPr>
              <a:t>PL/SQL</a:t>
            </a:r>
            <a:r>
              <a:rPr lang="en" sz="2000">
                <a:solidFill>
                  <a:schemeClr val="dk1"/>
                </a:solidFill>
              </a:rPr>
              <a:t> для написания хранимых процедур и триггеров.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Использование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" sz="2000">
                <a:solidFill>
                  <a:schemeClr val="dk1"/>
                </a:solidFill>
              </a:rPr>
              <a:t> для автоматического увеличения значений первичных ключей.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сложных аналитических функций и партиционирования таблиц.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SQL Server</a:t>
            </a:r>
            <a:endParaRPr/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</a:t>
            </a:r>
            <a:r>
              <a:rPr i="1" lang="en" sz="2000">
                <a:solidFill>
                  <a:srgbClr val="A64D79"/>
                </a:solidFill>
              </a:rPr>
              <a:t>T-SQL</a:t>
            </a:r>
            <a:r>
              <a:rPr lang="en" sz="2000">
                <a:solidFill>
                  <a:schemeClr val="dk1"/>
                </a:solidFill>
              </a:rPr>
              <a:t> для написания хранимых процедур и триггеров.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Использование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" sz="2000">
                <a:solidFill>
                  <a:schemeClr val="dk1"/>
                </a:solidFill>
              </a:rPr>
              <a:t> для автоматического увеличения значений первичных ключей.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Поддержка интеграции с другими продуктами Microsoft, такими как Power BI и Azure.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</a:t>
            </a:r>
            <a:r>
              <a:rPr lang="en"/>
              <a:t>тличия SQLite от других SQL-БД</a:t>
            </a:r>
            <a:endParaRPr/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— это легковесная, встраиваемая реляционная база данных, которая хранит данные в одном файле. Основные отличия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от других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-подобных БД: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Легковесность: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не требует установки сервера и может работать как встраиваемая библиотека в приложениях.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Файловая база данных:</a:t>
            </a:r>
            <a:r>
              <a:rPr lang="en" sz="1600">
                <a:solidFill>
                  <a:schemeClr val="dk1"/>
                </a:solidFill>
              </a:rPr>
              <a:t> Все данные хранятся в одном файле, что упрощает управление и перенос базы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Отсутствие сетевых возможностей: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не поддерживает сетевые соединения и предназначена для локального использования.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Простота использования: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имеет минимальный набор функций, что делает его простым в использовании и настройке.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Отсутствие пользователей и ролей: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 не поддерживает управление пользователями и ролями, что ограничивает его использование в многопользовательских средах.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PostgreSQL над другими</a:t>
            </a:r>
            <a:r>
              <a:rPr lang="en"/>
              <a:t> </a:t>
            </a:r>
            <a:r>
              <a:rPr lang="en"/>
              <a:t>SQL-БД</a:t>
            </a:r>
            <a:endParaRPr/>
          </a:p>
        </p:txBody>
      </p:sp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Поддержка сложных типов данных: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 поддерживает массивы,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XML</a:t>
            </a:r>
            <a:r>
              <a:rPr lang="en" sz="1600">
                <a:solidFill>
                  <a:schemeClr val="dk1"/>
                </a:solidFill>
              </a:rPr>
              <a:t>, геопространственные данные и другие сложные типы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Расширяемость:</a:t>
            </a:r>
            <a:r>
              <a:rPr lang="en" sz="1600">
                <a:solidFill>
                  <a:schemeClr val="dk1"/>
                </a:solidFill>
              </a:rPr>
              <a:t> Позволяет создавать пользовательские типы данных, функции и операторы.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Соответствие стандартам: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 строго соответствует стандарту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 и поддерживает большинство его функций.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Производительность:</a:t>
            </a:r>
            <a:r>
              <a:rPr lang="en" sz="1600">
                <a:solidFill>
                  <a:schemeClr val="dk1"/>
                </a:solidFill>
              </a:rPr>
              <a:t> Оптимизирован для работы с большими объемами данных и поддерживает сложные индексы и партиционирование таблиц.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Основные возможности </a:t>
            </a:r>
            <a:r>
              <a:rPr lang="en" sz="1600">
                <a:solidFill>
                  <a:srgbClr val="000000"/>
                </a:solidFill>
              </a:rPr>
              <a:t>pgAdmin</a:t>
            </a:r>
            <a:r>
              <a:rPr lang="en" sz="1600">
                <a:solidFill>
                  <a:srgbClr val="000000"/>
                </a:solidFill>
              </a:rPr>
              <a:t>: Управление базой данных и визуализация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Создание таблиц: Структура и параметры таблиц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Типы данных: Основные типы данных PostgreSQL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Проектирование моделей баз данных: Оптимизация структуры базы данных для типичных задач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PostgreSQL над другими SQL-БД</a:t>
            </a:r>
            <a:endParaRPr/>
          </a:p>
        </p:txBody>
      </p:sp>
      <p:pic>
        <p:nvPicPr>
          <p:cNvPr descr="preencoded.pn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i="1" lang="en" sz="1600">
                <a:solidFill>
                  <a:schemeClr val="dk1"/>
                </a:solidFill>
              </a:rPr>
              <a:t>Безопасность:</a:t>
            </a:r>
            <a:r>
              <a:rPr lang="en" sz="1600">
                <a:solidFill>
                  <a:schemeClr val="dk1"/>
                </a:solidFill>
              </a:rPr>
              <a:t> Поддерживает роли, пользователей, шифрование данных и другие функции безопасности.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i="1" lang="en" sz="1600">
                <a:solidFill>
                  <a:schemeClr val="dk1"/>
                </a:solidFill>
              </a:rPr>
              <a:t>Открытый исходный код: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 является открытым проектом с активным сообществом, что обеспечивает его надежность и безопасность.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i="1" lang="en" sz="1600">
                <a:solidFill>
                  <a:schemeClr val="dk1"/>
                </a:solidFill>
              </a:rPr>
              <a:t>Поддержка полнотекстового поиска:</a:t>
            </a:r>
            <a:r>
              <a:rPr lang="en" sz="1600">
                <a:solidFill>
                  <a:schemeClr val="dk1"/>
                </a:solidFill>
              </a:rPr>
              <a:t> Встроенные возможности для полнотекстового поиска и анализа текста.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i="1" lang="en" sz="1600">
                <a:solidFill>
                  <a:schemeClr val="dk1"/>
                </a:solidFill>
              </a:rPr>
              <a:t>Масштабируемость:</a:t>
            </a:r>
            <a:r>
              <a:rPr lang="en" sz="1600">
                <a:solidFill>
                  <a:schemeClr val="dk1"/>
                </a:solidFill>
              </a:rPr>
              <a:t> Поддерживает горизонтальное и вертикальное масштабирование, что делает его подходящим для крупных предприятий.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24" name="Google Shape;22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Основные возможности 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pgAdmin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Зайти по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ссылке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Выбрать последнюю версию и свою ОС: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61594"/>
            <a:ext cx="9143999" cy="298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&gt;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125" y="1668875"/>
            <a:ext cx="4518776" cy="3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&gt;</a:t>
            </a:r>
            <a:r>
              <a:rPr lang="en" sz="1600">
                <a:solidFill>
                  <a:schemeClr val="dk1"/>
                </a:solidFill>
              </a:rPr>
              <a:t> (если устраивает путь установки)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275" y="1657275"/>
            <a:ext cx="4533626" cy="34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&gt;</a:t>
            </a:r>
            <a:r>
              <a:rPr lang="en" sz="1600">
                <a:solidFill>
                  <a:schemeClr val="dk1"/>
                </a:solidFill>
              </a:rPr>
              <a:t> (галочки оставляем по умолчанию)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500" y="1645700"/>
            <a:ext cx="4548400" cy="34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&gt;</a:t>
            </a:r>
            <a:r>
              <a:rPr lang="en" sz="1600">
                <a:solidFill>
                  <a:schemeClr val="dk1"/>
                </a:solidFill>
              </a:rPr>
              <a:t> (если устраивает путь где будут хранится базы данных)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375" y="1637775"/>
            <a:ext cx="4558525" cy="35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7" name="Google Shape;2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Придумайте пароль, повторите пароль, </a:t>
            </a:r>
            <a:r>
              <a:rPr b="1" lang="en" sz="1600">
                <a:solidFill>
                  <a:schemeClr val="dk1"/>
                </a:solidFill>
              </a:rPr>
              <a:t>Next &gt;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9" name="Google Shape;27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100" y="1668875"/>
            <a:ext cx="4518800" cy="3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Выберите сетевой порт для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, можно оставить 5432 по умолчанию, </a:t>
            </a:r>
            <a:r>
              <a:rPr b="1" lang="en" sz="1600">
                <a:solidFill>
                  <a:schemeClr val="dk1"/>
                </a:solidFill>
              </a:rPr>
              <a:t>Next &gt;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500" y="1645700"/>
            <a:ext cx="4548400" cy="34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5" name="Google Shape;29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Выберите локаль (например Russian, Russia), </a:t>
            </a:r>
            <a:r>
              <a:rPr b="1" lang="en" sz="1600">
                <a:solidFill>
                  <a:schemeClr val="dk1"/>
                </a:solidFill>
              </a:rPr>
              <a:t>Next &gt;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6925" y="1645700"/>
            <a:ext cx="4543976" cy="34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1" sz="12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Немного об SQL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303" name="Google Shape;3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&gt;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0775" y="1703625"/>
            <a:ext cx="4470125" cy="34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Next &gt;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600" y="1610925"/>
            <a:ext cx="4588300" cy="35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PostgreSQL</a:t>
            </a:r>
            <a:endParaRPr/>
          </a:p>
        </p:txBody>
      </p:sp>
      <p:pic>
        <p:nvPicPr>
          <p:cNvPr descr="preencoded.png" id="321" name="Google Shape;32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2" name="Google Shape;3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Убрать галочку, </a:t>
            </a:r>
            <a:r>
              <a:rPr b="1" lang="en" sz="1600">
                <a:solidFill>
                  <a:schemeClr val="dk1"/>
                </a:solidFill>
              </a:rPr>
              <a:t>Finish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500" y="1668875"/>
            <a:ext cx="4514400" cy="34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pgAdmin</a:t>
            </a:r>
            <a:endParaRPr/>
          </a:p>
        </p:txBody>
      </p:sp>
      <p:pic>
        <p:nvPicPr>
          <p:cNvPr descr="preencoded.png" id="330" name="Google Shape;3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1" name="Google Shape;33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pgAdmin</a:t>
            </a:r>
            <a:r>
              <a:rPr lang="en" sz="1600">
                <a:solidFill>
                  <a:schemeClr val="dk1"/>
                </a:solidFill>
              </a:rPr>
              <a:t> — это открытый инструмент для администрирования и разработки баз данных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. Он предоставляет графический интерфейс для управления базами данных, выполнения запросов и визуализации данных. </a:t>
            </a:r>
            <a:r>
              <a:rPr b="1" lang="en" sz="2200">
                <a:solidFill>
                  <a:schemeClr val="dk1"/>
                </a:solidFill>
              </a:rPr>
              <a:t>pgAdmin</a:t>
            </a:r>
            <a:r>
              <a:rPr lang="en" sz="1600">
                <a:solidFill>
                  <a:schemeClr val="dk1"/>
                </a:solidFill>
              </a:rPr>
              <a:t> поддерживает работу с несколькими серверами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 и предоставляет мощные инструменты для мониторинга и оптимизации производительности.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pgAdmin</a:t>
            </a:r>
            <a:endParaRPr/>
          </a:p>
        </p:txBody>
      </p:sp>
      <p:pic>
        <p:nvPicPr>
          <p:cNvPr descr="preencoded.png" id="338" name="Google Shape;33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9" name="Google Shape;33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поиске Пуска набрать </a:t>
            </a:r>
            <a:r>
              <a:rPr b="1" lang="en" sz="1600">
                <a:solidFill>
                  <a:schemeClr val="dk1"/>
                </a:solidFill>
              </a:rPr>
              <a:t>pgAdmin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pgAdmin</a:t>
            </a:r>
            <a:endParaRPr/>
          </a:p>
        </p:txBody>
      </p:sp>
      <p:pic>
        <p:nvPicPr>
          <p:cNvPr descr="preencoded.png" id="346" name="Google Shape;34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7" name="Google Shape;34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092" y="1152600"/>
            <a:ext cx="5823758" cy="3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Запуск pgAdmin</a:t>
            </a:r>
            <a:endParaRPr/>
          </a:p>
        </p:txBody>
      </p:sp>
      <p:pic>
        <p:nvPicPr>
          <p:cNvPr descr="preencoded.png" id="354" name="Google Shape;35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5" name="Google Shape;35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0" y="1152475"/>
            <a:ext cx="3320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Ввести пароль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Поставить галочку Save Password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OK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249" y="1152475"/>
            <a:ext cx="5823751" cy="3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5" name="Google Shape;3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7" name="Google Shape;36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Создание таблиц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таблиц в pgAdmin</a:t>
            </a:r>
            <a:endParaRPr/>
          </a:p>
        </p:txBody>
      </p:sp>
      <p:pic>
        <p:nvPicPr>
          <p:cNvPr descr="preencoded.png" id="374" name="Google Shape;37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Откройте </a:t>
            </a:r>
            <a:r>
              <a:rPr b="1" lang="en" sz="1600">
                <a:solidFill>
                  <a:schemeClr val="dk1"/>
                </a:solidFill>
              </a:rPr>
              <a:t>pgAdmin</a:t>
            </a:r>
            <a:r>
              <a:rPr lang="en" sz="1600">
                <a:solidFill>
                  <a:schemeClr val="dk1"/>
                </a:solidFill>
              </a:rPr>
              <a:t> и подключитесь к серверу: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Запустите </a:t>
            </a:r>
            <a:r>
              <a:rPr b="1" lang="en" sz="1600">
                <a:solidFill>
                  <a:schemeClr val="dk1"/>
                </a:solidFill>
              </a:rPr>
              <a:t>pgAdmin</a:t>
            </a:r>
            <a:r>
              <a:rPr lang="en" sz="1600">
                <a:solidFill>
                  <a:schemeClr val="dk1"/>
                </a:solidFill>
              </a:rPr>
              <a:t> и подключитесь к вашему серверу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Выберите базу данных: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 левой панели выберите базу данных, в которой хотите создать таблицу.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Создайте новую таблицу: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Щелкните правой кнопкой мыши на базе данных и выберите </a:t>
            </a:r>
            <a:r>
              <a:rPr i="1" lang="en" sz="1600">
                <a:solidFill>
                  <a:schemeClr val="dk1"/>
                </a:solidFill>
              </a:rPr>
              <a:t>"Create" -&gt; "Table"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Введите имя таблицы и выберите схему (по умолчанию </a:t>
            </a:r>
            <a:r>
              <a:rPr i="1" lang="en" sz="1600">
                <a:solidFill>
                  <a:schemeClr val="dk1"/>
                </a:solidFill>
              </a:rPr>
              <a:t>public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Определите столбцы: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 разделе </a:t>
            </a:r>
            <a:r>
              <a:rPr i="1" lang="en" sz="1600">
                <a:solidFill>
                  <a:schemeClr val="dk1"/>
                </a:solidFill>
              </a:rPr>
              <a:t>"Columns"</a:t>
            </a:r>
            <a:r>
              <a:rPr lang="en" sz="1600">
                <a:solidFill>
                  <a:schemeClr val="dk1"/>
                </a:solidFill>
              </a:rPr>
              <a:t> добавьте столбцы, указав их имена, типы данных и ограничения (например, </a:t>
            </a:r>
            <a:r>
              <a:rPr i="1" lang="en" sz="1600">
                <a:solidFill>
                  <a:schemeClr val="dk1"/>
                </a:solidFill>
              </a:rPr>
              <a:t>NOT NULL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chemeClr val="dk1"/>
                </a:solidFill>
              </a:rPr>
              <a:t>UNIQUE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Сохраните таблицу: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Нажмите </a:t>
            </a:r>
            <a:r>
              <a:rPr i="1" lang="en" sz="1600">
                <a:solidFill>
                  <a:schemeClr val="dk1"/>
                </a:solidFill>
              </a:rPr>
              <a:t>"Save"</a:t>
            </a:r>
            <a:r>
              <a:rPr lang="en" sz="1600">
                <a:solidFill>
                  <a:schemeClr val="dk1"/>
                </a:solidFill>
              </a:rPr>
              <a:t> для создания таблицы.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Схемы в PostgreSQL</a:t>
            </a:r>
            <a:endParaRPr/>
          </a:p>
        </p:txBody>
      </p:sp>
      <p:pic>
        <p:nvPicPr>
          <p:cNvPr descr="preencoded.png" id="382" name="Google Shape;38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3" name="Google Shape;38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Схемы в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 — это логические контейнеры, которые позволяют организовать объекты базы данных (таблицы, индексы, представления и т.д.) в группы. Схемы помогают управлять доступом и организовывать данные в больших базах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Создание схемы: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CREATE SCHEMA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my_schema;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схемы: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search_path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my_schema;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база данных?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База данных — это организованная коллекция данных, которая хранится и управляется с помощью специального программного обеспечения. Она позволяет эффективно сохранять, извлекать и управлять информацией. Представьте себе библиотеку, где книги (данные) аккуратно расставлены по полкам (таблицам) и могут быть легко найдены по каталогу (индексам).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</a:t>
            </a:r>
            <a:r>
              <a:rPr lang="en"/>
              <a:t>оля и записи</a:t>
            </a:r>
            <a:endParaRPr/>
          </a:p>
        </p:txBody>
      </p:sp>
      <p:pic>
        <p:nvPicPr>
          <p:cNvPr descr="preencoded.png" id="390" name="Google Shape;3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1" name="Google Shape;39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200">
                <a:solidFill>
                  <a:schemeClr val="dk1"/>
                </a:solidFill>
              </a:rPr>
              <a:t>Поле:</a:t>
            </a:r>
            <a:r>
              <a:rPr lang="en" sz="2200">
                <a:solidFill>
                  <a:schemeClr val="dk1"/>
                </a:solidFill>
              </a:rPr>
              <a:t> Это столбец в таблице, который представляет собой атрибут или характеристику данных. Каждое поле имеет имя и тип данных (например,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2200">
                <a:solidFill>
                  <a:schemeClr val="dk1"/>
                </a:solidFill>
              </a:rPr>
              <a:t>).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Запись:</a:t>
            </a:r>
            <a:r>
              <a:rPr lang="en" sz="2200">
                <a:solidFill>
                  <a:schemeClr val="dk1"/>
                </a:solidFill>
              </a:rPr>
              <a:t> Это строка в таблице, которая представляет собой набор значений для всех полей таблицы. Запись содержит данные для одного объекта или сущности.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Первичный ключ (Primary Key)</a:t>
            </a:r>
            <a:endParaRPr/>
          </a:p>
        </p:txBody>
      </p:sp>
      <p:pic>
        <p:nvPicPr>
          <p:cNvPr descr="preencoded.png" id="398" name="Google Shape;39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Первичный ключ (Primary Key) — это уникальный идентификатор для каждой записи в таблице. Он гарантирует, что каждая запись в таблице уникальна и может быть однозначно идентифицирована. Первичный ключ обычно состоит из одного или нескольких столбцов.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Создание первичного ключа: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users 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SERIAL PRIMARY KEY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VARCHAR(50) NOT NULL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email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VARCHAR(100) NOT NULL UNIQUE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Параметры таблиц</a:t>
            </a:r>
            <a:endParaRPr/>
          </a:p>
        </p:txBody>
      </p:sp>
      <p:pic>
        <p:nvPicPr>
          <p:cNvPr descr="preencoded.png" id="406" name="Google Shape;40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7" name="Google Shape;40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 таблиц включают различные атрибуты и ограничения, которые определяют структуру и поведение таблицы: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Типы данных:</a:t>
            </a:r>
            <a:r>
              <a:rPr lang="en" sz="1600">
                <a:solidFill>
                  <a:schemeClr val="dk1"/>
                </a:solidFill>
              </a:rPr>
              <a:t> Определяют, какие данные могут храниться в столбцах (например,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Ограничения:</a:t>
            </a:r>
            <a:r>
              <a:rPr lang="en" sz="1600">
                <a:solidFill>
                  <a:schemeClr val="dk1"/>
                </a:solidFill>
              </a:rPr>
              <a:t> Ограничения, такие как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en" sz="1600">
                <a:solidFill>
                  <a:schemeClr val="dk1"/>
                </a:solidFill>
              </a:rPr>
              <a:t>, которые обеспечивают целостность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Индексы:</a:t>
            </a:r>
            <a:r>
              <a:rPr lang="en" sz="1600">
                <a:solidFill>
                  <a:schemeClr val="dk1"/>
                </a:solidFill>
              </a:rPr>
              <a:t> Структуры, которые ускоряют поиск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Внешние ключи:</a:t>
            </a:r>
            <a:r>
              <a:rPr lang="en" sz="1600">
                <a:solidFill>
                  <a:schemeClr val="dk1"/>
                </a:solidFill>
              </a:rPr>
              <a:t> Ссылки на первичные ключи в других таблицах, которые устанавливают связи между таблицами.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</a:t>
            </a:r>
            <a:r>
              <a:rPr lang="en"/>
              <a:t>оздание таблиц со связями</a:t>
            </a:r>
            <a:endParaRPr/>
          </a:p>
        </p:txBody>
      </p:sp>
      <p:pic>
        <p:nvPicPr>
          <p:cNvPr descr="preencoded.png" id="414" name="Google Shape;41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5" name="Google Shape;41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Рассмотрим пример создания двух таблиц: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" sz="1600">
                <a:solidFill>
                  <a:schemeClr val="dk1"/>
                </a:solidFill>
              </a:rPr>
              <a:t>, где таблица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" sz="1600">
                <a:solidFill>
                  <a:schemeClr val="dk1"/>
                </a:solidFill>
              </a:rPr>
              <a:t> ссылается на таблицу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600">
                <a:solidFill>
                  <a:schemeClr val="dk1"/>
                </a:solidFill>
              </a:rPr>
              <a:t> через внешний ключ.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417" name="Google Shape;417;p55"/>
          <p:cNvGraphicFramePr/>
          <p:nvPr/>
        </p:nvGraphicFramePr>
        <p:xfrm>
          <a:off x="0" y="17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{DD590986-6B73-4430-B97D-F95D92F0AE5C}</a:tableStyleId>
              </a:tblPr>
              <a:tblGrid>
                <a:gridCol w="3995050"/>
                <a:gridCol w="5148950"/>
              </a:tblGrid>
              <a:tr h="337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Создание таблицы </a:t>
                      </a: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r>
                        <a:rPr lang="en"/>
                        <a:t>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 TABLE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users (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user_id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SERIAL PRIMARY KEY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username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VARCHAR(50) NOT NULL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email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VARCHAR(100) NOT NULL UNIQUE</a:t>
                      </a:r>
                      <a:endParaRPr b="1" sz="13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Создание таблицы </a:t>
                      </a: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orders</a:t>
                      </a:r>
                      <a:r>
                        <a:rPr lang="en"/>
                        <a:t>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 TABLE 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orders (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order_id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SERIAL PRIMARY KEY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user_id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 NOT NULL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order_date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 NOT NULL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amount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DECIMAL(10, 2) NOT NULL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FOREIGN KEY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(user_id) </a:t>
                      </a:r>
                      <a:r>
                        <a:rPr b="1" lang="en" sz="13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REFERENCES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users(user_id)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Объяснение</a:t>
            </a:r>
            <a:endParaRPr/>
          </a:p>
        </p:txBody>
      </p:sp>
      <p:pic>
        <p:nvPicPr>
          <p:cNvPr descr="preencoded.png" id="423" name="Google Shape;42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4" name="Google Shape;42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Таблица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" sz="1600">
                <a:solidFill>
                  <a:schemeClr val="dk1"/>
                </a:solidFill>
              </a:rPr>
              <a:t>: Первичный ключ, автоматически увеличивающийся идентификатор.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600">
                <a:solidFill>
                  <a:schemeClr val="dk1"/>
                </a:solidFill>
              </a:rPr>
              <a:t>: Имя пользователя, не может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: Электронная почта, уникальная для каждого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Таблица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order_id</a:t>
            </a:r>
            <a:r>
              <a:rPr lang="en" sz="1600">
                <a:solidFill>
                  <a:schemeClr val="dk1"/>
                </a:solidFill>
              </a:rPr>
              <a:t>: Первичный ключ, автоматически увеличивающийся идентификатор.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" sz="1600">
                <a:solidFill>
                  <a:schemeClr val="dk1"/>
                </a:solidFill>
              </a:rPr>
              <a:t>: Внешний ключ, ссылающийся 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" sz="1600">
                <a:solidFill>
                  <a:schemeClr val="dk1"/>
                </a:solidFill>
              </a:rPr>
              <a:t> в таблице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order_date</a:t>
            </a:r>
            <a:r>
              <a:rPr lang="en" sz="1600">
                <a:solidFill>
                  <a:schemeClr val="dk1"/>
                </a:solidFill>
              </a:rPr>
              <a:t>: Дата заказа, не может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en" sz="1600">
                <a:solidFill>
                  <a:schemeClr val="dk1"/>
                </a:solidFill>
              </a:rPr>
              <a:t>: Сумма заказа, не может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1" name="Google Shape;431;p5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о разных типах БД и диалектах SQL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установку PostgreSQL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интерфейс pgAdmin.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432" name="Google Shape;4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3" name="Google Shape;43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39" name="Google Shape;439;p5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40" name="Google Shape;44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1" name="Google Shape;44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53" name="Google Shape;4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59" name="Google Shape;45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61" name="Google Shape;46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6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63" name="Google Shape;46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Типы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БД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Реляционные базы данных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Объектно-ориентированные базы данных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Графовые базы данных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Документно-ориентированные базы данных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Векторные базы данных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Числовые типы</a:t>
            </a:r>
            <a:endParaRPr/>
          </a:p>
        </p:txBody>
      </p:sp>
      <p:pic>
        <p:nvPicPr>
          <p:cNvPr descr="preencoded.png" id="470" name="Google Shape;47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1" name="Google Shape;47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600">
                <a:solidFill>
                  <a:schemeClr val="dk1"/>
                </a:solidFill>
              </a:rPr>
              <a:t>: Целое число. Используется для хранения целых чисел, таких как идентификаторы, количества и т.д.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lang="en" sz="1600">
                <a:solidFill>
                  <a:schemeClr val="dk1"/>
                </a:solidFill>
              </a:rPr>
              <a:t>: Большое целое число. Используется для хранения очень больших целых чисел.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SMALLINT</a:t>
            </a:r>
            <a:r>
              <a:rPr lang="en" sz="1600">
                <a:solidFill>
                  <a:schemeClr val="dk1"/>
                </a:solidFill>
              </a:rPr>
              <a:t>: Малое целое число. Используется для хранения небольших целых чисел.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NUMERIC </a:t>
            </a:r>
            <a:r>
              <a:rPr lang="en" sz="1600">
                <a:solidFill>
                  <a:schemeClr val="dk1"/>
                </a:solidFill>
              </a:rPr>
              <a:t>(или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DECIMAL</a:t>
            </a:r>
            <a:r>
              <a:rPr lang="en" sz="1600">
                <a:solidFill>
                  <a:schemeClr val="dk1"/>
                </a:solidFill>
              </a:rPr>
              <a:t>): Число с фиксированной точностью. Используется для хранения денежных сумм, процентов и других точных чисел.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n" sz="1600">
                <a:solidFill>
                  <a:schemeClr val="dk1"/>
                </a:solidFill>
              </a:rPr>
              <a:t>: Число с плавающей точкой одинарной точности. Используется для хранения чисел с плавающей точкой, где точность не критична.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PRECISION</a:t>
            </a:r>
            <a:r>
              <a:rPr lang="en" sz="1600">
                <a:solidFill>
                  <a:schemeClr val="dk1"/>
                </a:solidFill>
              </a:rPr>
              <a:t>: Число с плавающей точкой двойной точности. Используется для хранения чисел с плавающей точкой, где требуется высокая точность.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600">
                <a:solidFill>
                  <a:schemeClr val="dk1"/>
                </a:solidFill>
              </a:rPr>
              <a:t>: Автоинкрементное целое число. Используется для создания уникальных идентификаторов.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Строковые типы</a:t>
            </a:r>
            <a:endParaRPr/>
          </a:p>
        </p:txBody>
      </p:sp>
      <p:pic>
        <p:nvPicPr>
          <p:cNvPr descr="preencoded.png" id="478" name="Google Shape;47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9" name="Google Shape;47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CHAR(n)</a:t>
            </a:r>
            <a:r>
              <a:rPr lang="en" sz="1600">
                <a:solidFill>
                  <a:schemeClr val="dk1"/>
                </a:solidFill>
              </a:rPr>
              <a:t>: Фиксированная длина строки. Используется для хранения строк фиксированной длины.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VARCHAR(n)</a:t>
            </a:r>
            <a:r>
              <a:rPr lang="en" sz="1600">
                <a:solidFill>
                  <a:schemeClr val="dk1"/>
                </a:solidFill>
              </a:rPr>
              <a:t>: Переменная длина строки. Используется для хранения строк переменной длины.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600">
                <a:solidFill>
                  <a:schemeClr val="dk1"/>
                </a:solidFill>
              </a:rPr>
              <a:t>: Строка переменной длины без ограничения. Используется для хранения больших объемов текста.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Дата и время</a:t>
            </a:r>
            <a:endParaRPr/>
          </a:p>
        </p:txBody>
      </p:sp>
      <p:pic>
        <p:nvPicPr>
          <p:cNvPr descr="preencoded.png" id="486" name="Google Shape;48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7" name="Google Shape;48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600">
                <a:solidFill>
                  <a:schemeClr val="dk1"/>
                </a:solidFill>
              </a:rPr>
              <a:t>: Дата. Используется для хранения дат без времени.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600">
                <a:solidFill>
                  <a:schemeClr val="dk1"/>
                </a:solidFill>
              </a:rPr>
              <a:t>: Время. Используется для хранения времени без даты.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" sz="1600">
                <a:solidFill>
                  <a:schemeClr val="dk1"/>
                </a:solidFill>
              </a:rPr>
              <a:t>: Дата и время. Используется для хранения даты и времени.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TIMESTAMPTZ</a:t>
            </a:r>
            <a:r>
              <a:rPr lang="en" sz="1600">
                <a:solidFill>
                  <a:schemeClr val="dk1"/>
                </a:solidFill>
              </a:rPr>
              <a:t>: Дата и время с часовым поясом. Используется для хранения даты и времени с учетом часового пояса.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" sz="1600">
                <a:solidFill>
                  <a:schemeClr val="dk1"/>
                </a:solidFill>
              </a:rPr>
              <a:t>: Интервал времени. Используется для хранения промежутков времени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Логические типы</a:t>
            </a:r>
            <a:endParaRPr/>
          </a:p>
        </p:txBody>
      </p:sp>
      <p:pic>
        <p:nvPicPr>
          <p:cNvPr descr="preencoded.png" id="494" name="Google Shape;49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5" name="Google Shape;49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600">
                <a:solidFill>
                  <a:schemeClr val="dk1"/>
                </a:solidFill>
              </a:rPr>
              <a:t>: Логическое значение. Используется для хранения значений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Двоичные файлы</a:t>
            </a:r>
            <a:endParaRPr/>
          </a:p>
        </p:txBody>
      </p:sp>
      <p:pic>
        <p:nvPicPr>
          <p:cNvPr descr="preencoded.png" id="502" name="Google Shape;50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3" name="Google Shape;50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BYTEA</a:t>
            </a:r>
            <a:r>
              <a:rPr lang="en" sz="1600">
                <a:solidFill>
                  <a:schemeClr val="dk1"/>
                </a:solidFill>
              </a:rPr>
              <a:t>: Двоичные данные. Используется для хранения двоичных данных, таких как изображения, файлы и т.д.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Специальные типы</a:t>
            </a:r>
            <a:endParaRPr/>
          </a:p>
        </p:txBody>
      </p:sp>
      <p:pic>
        <p:nvPicPr>
          <p:cNvPr descr="preencoded.png" id="510" name="Google Shape;51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1" name="Google Shape;51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600">
                <a:solidFill>
                  <a:schemeClr val="dk1"/>
                </a:solidFill>
              </a:rPr>
              <a:t>: Универсальный уникальный идентификатор. Используется для хранения уникальных идентификаторов.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 данные. Используется для хранения данных в формате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JSONB</a:t>
            </a:r>
            <a:r>
              <a:rPr lang="en" sz="1600">
                <a:solidFill>
                  <a:schemeClr val="dk1"/>
                </a:solidFill>
              </a:rPr>
              <a:t>: Двоичный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. Используется для хранения данных в формате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 с более эффективным хранением и поиском.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600">
                <a:solidFill>
                  <a:schemeClr val="dk1"/>
                </a:solidFill>
              </a:rPr>
              <a:t>: Массив. Используется для хранения массивов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600">
                <a:solidFill>
                  <a:schemeClr val="dk1"/>
                </a:solidFill>
              </a:rPr>
              <a:t>: Перечисление. Используется для хранения значений из заранее определенного набора.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Соответствие типов данных PostgreSQL и Django ORM</a:t>
            </a:r>
            <a:endParaRPr/>
          </a:p>
        </p:txBody>
      </p:sp>
      <p:pic>
        <p:nvPicPr>
          <p:cNvPr descr="preencoded.png" id="518" name="Google Shape;51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9" name="Google Shape;5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0" name="Google Shape;520;p68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{DD590986-6B73-4430-B97D-F95D92F0AE5C}</a:tableStyleId>
              </a:tblPr>
              <a:tblGrid>
                <a:gridCol w="2745425"/>
                <a:gridCol w="2727200"/>
                <a:gridCol w="3671375"/>
              </a:tblGrid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PostgreSQL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Django ORM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Целое число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BIGINT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BigIntegerField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Большое целое число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SMALLINT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SmallIntegerField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Малое целое число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IC (DECIMAL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DecimalField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Число с фиксированной точностью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REAL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Число с плавающей точкой одинарной точности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Соответствие типов данных PostgreSQL и Django ORM</a:t>
            </a:r>
            <a:endParaRPr/>
          </a:p>
        </p:txBody>
      </p:sp>
      <p:pic>
        <p:nvPicPr>
          <p:cNvPr descr="preencoded.png" id="526" name="Google Shape;52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7" name="Google Shape;52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8" name="Google Shape;528;p69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{DD590986-6B73-4430-B97D-F95D92F0AE5C}</a:tableStyleId>
              </a:tblPr>
              <a:tblGrid>
                <a:gridCol w="2745425"/>
                <a:gridCol w="2727200"/>
                <a:gridCol w="3671375"/>
              </a:tblGrid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PostgreSQL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Django ORM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PRECISION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Число с плавающей точкой двойной точности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SERIAL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Автоинкрементное целое число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CHAR(n)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Фиксированная длина строки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VARCHAR(n)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Переменная длина строки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Строка переменной длины без ограничения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Соответствие типов данных PostgreSQL и Django ORM</a:t>
            </a:r>
            <a:endParaRPr/>
          </a:p>
        </p:txBody>
      </p:sp>
      <p:pic>
        <p:nvPicPr>
          <p:cNvPr descr="preencoded.png" id="534" name="Google Shape;53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5" name="Google Shape;535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6" name="Google Shape;536;p70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{DD590986-6B73-4430-B97D-F95D92F0AE5C}</a:tableStyleId>
              </a:tblPr>
              <a:tblGrid>
                <a:gridCol w="2745425"/>
                <a:gridCol w="2727200"/>
                <a:gridCol w="3671375"/>
              </a:tblGrid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PostgreSQL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Django ORM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Дата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Время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TIMESTAMP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DateTimeField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Дата и время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TIMESTAMPTZ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DateTimeField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Дата и время с часовым поясом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INTERVAL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DurationField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Интервал времени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Соответствие типов данных PostgreSQL и Django ORM</a:t>
            </a:r>
            <a:endParaRPr/>
          </a:p>
        </p:txBody>
      </p:sp>
      <p:pic>
        <p:nvPicPr>
          <p:cNvPr descr="preencoded.png" id="542" name="Google Shape;54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3" name="Google Shape;54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4" name="Google Shape;544;p71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{DD590986-6B73-4430-B97D-F95D92F0AE5C}</a:tableStyleId>
              </a:tblPr>
              <a:tblGrid>
                <a:gridCol w="2745425"/>
                <a:gridCol w="2727200"/>
                <a:gridCol w="3671375"/>
              </a:tblGrid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PostgreSQL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Django ORM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Логическое значение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BYTEA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Двоичные данные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UUID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UUIDField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Универсальный уникальный идентификатор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JSON данные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JSONB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Двоичный JSON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Реляционные базы данных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Примеры: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MySQL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PostgreSQL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Oracle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Microsoft SQL Server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SQLite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MariaDB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Описание:</a:t>
            </a:r>
            <a:r>
              <a:rPr lang="en" sz="1600">
                <a:solidFill>
                  <a:schemeClr val="dk1"/>
                </a:solidFill>
              </a:rPr>
              <a:t> Реляционные базы данных организованы в виде таблиц, где данные хранятся в строках и столбцах. Таблицы связаны между собой через ключи.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Применение:</a:t>
            </a:r>
            <a:r>
              <a:rPr lang="en" sz="1600">
                <a:solidFill>
                  <a:schemeClr val="dk1"/>
                </a:solidFill>
              </a:rPr>
              <a:t> Идеальны для структурированных данных, где важны отношения между различными таблицами. Часто используются в банковских системах, системах управления контентом (CMS) и корпоративных приложениях.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Аналогия:</a:t>
            </a:r>
            <a:r>
              <a:rPr lang="en" sz="1600">
                <a:solidFill>
                  <a:schemeClr val="dk1"/>
                </a:solidFill>
              </a:rPr>
              <a:t> Представьте себе электронную таблицу Excel, где каждая ячейка содержит данные, а листы связаны между собой через ссылки.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Соответствие типов данных PostgreSQL и Django ORM</a:t>
            </a:r>
            <a:endParaRPr/>
          </a:p>
        </p:txBody>
      </p:sp>
      <p:pic>
        <p:nvPicPr>
          <p:cNvPr descr="preencoded.png" id="550" name="Google Shape;55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1" name="Google Shape;55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2" name="Google Shape;552;p72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{DD590986-6B73-4430-B97D-F95D92F0AE5C}</a:tableStyleId>
              </a:tblPr>
              <a:tblGrid>
                <a:gridCol w="2745425"/>
                <a:gridCol w="2727200"/>
                <a:gridCol w="3671375"/>
              </a:tblGrid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PostgreSQL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Django ORM Тип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ArrayField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Массив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2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—</a:t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Перечисление (</a:t>
                      </a:r>
                      <a:r>
                        <a:rPr i="1" lang="en" sz="1600">
                          <a:solidFill>
                            <a:srgbClr val="A64D79"/>
                          </a:solidFill>
                        </a:rPr>
                        <a:t>Django</a:t>
                      </a:r>
                      <a:r>
                        <a:rPr lang="en" sz="1600"/>
                        <a:t> не поддерживает 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r>
                        <a:rPr lang="en" sz="1600"/>
                        <a:t> напрямую, но можно использовать 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ChoiceField</a:t>
                      </a:r>
                      <a:r>
                        <a:rPr lang="en" sz="1600"/>
                        <a:t>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558" name="Google Shape;55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60" name="Google Shape;56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1" name="Google Shape;561;p7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62" name="Google Shape;562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Проектирование моделей баз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моделей баз данных</a:t>
            </a:r>
            <a:endParaRPr/>
          </a:p>
        </p:txBody>
      </p:sp>
      <p:pic>
        <p:nvPicPr>
          <p:cNvPr descr="preencoded.png" id="569" name="Google Shape;56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0" name="Google Shape;57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Проектирование базы данных можно сравнить с постройкой дома.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моделей баз данных: I</a:t>
            </a:r>
            <a:endParaRPr/>
          </a:p>
        </p:txBody>
      </p:sp>
      <p:pic>
        <p:nvPicPr>
          <p:cNvPr descr="preencoded.png" id="577" name="Google Shape;57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8" name="Google Shape;57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Сбор требований: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i="1" lang="en" sz="2100">
                <a:solidFill>
                  <a:schemeClr val="dk1"/>
                </a:solidFill>
              </a:rPr>
              <a:t>Аналогия:</a:t>
            </a:r>
            <a:r>
              <a:rPr lang="en" sz="2100">
                <a:solidFill>
                  <a:schemeClr val="dk1"/>
                </a:solidFill>
              </a:rPr>
              <a:t> Планирование дома. Определяете, сколько комнат вам нужно, какие функции они должны выполнять (спальня, кухня, гостиная и т.д.).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i="1" lang="en" sz="2100">
                <a:solidFill>
                  <a:schemeClr val="dk1"/>
                </a:solidFill>
              </a:rPr>
              <a:t>Описание:</a:t>
            </a:r>
            <a:r>
              <a:rPr lang="en" sz="2100">
                <a:solidFill>
                  <a:schemeClr val="dk1"/>
                </a:solidFill>
              </a:rPr>
              <a:t> Определяете, какие данные нужно хранить и как они будут использоваться.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моделей баз данных: II</a:t>
            </a:r>
            <a:endParaRPr/>
          </a:p>
        </p:txBody>
      </p:sp>
      <p:pic>
        <p:nvPicPr>
          <p:cNvPr descr="preencoded.png" id="585" name="Google Shape;58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6" name="Google Shape;58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Концептуальное проектирование: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Аналогия:</a:t>
            </a:r>
            <a:r>
              <a:rPr lang="en" sz="2200">
                <a:solidFill>
                  <a:schemeClr val="dk1"/>
                </a:solidFill>
              </a:rPr>
              <a:t> Чертеж дома. Рисуете план дома, где каждая комната имеет свое место и связи между ними (например, дверь между кухней и гостиной).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Описание:</a:t>
            </a:r>
            <a:r>
              <a:rPr lang="en" sz="2200">
                <a:solidFill>
                  <a:schemeClr val="dk1"/>
                </a:solidFill>
              </a:rPr>
              <a:t> Создаете ER-диаграммы (Entity-Relationship) для визуализации сущностей и их связей.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моделей баз данных: III</a:t>
            </a:r>
            <a:endParaRPr/>
          </a:p>
        </p:txBody>
      </p:sp>
      <p:pic>
        <p:nvPicPr>
          <p:cNvPr descr="preencoded.png" id="593" name="Google Shape;59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4" name="Google Shape;59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Логическое проектирование: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Аналогия:</a:t>
            </a:r>
            <a:r>
              <a:rPr lang="en" sz="2200">
                <a:solidFill>
                  <a:schemeClr val="dk1"/>
                </a:solidFill>
              </a:rPr>
              <a:t> Детализация плана. Определяете, какие материалы будут использоваться для стен, пола, потолка и т.д.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Описание:</a:t>
            </a:r>
            <a:r>
              <a:rPr lang="en" sz="2200">
                <a:solidFill>
                  <a:schemeClr val="dk1"/>
                </a:solidFill>
              </a:rPr>
              <a:t> Определяете таблицы, столбцы, типы данных и ограничения.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моделей баз данных: IV</a:t>
            </a:r>
            <a:endParaRPr/>
          </a:p>
        </p:txBody>
      </p:sp>
      <p:pic>
        <p:nvPicPr>
          <p:cNvPr descr="preencoded.png" id="601" name="Google Shape;60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2" name="Google Shape;602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Физическое проектирование: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Аналогия:</a:t>
            </a:r>
            <a:r>
              <a:rPr lang="en" sz="2200">
                <a:solidFill>
                  <a:schemeClr val="dk1"/>
                </a:solidFill>
              </a:rPr>
              <a:t> Строительство дома. Возводите стены, укладываете пол, устанавливаете двери и окна.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Описание:</a:t>
            </a:r>
            <a:r>
              <a:rPr lang="en" sz="2200">
                <a:solidFill>
                  <a:schemeClr val="dk1"/>
                </a:solidFill>
              </a:rPr>
              <a:t> Оптимизация структуры базы данных для конкретной СУБД, включая индексы, партиционирование и т.д.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Проектирование моделей баз данных: V</a:t>
            </a:r>
            <a:endParaRPr/>
          </a:p>
        </p:txBody>
      </p:sp>
      <p:pic>
        <p:nvPicPr>
          <p:cNvPr descr="preencoded.png" id="609" name="Google Shape;60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0" name="Google Shape;61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Реализация: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Аналогия:</a:t>
            </a:r>
            <a:r>
              <a:rPr lang="en" sz="2200">
                <a:solidFill>
                  <a:schemeClr val="dk1"/>
                </a:solidFill>
              </a:rPr>
              <a:t> Заселение в дом. Переносите мебель, украшаете комнаты и начинаете жить.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Описание:</a:t>
            </a:r>
            <a:r>
              <a:rPr lang="en" sz="2200">
                <a:solidFill>
                  <a:schemeClr val="dk1"/>
                </a:solidFill>
              </a:rPr>
              <a:t> Создание базы данных и таблиц в СУБД.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Нормальные формы</a:t>
            </a:r>
            <a:endParaRPr/>
          </a:p>
        </p:txBody>
      </p:sp>
      <p:pic>
        <p:nvPicPr>
          <p:cNvPr descr="preencoded.png" id="617" name="Google Shape;61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8" name="Google Shape;61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8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Нормальные формы помогают организовать данные в базе данных таким образом, чтобы избежать избыточности и обеспечить целостность данных.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Первая нормальная форма (1NF)</a:t>
            </a:r>
            <a:endParaRPr/>
          </a:p>
        </p:txBody>
      </p:sp>
      <p:pic>
        <p:nvPicPr>
          <p:cNvPr descr="preencoded.png" id="625" name="Google Shape;62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6" name="Google Shape;62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Описание:</a:t>
            </a:r>
            <a:r>
              <a:rPr lang="en" sz="2200">
                <a:solidFill>
                  <a:schemeClr val="dk1"/>
                </a:solidFill>
              </a:rPr>
              <a:t> Каждая таблица должна иметь уникальный первичный ключ.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Пример:</a:t>
            </a:r>
            <a:r>
              <a:rPr lang="en" sz="2200">
                <a:solidFill>
                  <a:schemeClr val="dk1"/>
                </a:solidFill>
              </a:rPr>
              <a:t> В таблице orders каждая запись должна иметь уникальный идентификатор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order_id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Объектно-ориентированные базы данных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Примеры: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db4o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ObjectDB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Описание:</a:t>
            </a:r>
            <a:r>
              <a:rPr lang="en" sz="1600">
                <a:solidFill>
                  <a:schemeClr val="dk1"/>
                </a:solidFill>
              </a:rPr>
              <a:t> Хранят данные в виде объектов, как в объектно-ориентированных языках программирования (например, </a:t>
            </a:r>
            <a:r>
              <a:rPr i="1" lang="en" sz="1600">
                <a:solidFill>
                  <a:srgbClr val="A64D79"/>
                </a:solidFill>
              </a:rPr>
              <a:t>Java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C#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Применение:</a:t>
            </a:r>
            <a:r>
              <a:rPr lang="en" sz="1600">
                <a:solidFill>
                  <a:schemeClr val="dk1"/>
                </a:solidFill>
              </a:rPr>
              <a:t> Используются в приложениях, где данные лучше представляются в виде объектов, таких как системы управления проектами или игры.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Аналогия:</a:t>
            </a:r>
            <a:r>
              <a:rPr lang="en" sz="1600">
                <a:solidFill>
                  <a:schemeClr val="dk1"/>
                </a:solidFill>
              </a:rPr>
              <a:t> Представьте себе коробку с игрушками, где каждая игрушка — это объект с различными свойствами (цвет, форма, материал).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Вторая нормальная форма (2NF)</a:t>
            </a:r>
            <a:endParaRPr/>
          </a:p>
        </p:txBody>
      </p:sp>
      <p:pic>
        <p:nvPicPr>
          <p:cNvPr descr="preencoded.png" id="633" name="Google Shape;63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4" name="Google Shape;63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8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Описание:</a:t>
            </a:r>
            <a:r>
              <a:rPr lang="en">
                <a:solidFill>
                  <a:schemeClr val="dk1"/>
                </a:solidFill>
              </a:rPr>
              <a:t> Таблица должна быть в </a:t>
            </a:r>
            <a:r>
              <a:rPr b="1" lang="en">
                <a:solidFill>
                  <a:schemeClr val="dk1"/>
                </a:solidFill>
              </a:rPr>
              <a:t>1NF</a:t>
            </a:r>
            <a:r>
              <a:rPr lang="en">
                <a:solidFill>
                  <a:schemeClr val="dk1"/>
                </a:solidFill>
              </a:rPr>
              <a:t>, и все неключевые атрибуты должны полностью зависеть от первичного ключа.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Пример:</a:t>
            </a:r>
            <a:r>
              <a:rPr lang="en">
                <a:solidFill>
                  <a:schemeClr val="dk1"/>
                </a:solidFill>
              </a:rPr>
              <a:t> В таблице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">
                <a:solidFill>
                  <a:schemeClr val="dk1"/>
                </a:solidFill>
              </a:rPr>
              <a:t> с первичным ключом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order_id</a:t>
            </a:r>
            <a:r>
              <a:rPr lang="en">
                <a:solidFill>
                  <a:schemeClr val="dk1"/>
                </a:solidFill>
              </a:rPr>
              <a:t> и атрибутами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customer_id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product_id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>
                <a:solidFill>
                  <a:schemeClr val="dk1"/>
                </a:solidFill>
              </a:rPr>
              <a:t>, атрибуты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customer_id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product_id</a:t>
            </a:r>
            <a:r>
              <a:rPr lang="en">
                <a:solidFill>
                  <a:schemeClr val="dk1"/>
                </a:solidFill>
              </a:rPr>
              <a:t> должны полностью зависеть от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order_id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Отличие от 3NF</a:t>
            </a:r>
            <a:r>
              <a:rPr lang="en">
                <a:solidFill>
                  <a:schemeClr val="dk1"/>
                </a:solidFill>
              </a:rPr>
              <a:t>: В </a:t>
            </a:r>
            <a:r>
              <a:rPr b="1" lang="en">
                <a:solidFill>
                  <a:schemeClr val="dk1"/>
                </a:solidFill>
              </a:rPr>
              <a:t>2NF</a:t>
            </a:r>
            <a:r>
              <a:rPr lang="en">
                <a:solidFill>
                  <a:schemeClr val="dk1"/>
                </a:solidFill>
              </a:rPr>
              <a:t> все неключевые атрибуты должны зависеть только от первичного ключа, но могут быть транзитивные зависимости (например,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>
                <a:solidFill>
                  <a:schemeClr val="dk1"/>
                </a:solidFill>
              </a:rPr>
              <a:t> может зависеть от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product_id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Третья нормальная форма (3NF)</a:t>
            </a:r>
            <a:endParaRPr/>
          </a:p>
        </p:txBody>
      </p:sp>
      <p:pic>
        <p:nvPicPr>
          <p:cNvPr descr="preencoded.png" id="641" name="Google Shape;641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2" name="Google Shape;642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Описание:</a:t>
            </a:r>
            <a:r>
              <a:rPr lang="en">
                <a:solidFill>
                  <a:schemeClr val="dk1"/>
                </a:solidFill>
              </a:rPr>
              <a:t> Таблица должна быть в </a:t>
            </a:r>
            <a:r>
              <a:rPr b="1" lang="en">
                <a:solidFill>
                  <a:schemeClr val="dk1"/>
                </a:solidFill>
              </a:rPr>
              <a:t>2NF</a:t>
            </a:r>
            <a:r>
              <a:rPr lang="en">
                <a:solidFill>
                  <a:schemeClr val="dk1"/>
                </a:solidFill>
              </a:rPr>
              <a:t>, и все атрибуты должны зависеть только от первичного ключа (не должно быть транзитивных зависимостей).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Пример:</a:t>
            </a:r>
            <a:r>
              <a:rPr lang="en">
                <a:solidFill>
                  <a:schemeClr val="dk1"/>
                </a:solidFill>
              </a:rPr>
              <a:t> В таблице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">
                <a:solidFill>
                  <a:schemeClr val="dk1"/>
                </a:solidFill>
              </a:rPr>
              <a:t> с первичным ключом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order_id</a:t>
            </a:r>
            <a:r>
              <a:rPr lang="en">
                <a:solidFill>
                  <a:schemeClr val="dk1"/>
                </a:solidFill>
              </a:rPr>
              <a:t> и атрибутами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customer_id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product_id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>
                <a:solidFill>
                  <a:schemeClr val="dk1"/>
                </a:solidFill>
              </a:rPr>
              <a:t>, атрибут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>
                <a:solidFill>
                  <a:schemeClr val="dk1"/>
                </a:solidFill>
              </a:rPr>
              <a:t> не должен зависеть от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product_id</a:t>
            </a:r>
            <a:r>
              <a:rPr lang="en">
                <a:solidFill>
                  <a:schemeClr val="dk1"/>
                </a:solidFill>
              </a:rPr>
              <a:t>. Вместо этого price должен быть в отдельной таблице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>
                <a:solidFill>
                  <a:schemeClr val="dk1"/>
                </a:solidFill>
              </a:rPr>
              <a:t> с первичным ключом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product_id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Отличие от 2NF:</a:t>
            </a:r>
            <a:r>
              <a:rPr lang="en">
                <a:solidFill>
                  <a:schemeClr val="dk1"/>
                </a:solidFill>
              </a:rPr>
              <a:t> В </a:t>
            </a:r>
            <a:r>
              <a:rPr b="1" lang="en">
                <a:solidFill>
                  <a:schemeClr val="dk1"/>
                </a:solidFill>
              </a:rPr>
              <a:t>3NF</a:t>
            </a:r>
            <a:r>
              <a:rPr lang="en">
                <a:solidFill>
                  <a:schemeClr val="dk1"/>
                </a:solidFill>
              </a:rPr>
              <a:t> не должно быть транзитивных зависимостей. Все атрибуты должны зависеть только от первичного ключа.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Индексы</a:t>
            </a:r>
            <a:endParaRPr/>
          </a:p>
        </p:txBody>
      </p:sp>
      <p:pic>
        <p:nvPicPr>
          <p:cNvPr descr="preencoded.png" id="649" name="Google Shape;64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0" name="Google Shape;65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Индексы — это специальные структуры данных, которые ускоряют поиск и сортировку данных в таблицах базы данных. Они работают аналогично указателю в книге, который позволяет быстро найти нужную страницу без необходимости просматривать всю книгу.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Индексы создаются на основе одного или нескольких столбцов таблицы и хранят упорядоченные данные, что позволяет быстро находить записи по этим столбцам.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Представьте себе библиотеку с тысячами книг. Без каталога (индекса) вам придется просматривать каждую книгу, чтобы найти нужную. Каталог (индекс) позволяет быстро найти нужную книгу по автору, названию или теме.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Индексы</a:t>
            </a:r>
            <a:endParaRPr/>
          </a:p>
        </p:txBody>
      </p:sp>
      <p:pic>
        <p:nvPicPr>
          <p:cNvPr descr="preencoded.png" id="657" name="Google Shape;65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8" name="Google Shape;658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Ускорение поиска:</a:t>
            </a:r>
            <a:r>
              <a:rPr lang="en" sz="2200">
                <a:solidFill>
                  <a:schemeClr val="dk1"/>
                </a:solidFill>
              </a:rPr>
              <a:t> Индексы значительно ускоряют выполнение запросов, особенно в больших таблицах.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Оптимизация сортировки:</a:t>
            </a:r>
            <a:r>
              <a:rPr lang="en" sz="2200">
                <a:solidFill>
                  <a:schemeClr val="dk1"/>
                </a:solidFill>
              </a:rPr>
              <a:t> Индексы помогают быстро сортировать данные по определенным столбцам.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Уникальность данных:</a:t>
            </a:r>
            <a:r>
              <a:rPr lang="en" sz="2200">
                <a:solidFill>
                  <a:schemeClr val="dk1"/>
                </a:solidFill>
              </a:rPr>
              <a:t> Индексы могут обеспечивать уникальность значений в столбцах, что помогает избежать дублирования данных.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</a:t>
            </a:r>
            <a:endParaRPr/>
          </a:p>
        </p:txBody>
      </p:sp>
      <p:pic>
        <p:nvPicPr>
          <p:cNvPr descr="preencoded.png" id="665" name="Google Shape;66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6" name="Google Shape;666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8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68" name="Google Shape;668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948" y="1152600"/>
            <a:ext cx="2488929" cy="3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таблицы Category</a:t>
            </a:r>
            <a:endParaRPr/>
          </a:p>
        </p:txBody>
      </p:sp>
      <p:pic>
        <p:nvPicPr>
          <p:cNvPr descr="preencoded.png" id="674" name="Google Shape;67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5" name="Google Shape;675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category 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id SERIAL PRIMARY KEY, -- Уникальный идентификатор категории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VARCHAR(255) UNIQUE NOT NULL -- Уникальное имя категории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таблицы Tag</a:t>
            </a:r>
            <a:endParaRPr/>
          </a:p>
        </p:txBody>
      </p:sp>
      <p:pic>
        <p:nvPicPr>
          <p:cNvPr descr="preencoded.png" id="682" name="Google Shape;68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3" name="Google Shape;683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tag 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id SERIAL PRIMARY KEY, -- Уникальный идентификатор тега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VARCHAR(255) UNIQUE NOT NULL -- Уникальное имя тега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таблицы Article</a:t>
            </a:r>
            <a:endParaRPr/>
          </a:p>
        </p:txBody>
      </p:sp>
      <p:pic>
        <p:nvPicPr>
          <p:cNvPr descr="preencoded.png" id="690" name="Google Shape;69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1" name="Google Shape;69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article 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id SERIAL PRIMARY KEY, -- Уникальный идентификатор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VARCHAR(255) NOT NULL, -- Заголовок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TEXT NOT NULL, -- Содержание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publication_date TIMESTAMPTZ DEFAULT NOW(), -- Дата публикации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views INTEGER DEFAULT 0, -- Количество просмотров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category_id INTEGER NOT NULL DEFAULT 1, -- Идентификатор категории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slug VARCHAR(255) UNIQUE, -- Уникальный slug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is_active BOOLEAN DEFAULT TRUE, -- Статус активности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(category_id) REFERENCES category(id) ON DELETE CASCADE --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Внешний ключ на таблицу Category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таблицы для связи Article и Tag</a:t>
            </a:r>
            <a:endParaRPr/>
          </a:p>
        </p:txBody>
      </p:sp>
      <p:pic>
        <p:nvPicPr>
          <p:cNvPr descr="preencoded.png" id="698" name="Google Shape;69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9" name="Google Shape;699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9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article_tag 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SERIAL PRIMARY KEY, -- Уникальный идентификатор связи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article_id INTEGER NOT NULL, -- Идентификатор статьи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tag_id INTEGER NOT NULL, -- Идентификатор тега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(article_id) REFERENCES article(id) ON DELETE CASCADE, -- Внешний ключ на таблицу 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FOREIGN KEY (tag_id) REFERENCES tag(id) ON DELETE CASCADE -- Внешний ключ на таблицу Tag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индексов для ускорения поиска</a:t>
            </a:r>
            <a:endParaRPr/>
          </a:p>
        </p:txBody>
      </p:sp>
      <p:pic>
        <p:nvPicPr>
          <p:cNvPr descr="preencoded.png" id="706" name="Google Shape;70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7" name="Google Shape;707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9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idx_article_title ON article (title);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idx_article_slug ON article (slug);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Графовые базы данных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Примеры: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Neo4j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Amazon Neptune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Описание:</a:t>
            </a:r>
            <a:r>
              <a:rPr lang="en" sz="1600">
                <a:solidFill>
                  <a:schemeClr val="dk1"/>
                </a:solidFill>
              </a:rPr>
              <a:t> Хранят данные в виде узлов и ребер, что позволяет эффективно моделировать сложные связи между данными.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Применение:</a:t>
            </a:r>
            <a:r>
              <a:rPr lang="en" sz="1600">
                <a:solidFill>
                  <a:schemeClr val="dk1"/>
                </a:solidFill>
              </a:rPr>
              <a:t> Идеальны для анализа социальных сетей, рекомендательных систем и управления знаниями.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Аналогия:</a:t>
            </a:r>
            <a:r>
              <a:rPr lang="en" sz="1600">
                <a:solidFill>
                  <a:schemeClr val="dk1"/>
                </a:solidFill>
              </a:rPr>
              <a:t> Представьте себе карту дорог, где города — это узлы, а дороги — это ребра, соединяющие города.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2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триггера для автоматического заполнения slug</a:t>
            </a:r>
            <a:endParaRPr/>
          </a:p>
        </p:txBody>
      </p:sp>
      <p:pic>
        <p:nvPicPr>
          <p:cNvPr descr="preencoded.png" id="714" name="Google Shape;71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5" name="Google Shape;715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9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FUNCTION update_slug() RETURNS TRIGGER AS $$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NEW.slug IS NULL THEN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NEW.slug := slugify(NEW.title); -- Функция slugify должна быть определена заранее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NEW;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$$ LANGUAGE plpgsql;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trigger_update_slug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BEFORE INSERT OR UPDATE ON 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EXECUTE FUNCTION update_slug();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Пояснения по базе данных</a:t>
            </a:r>
            <a:endParaRPr/>
          </a:p>
        </p:txBody>
      </p:sp>
      <p:pic>
        <p:nvPicPr>
          <p:cNvPr descr="preencoded.png" id="722" name="Google Shape;72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3" name="Google Shape;723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9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Таблица category:</a:t>
            </a:r>
            <a:r>
              <a:rPr lang="en" sz="2200">
                <a:solidFill>
                  <a:schemeClr val="dk1"/>
                </a:solidFill>
              </a:rPr>
              <a:t> Хранит категории статей.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Таблица tag:</a:t>
            </a:r>
            <a:r>
              <a:rPr lang="en" sz="2200">
                <a:solidFill>
                  <a:schemeClr val="dk1"/>
                </a:solidFill>
              </a:rPr>
              <a:t> Хранит теги статей.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Таблица article:</a:t>
            </a:r>
            <a:r>
              <a:rPr lang="en" sz="2200">
                <a:solidFill>
                  <a:schemeClr val="dk1"/>
                </a:solidFill>
              </a:rPr>
              <a:t> Хранит статьи с полями для заголовка, содержания, даты публикации, количества просмотров, категории,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2200">
                <a:solidFill>
                  <a:schemeClr val="dk1"/>
                </a:solidFill>
              </a:rPr>
              <a:t> и статуса активности.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Таблица article_tag:</a:t>
            </a:r>
            <a:r>
              <a:rPr lang="en" sz="2200">
                <a:solidFill>
                  <a:schemeClr val="dk1"/>
                </a:solidFill>
              </a:rPr>
              <a:t> Хранит связи между статьями и тегами (многие ко многим).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Индексы:</a:t>
            </a:r>
            <a:r>
              <a:rPr lang="en" sz="2200">
                <a:solidFill>
                  <a:schemeClr val="dk1"/>
                </a:solidFill>
              </a:rPr>
              <a:t> Ускоряют поиск по заголовку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2200">
                <a:solidFill>
                  <a:schemeClr val="dk1"/>
                </a:solidFill>
              </a:rPr>
              <a:t> статьи.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Триггер:</a:t>
            </a:r>
            <a:r>
              <a:rPr lang="en" sz="2200">
                <a:solidFill>
                  <a:schemeClr val="dk1"/>
                </a:solidFill>
              </a:rPr>
              <a:t> Автоматически заполняет поле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2200">
                <a:solidFill>
                  <a:schemeClr val="dk1"/>
                </a:solidFill>
              </a:rPr>
              <a:t> на основе заголовка статьи, если оно не задано.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30" name="Google Shape;730;p94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команды: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731" name="Google Shape;73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2" name="Google Shape;732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738" name="Google Shape;73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9" name="Google Shape;739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95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SQLite от других реляционных баз данных?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основные этапы проектирования базы данных?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индексы и для чего они нужны?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записи и поля в базе данных?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первичный ключ и для чего он нужен?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746" name="Google Shape;746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7" name="Google Shape;747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96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SQLite от других реляционных баз данных?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SQLite — это легковесная, встраиваемая реляционная база данных, которая хранит данные в одном файле. Основные отличия SQLite от других реляционных баз данных: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Легковесность: SQLite не требует установки сервера и может работать как встраиваемая библиотека в приложениях.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Файловая база данных: Все данные хранятся в одном файле, что упрощает управление и перенос базы данных.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Отсутствие сетевых возможностей: SQLite не поддерживает сетевые соединения и предназначена для локального использования.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Простота использования: SQLite имеет минимальный набор функций, что делает его простым в использовании и настройке.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en" sz="1600">
                <a:solidFill>
                  <a:schemeClr val="accent3"/>
                </a:solidFill>
              </a:rPr>
              <a:t>Отсутствие пользователей и ролей: SQLite не поддерживает управление пользователями и ролями, что ограничивает его использование в многопользовательских средах.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754" name="Google Shape;754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5" name="Google Shape;755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9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Какие основные этапы проектирования базы данных?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Основные этапы проектирования базы данных включают: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en" sz="1600">
                <a:solidFill>
                  <a:schemeClr val="accent3"/>
                </a:solidFill>
              </a:rPr>
              <a:t>Сбор требований: Определение, какие данные нужно хранить и как они будут использоваться.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en" sz="1600">
                <a:solidFill>
                  <a:schemeClr val="accent3"/>
                </a:solidFill>
              </a:rPr>
              <a:t>Концептуальное проектирование: Создание ER-диаграмм для визуализации сущностей и их связей.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en" sz="1600">
                <a:solidFill>
                  <a:schemeClr val="accent3"/>
                </a:solidFill>
              </a:rPr>
              <a:t>Логическое проектирование: Определение таблиц, столбцов, типов данных и ограничений.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en" sz="1600">
                <a:solidFill>
                  <a:schemeClr val="accent3"/>
                </a:solidFill>
              </a:rPr>
              <a:t>Физическое проектирование: Оптимизация структуры базы данных для конкретной СУБД, включая индексы, партиционирование и т.д.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en" sz="1600">
                <a:solidFill>
                  <a:schemeClr val="accent3"/>
                </a:solidFill>
              </a:rPr>
              <a:t>Реализация: Создание базы данных и таблиц в СУБД.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762" name="Google Shape;76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3" name="Google Shape;763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98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Что такое индексы и для чего они нужны?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Индексы — это специальные структуры данных, которые ускоряют поиск и сортировку данных в базе данных. Они работают аналогично указателю в книге, который позволяет быстро найти нужную страницу без необходимости просматривать всю книгу. Индексы нужны для ускорения выполнения запросов, оптимизации сортировки и обеспечения уникальности значений в столбцах.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770" name="Google Shape;770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1" name="Google Shape;771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99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Что такое записи и поля в базе данных?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Записи: Это строки в таблице, которые представляют собой набор значений для всех полей таблицы. Запись содержит данные для одного объекта или сущности.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Поля: Это столбцы в таблице, которые представляют собой атрибуты или характеристики данных. Каждое поле имеет имя и тип данных (например, INTEGER, VARCHAR, DATE).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778" name="Google Shape;77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9" name="Google Shape;779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100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lang="en" sz="1600">
                <a:solidFill>
                  <a:schemeClr val="dk1"/>
                </a:solidFill>
              </a:rPr>
              <a:t>Что такое первичный ключ и для чего он нужен?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Первичный ключ — это уникальный идентификатор для каждой записи в таблице. Он гарантирует, что каждая запись в таблице уникальна и может быть однозначно идентифицирована. Первичный ключ нужен для обеспечения целостности данных, ускорения поиска и установления связей между таблицами.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786" name="Google Shape;786;p10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787" name="Google Shape;787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8" name="Google Shape;788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Документно-ориентированные базы данных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Примеры: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MongoDB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CouchDB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Описание:</a:t>
            </a:r>
            <a:r>
              <a:rPr lang="en" sz="1600">
                <a:solidFill>
                  <a:schemeClr val="dk1"/>
                </a:solidFill>
              </a:rPr>
              <a:t> Хранят данные в виде документов, обычно в формате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i="1" lang="en" sz="1600">
                <a:solidFill>
                  <a:srgbClr val="A64D79"/>
                </a:solidFill>
              </a:rPr>
              <a:t>BSON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Применение:</a:t>
            </a:r>
            <a:r>
              <a:rPr lang="en" sz="1600">
                <a:solidFill>
                  <a:schemeClr val="dk1"/>
                </a:solidFill>
              </a:rPr>
              <a:t> Подходят для приложений, где данные имеют сложную и изменяющуюся структуру, таких как системы управления контентом и приложения для электронной коммерции.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Аналогия:</a:t>
            </a:r>
            <a:r>
              <a:rPr lang="en" sz="1600">
                <a:solidFill>
                  <a:schemeClr val="dk1"/>
                </a:solidFill>
              </a:rPr>
              <a:t> Представьте себе папку с документами, где каждый документ может содержать различные поля и структуры.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99" name="Google Shape;799;p10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800" name="Google Shape;800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806" name="Google Shape;806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0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08" name="Google Shape;808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Google Shape;809;p10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10" name="Google Shape;810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10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16" name="Google Shape;816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17" name="Google Shape;817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10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819" name="Google Shape;819;p10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