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y="5143500" cx="9144000"/>
  <p:notesSz cx="6858000" cy="9144000"/>
  <p:embeddedFontLst>
    <p:embeddedFont>
      <p:font typeface="Inter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Inter-bold.fntdata"/><Relationship Id="rId50" Type="http://schemas.openxmlformats.org/officeDocument/2006/relationships/font" Target="fonts/Inter-regular.fntdata"/><Relationship Id="rId53" Type="http://schemas.openxmlformats.org/officeDocument/2006/relationships/font" Target="fonts/Inter-boldItalic.fntdata"/><Relationship Id="rId52" Type="http://schemas.openxmlformats.org/officeDocument/2006/relationships/font" Target="fonts/Inter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2369df427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2369df427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2369df4270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2369df427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2369df427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2369df427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1f776764b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1f776764b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2369df4270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2369df427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2369df427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2369df427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2369df427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2369df427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1f776764b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1f776764b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1f776764b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1f776764b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1f776764bd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1f776764bd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df9019da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df9019da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1f776764b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1f776764b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1f776764bd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1f776764bd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1f776764bd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1f776764bd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1f776764bd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1f776764bd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1f776764bd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1f776764bd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1f776764bd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1f776764bd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1f776764bd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1f776764bd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1f776764bd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1f776764bd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1f776764bd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1f776764bd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2369df4270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2369df4270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f9019da3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df9019da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2369df4270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2369df4270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2369df4270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2369df4270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1f776764bd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1f776764bd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1f776764bd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1f776764bd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1f776764bd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1f776764bd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1f776764bd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1f776764bd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1f776764bd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1f776764bd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1f776764bd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1f776764bd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1f776764bd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1f776764bd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1f776764bd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1f776764bd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df9019da3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df9019da3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1f776764bd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1f776764bd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1f776764bd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1f776764bd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1f776764bd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1f776764bd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dff224bd8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dff224bd8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dff224bd8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2dff224bd8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2369df4270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2369df4270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2369df427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2369df427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2369df427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2369df427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2369df427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2369df427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1f776764b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1f776764b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jp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jp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1.jp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1.jp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037" y="416819"/>
            <a:ext cx="2105022" cy="2334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5" name="Google Shape;5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5381643" y="1381141"/>
            <a:ext cx="5143497" cy="23812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6" name="Google Shape;5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29514" y="416819"/>
            <a:ext cx="1138238" cy="425853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647100" y="458488"/>
            <a:ext cx="1986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Django and Database</a:t>
            </a: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. Lesson 5</a:t>
            </a:r>
            <a:endParaRPr sz="9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1</a:t>
            </a:r>
            <a:endParaRPr i="0" sz="9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515150" y="2046425"/>
            <a:ext cx="6858900" cy="1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5000">
                <a:solidFill>
                  <a:srgbClr val="0E0E0E"/>
                </a:solidFill>
                <a:latin typeface="Inter"/>
                <a:ea typeface="Inter"/>
                <a:cs typeface="Inter"/>
                <a:sym typeface="Inter"/>
              </a:rPr>
              <a:t>Связи между таблицами</a:t>
            </a:r>
            <a:endParaRPr b="1" sz="5000">
              <a:solidFill>
                <a:srgbClr val="0E0E0E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Связь many-to-many (ManyToManyField)</a:t>
            </a:r>
            <a:endParaRPr/>
          </a:p>
        </p:txBody>
      </p:sp>
      <p:pic>
        <p:nvPicPr>
          <p:cNvPr descr="preencoded.png" id="132" name="Google Shape;13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33" name="Google Shape;13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48800" y="952075"/>
            <a:ext cx="6646400" cy="41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Связь many-to-many (ManyToManyField) — аргументы</a:t>
            </a:r>
            <a:endParaRPr/>
          </a:p>
        </p:txBody>
      </p:sp>
      <p:pic>
        <p:nvPicPr>
          <p:cNvPr descr="preencoded.png" id="140" name="Google Shape;14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41" name="Google Shape;14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to</a:t>
            </a:r>
            <a:r>
              <a:rPr lang="en" sz="1600">
                <a:solidFill>
                  <a:schemeClr val="dk1"/>
                </a:solidFill>
              </a:rPr>
              <a:t>: Указывает модель, к которой будет установлена связь. Это обязательный аргумент.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related_name</a:t>
            </a:r>
            <a:r>
              <a:rPr lang="en" sz="1600">
                <a:solidFill>
                  <a:schemeClr val="dk1"/>
                </a:solidFill>
              </a:rPr>
              <a:t>: Указывает имя обратной связи от связанной модели.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related_query_name</a:t>
            </a:r>
            <a:r>
              <a:rPr lang="en" sz="1600">
                <a:solidFill>
                  <a:schemeClr val="dk1"/>
                </a:solidFill>
              </a:rPr>
              <a:t>: Указывает имя для использования в запросах обратной связи.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limit_choices_to</a:t>
            </a:r>
            <a:r>
              <a:rPr lang="en" sz="1600">
                <a:solidFill>
                  <a:schemeClr val="dk1"/>
                </a:solidFill>
              </a:rPr>
              <a:t>: Ограничивает выбор доступных объектов для связи.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symmetrical</a:t>
            </a:r>
            <a:r>
              <a:rPr lang="en" sz="1600">
                <a:solidFill>
                  <a:schemeClr val="dk1"/>
                </a:solidFill>
              </a:rPr>
              <a:t>: Указывает, является ли связь симметричной.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through</a:t>
            </a:r>
            <a:r>
              <a:rPr lang="en" sz="1600">
                <a:solidFill>
                  <a:schemeClr val="dk1"/>
                </a:solidFill>
              </a:rPr>
              <a:t>: Указывает промежуточную модель для связи.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through_fields</a:t>
            </a:r>
            <a:r>
              <a:rPr lang="en" sz="1600">
                <a:solidFill>
                  <a:schemeClr val="dk1"/>
                </a:solidFill>
              </a:rPr>
              <a:t>: Указывает поля в промежуточной модели, которые будут использоваться для связи.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db_table</a:t>
            </a:r>
            <a:r>
              <a:rPr lang="en" sz="1600">
                <a:solidFill>
                  <a:schemeClr val="dk1"/>
                </a:solidFill>
              </a:rPr>
              <a:t>: Указывает имя таблицы для промежуточной модели.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db_constraint</a:t>
            </a:r>
            <a:r>
              <a:rPr lang="en" sz="1600">
                <a:solidFill>
                  <a:schemeClr val="dk1"/>
                </a:solidFill>
              </a:rPr>
              <a:t>: Указывает, следует ли создавать ограничение в базе данных для этой связи.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swappable</a:t>
            </a:r>
            <a:r>
              <a:rPr lang="en" sz="1600">
                <a:solidFill>
                  <a:schemeClr val="dk1"/>
                </a:solidFill>
              </a:rPr>
              <a:t>: Указывает, следует ли использовать модель, указанную в настройках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SWAPPABLE_MODEL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Связь many-to-many (ManyToManyField) — пример</a:t>
            </a:r>
            <a:endParaRPr/>
          </a:p>
        </p:txBody>
      </p:sp>
      <p:pic>
        <p:nvPicPr>
          <p:cNvPr descr="preencoded.png" id="148" name="Google Shape;14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49" name="Google Shape;149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311700" y="1152475"/>
            <a:ext cx="88323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Tag(models.Model):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name = models.CharField(max_length=255, unique=True)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Article(models.Model):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title = models.CharField(max_length=255)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content = models.TextField()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tags = models.ManyToManyField(‘Tag’, related_name=’article’)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Связь one-to-one (OneToOneField)</a:t>
            </a:r>
            <a:endParaRPr/>
          </a:p>
        </p:txBody>
      </p:sp>
      <p:pic>
        <p:nvPicPr>
          <p:cNvPr descr="preencoded.png" id="156" name="Google Shape;15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57" name="Google Shape;157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311700" y="1152475"/>
            <a:ext cx="850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Поле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OneToOneField</a:t>
            </a:r>
            <a:r>
              <a:rPr lang="en" sz="1600">
                <a:solidFill>
                  <a:schemeClr val="dk1"/>
                </a:solidFill>
              </a:rPr>
              <a:t> используется для создания связи один-к-одному между моделями. Оно позволяет одной записи в одной таблице быть связанной с одной записью в другой таблице.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Связь one-to-one (OneToOneField)</a:t>
            </a:r>
            <a:endParaRPr/>
          </a:p>
        </p:txBody>
      </p:sp>
      <p:pic>
        <p:nvPicPr>
          <p:cNvPr descr="preencoded.png" id="164" name="Google Shape;16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65" name="Google Shape;165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4000" y="1169513"/>
            <a:ext cx="8896000" cy="280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Связь one-to-one (OneToOneField) — аргументы</a:t>
            </a:r>
            <a:endParaRPr/>
          </a:p>
        </p:txBody>
      </p:sp>
      <p:pic>
        <p:nvPicPr>
          <p:cNvPr descr="preencoded.png" id="172" name="Google Shape;17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73" name="Google Shape;173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to</a:t>
            </a:r>
            <a:r>
              <a:rPr lang="en" sz="1600">
                <a:solidFill>
                  <a:schemeClr val="dk1"/>
                </a:solidFill>
              </a:rPr>
              <a:t>: Указывает модель, к которой будет установлена связь. Это обязательный аргумент.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on_delete</a:t>
            </a:r>
            <a:r>
              <a:rPr lang="en" sz="1600">
                <a:solidFill>
                  <a:schemeClr val="dk1"/>
                </a:solidFill>
              </a:rPr>
              <a:t>: Определяет поведение при удалении связанной записи. Это также обязательный аргумент.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related_name</a:t>
            </a:r>
            <a:r>
              <a:rPr lang="en" sz="1600">
                <a:solidFill>
                  <a:schemeClr val="dk1"/>
                </a:solidFill>
              </a:rPr>
              <a:t>: Указывает имя обратной связи от связанной модели.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related_query_name</a:t>
            </a:r>
            <a:r>
              <a:rPr lang="en" sz="1600">
                <a:solidFill>
                  <a:schemeClr val="dk1"/>
                </a:solidFill>
              </a:rPr>
              <a:t>: Указывает имя для использования в запросах обратной связи.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limit_choices_to</a:t>
            </a:r>
            <a:r>
              <a:rPr lang="en" sz="1600">
                <a:solidFill>
                  <a:schemeClr val="dk1"/>
                </a:solidFill>
              </a:rPr>
              <a:t>: Ограничивает выбор доступных объектов для связи.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parent_link</a:t>
            </a:r>
            <a:r>
              <a:rPr lang="en" sz="1600">
                <a:solidFill>
                  <a:schemeClr val="dk1"/>
                </a:solidFill>
              </a:rPr>
              <a:t>: Используется в случае наследования моделей.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to_field</a:t>
            </a:r>
            <a:r>
              <a:rPr lang="en" sz="1600">
                <a:solidFill>
                  <a:schemeClr val="dk1"/>
                </a:solidFill>
              </a:rPr>
              <a:t>: Указывает поле в связанной модели, которое будет использоваться для связи.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db_constraint</a:t>
            </a:r>
            <a:r>
              <a:rPr lang="en" sz="1600">
                <a:solidFill>
                  <a:schemeClr val="dk1"/>
                </a:solidFill>
              </a:rPr>
              <a:t>: Указывает, следует ли создавать ограничение в базе данных для этой связи.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swappable</a:t>
            </a:r>
            <a:r>
              <a:rPr lang="en" sz="1600">
                <a:solidFill>
                  <a:schemeClr val="dk1"/>
                </a:solidFill>
              </a:rPr>
              <a:t>: Указывает, следует ли использовать модель, указанную в настройках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SWAPPABLE_MODEL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db_index</a:t>
            </a:r>
            <a:r>
              <a:rPr lang="en" sz="1600">
                <a:solidFill>
                  <a:schemeClr val="dk1"/>
                </a:solidFill>
              </a:rPr>
              <a:t>: Указывает, следует ли создавать индекс для этого поля в базе данных.</a:t>
            </a:r>
            <a:endParaRPr b="1" sz="16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Связь one-to-one (OneToOneField) — пример</a:t>
            </a:r>
            <a:endParaRPr/>
          </a:p>
        </p:txBody>
      </p:sp>
      <p:pic>
        <p:nvPicPr>
          <p:cNvPr descr="preencoded.png" id="180" name="Google Shape;18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81" name="Google Shape;181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311700" y="1152475"/>
            <a:ext cx="850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Profile(models.Model):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user = models.OneToOneField(User, on_delete=models.CASCADE)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bio = models.TextField()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188" name="Google Shape;18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9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190" name="Google Shape;190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1" name="Google Shape;191;p29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192" name="Google Shape;192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9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Связи в моделях данных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Создание модели Category</a:t>
            </a:r>
            <a:endParaRPr/>
          </a:p>
        </p:txBody>
      </p:sp>
      <p:pic>
        <p:nvPicPr>
          <p:cNvPr descr="preencoded.png" id="199" name="Google Shape;19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00" name="Google Shape;200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0"/>
          <p:cNvSpPr txBox="1"/>
          <p:nvPr>
            <p:ph idx="1" type="body"/>
          </p:nvPr>
        </p:nvSpPr>
        <p:spPr>
          <a:xfrm>
            <a:off x="311700" y="1152475"/>
            <a:ext cx="850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Category(models.Model):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name = models.CharField(max_length=255, unique=True)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__str__(self):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self.name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Связь many-to-one</a:t>
            </a:r>
            <a:endParaRPr/>
          </a:p>
        </p:txBody>
      </p:sp>
      <p:pic>
        <p:nvPicPr>
          <p:cNvPr descr="preencoded.png" id="207" name="Google Shape;20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08" name="Google Shape;208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1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Article(models.Model):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title = models.CharField(max_length=255)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content = models.TextField()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category = models.ForeignKey(‘Category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on_delete=models.CASCADE)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План урока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5305" y="0"/>
            <a:ext cx="178869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5" name="Google Shape;6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6" name="Google Shape;66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99728" y="1904144"/>
            <a:ext cx="4444272" cy="3239357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653600"/>
            <a:ext cx="5827500" cy="29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Понимание различных типов связей и их назначения.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Способность создавать связи между таблицами и работать с ними.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100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Умение отображать связанные данные, такие как посты по категориям или теги.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 использования ForeignKey</a:t>
            </a:r>
            <a:endParaRPr/>
          </a:p>
        </p:txBody>
      </p:sp>
      <p:pic>
        <p:nvPicPr>
          <p:cNvPr descr="preencoded.png" id="215" name="Google Shape;21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16" name="Google Shape;216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Category(models.Model):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name = models.CharField(max_length=255, unique=True)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Article(models.Model):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title = models.CharField(max_length=255)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content = models.TextField()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category = models.ForeignKey(“Category”, on_delete=models.CASCADE)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 использования ManyToManyField</a:t>
            </a:r>
            <a:endParaRPr/>
          </a:p>
        </p:txBody>
      </p:sp>
      <p:pic>
        <p:nvPicPr>
          <p:cNvPr descr="preencoded.png" id="223" name="Google Shape;22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24" name="Google Shape;224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3"/>
          <p:cNvSpPr txBox="1"/>
          <p:nvPr>
            <p:ph idx="1" type="body"/>
          </p:nvPr>
        </p:nvSpPr>
        <p:spPr>
          <a:xfrm>
            <a:off x="311700" y="1152475"/>
            <a:ext cx="850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Tag(models.Model):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name = models.CharField(max_length=255, unique=True)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Article(models.Model):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title = models.CharField(max_length=255)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content = models.TextField()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tags = models.ManyToManyField(Tag, related_name='article')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 использования OneToOneField</a:t>
            </a:r>
            <a:endParaRPr/>
          </a:p>
        </p:txBody>
      </p:sp>
      <p:pic>
        <p:nvPicPr>
          <p:cNvPr descr="preencoded.png" id="231" name="Google Shape;23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32" name="Google Shape;232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4"/>
          <p:cNvSpPr txBox="1"/>
          <p:nvPr>
            <p:ph idx="1" type="body"/>
          </p:nvPr>
        </p:nvSpPr>
        <p:spPr>
          <a:xfrm>
            <a:off x="311700" y="1152475"/>
            <a:ext cx="850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Profile(models.Model):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user = models.OneToOneField(User, on_delete=models.CASCADE)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bio = models.TextField()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239" name="Google Shape;23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5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241" name="Google Shape;241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2" name="Google Shape;242;p35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243" name="Google Shape;243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5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CRUD в ORM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Методы добавления данных</a:t>
            </a:r>
            <a:endParaRPr/>
          </a:p>
        </p:txBody>
      </p:sp>
      <p:pic>
        <p:nvPicPr>
          <p:cNvPr descr="preencoded.png" id="250" name="Google Shape;25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51" name="Google Shape;251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6"/>
          <p:cNvSpPr txBox="1"/>
          <p:nvPr>
            <p:ph idx="1" type="body"/>
          </p:nvPr>
        </p:nvSpPr>
        <p:spPr>
          <a:xfrm>
            <a:off x="0" y="1152475"/>
            <a:ext cx="914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category = Category.objects.create(name='Technology')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article = Article.objects.create(title='New Article', content='Content here', category=category)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Методы удаления данных</a:t>
            </a:r>
            <a:endParaRPr/>
          </a:p>
        </p:txBody>
      </p:sp>
      <p:pic>
        <p:nvPicPr>
          <p:cNvPr descr="preencoded.png" id="258" name="Google Shape;25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59" name="Google Shape;259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7"/>
          <p:cNvSpPr txBox="1"/>
          <p:nvPr>
            <p:ph idx="1" type="body"/>
          </p:nvPr>
        </p:nvSpPr>
        <p:spPr>
          <a:xfrm>
            <a:off x="311700" y="1152475"/>
            <a:ext cx="850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article = Article.objects.get(id=1)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news.delete()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Методы выборки данных</a:t>
            </a:r>
            <a:endParaRPr/>
          </a:p>
        </p:txBody>
      </p:sp>
      <p:pic>
        <p:nvPicPr>
          <p:cNvPr descr="preencoded.png" id="266" name="Google Shape;26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67" name="Google Shape;267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8"/>
          <p:cNvSpPr txBox="1"/>
          <p:nvPr>
            <p:ph idx="1" type="body"/>
          </p:nvPr>
        </p:nvSpPr>
        <p:spPr>
          <a:xfrm>
            <a:off x="311700" y="1152475"/>
            <a:ext cx="850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article = Article.objects.filter(category__name='Technology')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Live-coding преподавателя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274" name="Google Shape;274;p39"/>
          <p:cNvSpPr txBox="1"/>
          <p:nvPr/>
        </p:nvSpPr>
        <p:spPr>
          <a:xfrm>
            <a:off x="311700" y="1747875"/>
            <a:ext cx="8520600" cy="28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E0E0E"/>
                </a:solidFill>
              </a:rPr>
              <a:t>Покажите в режиме live-coding и объясните: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Показать создание ещё двух моделей данных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Объяснить и показать связи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Показать операции CRUD с новыми моделями в консоли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descr="preencoded.png" id="275" name="Google Shape;275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76" name="Google Shape;276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Вопросы для студентов</a:t>
            </a:r>
            <a:endParaRPr/>
          </a:p>
        </p:txBody>
      </p:sp>
      <p:pic>
        <p:nvPicPr>
          <p:cNvPr descr="preencoded.png" id="282" name="Google Shape;28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83" name="Google Shape;283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40"/>
          <p:cNvSpPr txBox="1"/>
          <p:nvPr>
            <p:ph idx="1" type="body"/>
          </p:nvPr>
        </p:nvSpPr>
        <p:spPr>
          <a:xfrm>
            <a:off x="311700" y="1909400"/>
            <a:ext cx="7545300" cy="27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Что такое связь один-к-одному?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Что такое связь один-ко-многим?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Что такое связь многие-ко-многим?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Вопросы для студентов</a:t>
            </a:r>
            <a:endParaRPr/>
          </a:p>
        </p:txBody>
      </p:sp>
      <p:pic>
        <p:nvPicPr>
          <p:cNvPr descr="preencoded.png" id="290" name="Google Shape;29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91" name="Google Shape;291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1"/>
          <p:cNvSpPr txBox="1"/>
          <p:nvPr>
            <p:ph idx="1" type="body"/>
          </p:nvPr>
        </p:nvSpPr>
        <p:spPr>
          <a:xfrm>
            <a:off x="0" y="1017725"/>
            <a:ext cx="91440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Что такое связь один-к-одному?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accent3"/>
                </a:solidFill>
              </a:rPr>
              <a:t>Связь один-к-одному (One-to-One) означает, что каждая запись в одной таблице связана с одной записью в другой таблице. Этот тип связи используется, когда необходимо расширить информацию о записи, хранящуюся в другой таблице.</a:t>
            </a:r>
            <a:endParaRPr i="1" sz="16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accent3"/>
                </a:solidFill>
              </a:rPr>
              <a:t>Например</a:t>
            </a:r>
            <a:r>
              <a:rPr i="1" lang="en" sz="1600">
                <a:solidFill>
                  <a:schemeClr val="accent3"/>
                </a:solidFill>
              </a:rPr>
              <a:t>:</a:t>
            </a:r>
            <a:endParaRPr i="1" sz="16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accent3"/>
                </a:solidFill>
              </a:rPr>
              <a:t>Представьте, что у вас есть таблица User (Пользователь) и таблица UserProfile (Профиль пользователя). Каждый пользователь может иметь только один профиль, и каждый профиль принадлежит только одному пользователю. В этом случае между таблицами User и UserProfile устанавливается связь один-к-одному.</a:t>
            </a:r>
            <a:endParaRPr i="1" sz="16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73" name="Google Shape;7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75" name="Google Shape;7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p15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77" name="Google Shape;77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Типы связей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Вопросы для студентов</a:t>
            </a:r>
            <a:endParaRPr/>
          </a:p>
        </p:txBody>
      </p:sp>
      <p:pic>
        <p:nvPicPr>
          <p:cNvPr descr="preencoded.png" id="298" name="Google Shape;29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99" name="Google Shape;299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42"/>
          <p:cNvSpPr txBox="1"/>
          <p:nvPr>
            <p:ph idx="1" type="body"/>
          </p:nvPr>
        </p:nvSpPr>
        <p:spPr>
          <a:xfrm>
            <a:off x="0" y="1017725"/>
            <a:ext cx="91440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 startAt="2"/>
            </a:pPr>
            <a:r>
              <a:rPr lang="en" sz="1600">
                <a:solidFill>
                  <a:schemeClr val="dk1"/>
                </a:solidFill>
              </a:rPr>
              <a:t>Что такое связь один-ко-многим?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accent3"/>
                </a:solidFill>
              </a:rPr>
              <a:t>Связь один-ко-многим (One-to-Many) означает, что одна запись в одной таблице может быть связана с несколькими записями в другой таблице. Этот тип связи используется, когда одна сущность может иметь множество связанных сущностей.</a:t>
            </a:r>
            <a:endParaRPr i="1" sz="16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accent3"/>
                </a:solidFill>
              </a:rPr>
              <a:t>Например</a:t>
            </a:r>
            <a:r>
              <a:rPr i="1" lang="en" sz="1600">
                <a:solidFill>
                  <a:schemeClr val="accent3"/>
                </a:solidFill>
              </a:rPr>
              <a:t>:</a:t>
            </a:r>
            <a:endParaRPr i="1" sz="16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i="1" lang="en" sz="1600">
                <a:solidFill>
                  <a:schemeClr val="accent3"/>
                </a:solidFill>
              </a:rPr>
              <a:t>Представьте, что у вас есть таблица Author (Автор) и таблица Book (Книга). Один автор может написать несколько книг, но каждая книга написана только одним автором. В этом случае между таблицами Author и Book устанавливается связь один-ко-многим.</a:t>
            </a:r>
            <a:endParaRPr i="1" sz="16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Вопросы для студентов</a:t>
            </a:r>
            <a:endParaRPr/>
          </a:p>
        </p:txBody>
      </p:sp>
      <p:pic>
        <p:nvPicPr>
          <p:cNvPr descr="preencoded.png" id="306" name="Google Shape;306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07" name="Google Shape;307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43"/>
          <p:cNvSpPr txBox="1"/>
          <p:nvPr>
            <p:ph idx="1" type="body"/>
          </p:nvPr>
        </p:nvSpPr>
        <p:spPr>
          <a:xfrm>
            <a:off x="0" y="1017725"/>
            <a:ext cx="9144000" cy="41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 startAt="3"/>
            </a:pPr>
            <a:r>
              <a:rPr lang="en" sz="1600">
                <a:solidFill>
                  <a:schemeClr val="dk1"/>
                </a:solidFill>
              </a:rPr>
              <a:t>Что такое связь многие-ко-многим?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accent3"/>
                </a:solidFill>
              </a:rPr>
              <a:t>Связь многие-ко-многим (Many-to-Many) означает, что записи в одной таблице могут быть связаны с несколькими записями в другой таблице, и наоборот. Этот тип связи используется, когда сущности могут иметь множество связанных сущностей друг с другом.</a:t>
            </a:r>
            <a:endParaRPr i="1" sz="16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accent3"/>
                </a:solidFill>
              </a:rPr>
              <a:t>Пример:</a:t>
            </a:r>
            <a:endParaRPr i="1" sz="16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accent3"/>
                </a:solidFill>
              </a:rPr>
              <a:t>Представьте, что у вас есть таблица Student (Студент) и таблица Course (Курс). Один студент может быть зачислен на несколько курсов, и один курс может иметь нескольких студентов. В этом случае между таблицами Student и Course устанавливается связь многие-ко-многим.</a:t>
            </a:r>
            <a:endParaRPr i="1" sz="16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Задание в сессионном зале</a:t>
            </a:r>
            <a:endParaRPr sz="2800"/>
          </a:p>
        </p:txBody>
      </p:sp>
      <p:sp>
        <p:nvSpPr>
          <p:cNvPr id="314" name="Google Shape;314;p44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500">
                <a:solidFill>
                  <a:srgbClr val="0000FF"/>
                </a:solidFill>
              </a:rPr>
              <a:t>exercise_1.py</a:t>
            </a:r>
            <a:endParaRPr sz="15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Время выполнения: </a:t>
            </a:r>
            <a:r>
              <a:rPr lang="en" sz="1500"/>
              <a:t>3</a:t>
            </a:r>
            <a:r>
              <a:rPr lang="en" sz="1500">
                <a:solidFill>
                  <a:srgbClr val="000000"/>
                </a:solidFill>
              </a:rPr>
              <a:t>0 минут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Как работать с заданием: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Поделитесь на команды по 3-4 человека и перейдите в сессионные залы.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Один человек демонстрирует экран и записывает решение, все остальные вырабатывают решение.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Вся команда должна понимать решение, объясняйте друг другу.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315" name="Google Shape;31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16" name="Google Shape;316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5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Работа в сессионном зале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Презентация результатов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327" name="Google Shape;327;p46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Пусть каждая команда покажет свои решения и расскажет: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что получилось сделать;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где были трудности и какие вопросы возникли в процессе решения.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Преподаватель разбирает решения, указывает на ошибки и показывает верный подход к решению.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328" name="Google Shape;328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334" name="Google Shape;334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47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4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336" name="Google Shape;336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7" name="Google Shape;337;p47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338" name="Google Shape;338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47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Подключение моделей к представлениям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Получение всех статей</a:t>
            </a:r>
            <a:endParaRPr/>
          </a:p>
        </p:txBody>
      </p:sp>
      <p:pic>
        <p:nvPicPr>
          <p:cNvPr descr="preencoded.png" id="345" name="Google Shape;345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46" name="Google Shape;346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48"/>
          <p:cNvSpPr txBox="1"/>
          <p:nvPr>
            <p:ph idx="1" type="body"/>
          </p:nvPr>
        </p:nvSpPr>
        <p:spPr>
          <a:xfrm>
            <a:off x="0" y="1152475"/>
            <a:ext cx="914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get_all_news(request):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articles = Article.objects.all()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context = {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'news': articles,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...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render(request, 'news/catalog.html', context=context)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Получение статьи по id</a:t>
            </a:r>
            <a:endParaRPr/>
          </a:p>
        </p:txBody>
      </p:sp>
      <p:pic>
        <p:nvPicPr>
          <p:cNvPr descr="preencoded.png" id="353" name="Google Shape;353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54" name="Google Shape;354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49"/>
          <p:cNvSpPr txBox="1"/>
          <p:nvPr>
            <p:ph idx="1" type="body"/>
          </p:nvPr>
        </p:nvSpPr>
        <p:spPr>
          <a:xfrm>
            <a:off x="0" y="1152475"/>
            <a:ext cx="914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get_detail_article_by_id(request, article_id):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article = get_object_or_404(Article, pk=article_id)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context = {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'article': article,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render(request, 'news/article_detail.html', context=context)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get_object_or_404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61" name="Google Shape;361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62" name="Google Shape;362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50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Функция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get_object_or_404</a:t>
            </a:r>
            <a:r>
              <a:rPr lang="en" sz="1600">
                <a:solidFill>
                  <a:schemeClr val="dk1"/>
                </a:solidFill>
              </a:rPr>
              <a:t> в </a:t>
            </a:r>
            <a:r>
              <a:rPr i="1" lang="en" sz="1600">
                <a:solidFill>
                  <a:srgbClr val="A64D79"/>
                </a:solidFill>
              </a:rPr>
              <a:t>Django</a:t>
            </a:r>
            <a:r>
              <a:rPr lang="en" sz="1600">
                <a:solidFill>
                  <a:schemeClr val="dk1"/>
                </a:solidFill>
              </a:rPr>
              <a:t> является удобным способом получения объекта из базы данных и обработки случая, когда объект не найден, возвращая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HTTP</a:t>
            </a:r>
            <a:r>
              <a:rPr lang="en" sz="1600">
                <a:solidFill>
                  <a:schemeClr val="dk1"/>
                </a:solidFill>
              </a:rPr>
              <a:t>-ответ с кодом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404 (Not Found)</a:t>
            </a:r>
            <a:r>
              <a:rPr lang="en" sz="1600">
                <a:solidFill>
                  <a:schemeClr val="dk1"/>
                </a:solidFill>
              </a:rPr>
              <a:t>. Это позволяет избежать необходимости писать много кода для обработки исключений и упрощает работу с базой данных.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Основные характеристики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get_object_or_404</a:t>
            </a:r>
            <a:r>
              <a:rPr lang="en" sz="1600">
                <a:solidFill>
                  <a:schemeClr val="dk1"/>
                </a:solidFill>
              </a:rPr>
              <a:t>: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i="1" lang="en" sz="1600">
                <a:solidFill>
                  <a:schemeClr val="dk1"/>
                </a:solidFill>
              </a:rPr>
              <a:t>Получение объекта:</a:t>
            </a:r>
            <a:r>
              <a:rPr lang="en" sz="1600">
                <a:solidFill>
                  <a:schemeClr val="dk1"/>
                </a:solidFill>
              </a:rPr>
              <a:t> Функция пытается получить объект из базы данных по заданным критериям.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i="1" lang="en" sz="1600">
                <a:solidFill>
                  <a:schemeClr val="dk1"/>
                </a:solidFill>
              </a:rPr>
              <a:t>Обработка ошибок:</a:t>
            </a:r>
            <a:r>
              <a:rPr lang="en" sz="1600">
                <a:solidFill>
                  <a:schemeClr val="dk1"/>
                </a:solidFill>
              </a:rPr>
              <a:t> Если объект не найден, функция автоматически возвращает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HTTP</a:t>
            </a:r>
            <a:r>
              <a:rPr lang="en" sz="1600">
                <a:solidFill>
                  <a:schemeClr val="dk1"/>
                </a:solidFill>
              </a:rPr>
              <a:t>-ответ с кодом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404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i="1" lang="en" sz="1600">
                <a:solidFill>
                  <a:schemeClr val="dk1"/>
                </a:solidFill>
              </a:rPr>
              <a:t>Удобство:</a:t>
            </a:r>
            <a:r>
              <a:rPr lang="en" sz="1600">
                <a:solidFill>
                  <a:schemeClr val="dk1"/>
                </a:solidFill>
              </a:rPr>
              <a:t> Упрощает код, делая его более читаемым и компактным.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Live-coding преподавателя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369" name="Google Shape;369;p51"/>
          <p:cNvSpPr txBox="1"/>
          <p:nvPr/>
        </p:nvSpPr>
        <p:spPr>
          <a:xfrm>
            <a:off x="311700" y="1747875"/>
            <a:ext cx="8520600" cy="28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E0E0E"/>
                </a:solidFill>
              </a:rPr>
              <a:t>Покажите в режиме live-coding и объясните: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Показать подключение моделей к представлениям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Показать работу функции get_object_or_404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descr="preencoded.png" id="370" name="Google Shape;370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71" name="Google Shape;371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Связь many-to-one (ForeignKey)</a:t>
            </a:r>
            <a:endParaRPr/>
          </a:p>
        </p:txBody>
      </p:sp>
      <p:pic>
        <p:nvPicPr>
          <p:cNvPr descr="preencoded.png" id="84" name="Google Shape;8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85" name="Google Shape;8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152475"/>
            <a:ext cx="8832300" cy="40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Связь один-ко-многим означает, что одна запись в одной таблице может быть связана с несколькими записями в другой таблице. В </a:t>
            </a:r>
            <a:r>
              <a:rPr i="1" lang="en" sz="1600">
                <a:solidFill>
                  <a:srgbClr val="A64D79"/>
                </a:solidFill>
              </a:rPr>
              <a:t>Django</a:t>
            </a:r>
            <a:r>
              <a:rPr lang="en" sz="1600">
                <a:solidFill>
                  <a:schemeClr val="dk1"/>
                </a:solidFill>
              </a:rPr>
              <a:t> это реализуется с помощью поля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ForeignKey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Задание в сессионном зале</a:t>
            </a:r>
            <a:endParaRPr sz="2800"/>
          </a:p>
        </p:txBody>
      </p:sp>
      <p:sp>
        <p:nvSpPr>
          <p:cNvPr id="377" name="Google Shape;377;p52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500">
                <a:solidFill>
                  <a:srgbClr val="0000FF"/>
                </a:solidFill>
              </a:rPr>
              <a:t>exercise_2.py</a:t>
            </a:r>
            <a:endParaRPr sz="15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Время выполнения: </a:t>
            </a:r>
            <a:r>
              <a:rPr lang="en" sz="1500"/>
              <a:t>3</a:t>
            </a:r>
            <a:r>
              <a:rPr lang="en" sz="1500">
                <a:solidFill>
                  <a:srgbClr val="000000"/>
                </a:solidFill>
              </a:rPr>
              <a:t>0 минут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Как работать с заданием: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Поделитесь на команды по 3-4 человека и перейдите в сессионные залы.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Один человек демонстрирует экран и записывает решение, все остальные вырабатывают решение.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Вся команда должна понимать решение, объясняйте друг другу.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378" name="Google Shape;378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79" name="Google Shape;379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3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Работа в сессионном зале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Презентация результатов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390" name="Google Shape;390;p54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Пусть каждая команда покажет свои решения и расскажет: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что получилось сделать;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где были трудности и какие вопросы возникли в процессе решения.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Преподаватель разбирает решения, указывает на ошибки и показывает верный подход к решению.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391" name="Google Shape;391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397" name="Google Shape;397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55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5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399" name="Google Shape;399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0" name="Google Shape;400;p55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401" name="Google Shape;401;p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55"/>
          <p:cNvSpPr/>
          <p:nvPr/>
        </p:nvSpPr>
        <p:spPr>
          <a:xfrm>
            <a:off x="2495350" y="1525700"/>
            <a:ext cx="62568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Домашнее задание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07" name="Google Shape;407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08" name="Google Shape;408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5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Домашнее задание</a:t>
            </a:r>
            <a:endParaRPr sz="2500"/>
          </a:p>
        </p:txBody>
      </p:sp>
      <p:sp>
        <p:nvSpPr>
          <p:cNvPr id="410" name="Google Shape;410;p56"/>
          <p:cNvSpPr txBox="1"/>
          <p:nvPr/>
        </p:nvSpPr>
        <p:spPr>
          <a:xfrm>
            <a:off x="311700" y="1196800"/>
            <a:ext cx="6421500" cy="3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600">
                <a:solidFill>
                  <a:srgbClr val="0000FF"/>
                </a:solidFill>
              </a:rPr>
              <a:t>homework.py</a:t>
            </a:r>
            <a:r>
              <a:rPr lang="en" sz="1600">
                <a:solidFill>
                  <a:srgbClr val="000000"/>
                </a:solidFill>
              </a:rPr>
              <a:t> в папке урока.</a:t>
            </a:r>
            <a:r>
              <a:rPr lang="en" sz="1600"/>
              <a:t> </a:t>
            </a:r>
            <a:r>
              <a:rPr lang="en" sz="1600">
                <a:solidFill>
                  <a:srgbClr val="000000"/>
                </a:solidFill>
              </a:rPr>
              <a:t>Прорешайте еще раз индивидуально все задания, которые решали в классе.</a:t>
            </a:r>
            <a:r>
              <a:rPr lang="en" sz="1600"/>
              <a:t> Начните с тех, что не успели сделать в классе.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Повторите теорию по презентации. Посмотрите на ютубе видео разных авторов по теме урока, чтобы составить более широкое впечатление.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Заучите синтаксис пройденных конструкций.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AutoNum type="arabicPeriod"/>
            </a:pPr>
            <a:r>
              <a:rPr lang="en" sz="1600"/>
              <a:t>Повторите синтаксис в пройденных уроках.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Связь many-to-one (ForeignKey)</a:t>
            </a:r>
            <a:endParaRPr/>
          </a:p>
        </p:txBody>
      </p:sp>
      <p:pic>
        <p:nvPicPr>
          <p:cNvPr descr="preencoded.png" id="92" name="Google Shape;9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3" name="Google Shape;9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525" y="1017713"/>
            <a:ext cx="8838950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Связь many-to-one (ForeignKey) — аргументы</a:t>
            </a:r>
            <a:endParaRPr/>
          </a:p>
        </p:txBody>
      </p:sp>
      <p:pic>
        <p:nvPicPr>
          <p:cNvPr descr="preencoded.png" id="100" name="Google Shape;10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1" name="Google Shape;10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0" y="1152475"/>
            <a:ext cx="9144000" cy="40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to</a:t>
            </a:r>
            <a:r>
              <a:rPr lang="en" sz="1600">
                <a:solidFill>
                  <a:schemeClr val="dk1"/>
                </a:solidFill>
              </a:rPr>
              <a:t>: Указывает модель, к которой будет установлена связь. Это обязательный аргумент.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on_delete</a:t>
            </a:r>
            <a:r>
              <a:rPr lang="en" sz="1600">
                <a:solidFill>
                  <a:schemeClr val="dk1"/>
                </a:solidFill>
              </a:rPr>
              <a:t>: Определяет поведение при удалении связанной записи. Это также обязательный аргумент.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related_name</a:t>
            </a:r>
            <a:r>
              <a:rPr lang="en" sz="1600">
                <a:solidFill>
                  <a:schemeClr val="dk1"/>
                </a:solidFill>
              </a:rPr>
              <a:t>: Указывает имя обратной связи от связанной модели.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related_query_name</a:t>
            </a:r>
            <a:r>
              <a:rPr lang="en" sz="1600">
                <a:solidFill>
                  <a:schemeClr val="dk1"/>
                </a:solidFill>
              </a:rPr>
              <a:t>: Указывает имя для использования в запросах обратной связи.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limit_choices_to</a:t>
            </a:r>
            <a:r>
              <a:rPr lang="en" sz="1600">
                <a:solidFill>
                  <a:schemeClr val="dk1"/>
                </a:solidFill>
              </a:rPr>
              <a:t>: Ограничивает выбор доступных объектов для связи.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parent_link</a:t>
            </a:r>
            <a:r>
              <a:rPr lang="en" sz="1600">
                <a:solidFill>
                  <a:schemeClr val="dk1"/>
                </a:solidFill>
              </a:rPr>
              <a:t>: Используется в случае наследования моделей.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to_field</a:t>
            </a:r>
            <a:r>
              <a:rPr lang="en" sz="1600">
                <a:solidFill>
                  <a:schemeClr val="dk1"/>
                </a:solidFill>
              </a:rPr>
              <a:t>: Указывает поле в связанной модели, которое будет использоваться для связи.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db_constraint</a:t>
            </a:r>
            <a:r>
              <a:rPr lang="en" sz="1600">
                <a:solidFill>
                  <a:schemeClr val="dk1"/>
                </a:solidFill>
              </a:rPr>
              <a:t>: Указывает, следует ли создавать ограничение в базе данных для этой связи.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swappable</a:t>
            </a:r>
            <a:r>
              <a:rPr lang="en" sz="1600">
                <a:solidFill>
                  <a:schemeClr val="dk1"/>
                </a:solidFill>
              </a:rPr>
              <a:t>: Указывает, следует ли использовать модель, указанную в настройках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SWAPPABLE_MODEL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db_index</a:t>
            </a:r>
            <a:r>
              <a:rPr lang="en" sz="1600">
                <a:solidFill>
                  <a:schemeClr val="dk1"/>
                </a:solidFill>
              </a:rPr>
              <a:t>: Указывает, следует ли создавать индекс для этого поля в базе данных.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Связь many-to-one (ForeignKey) — пример</a:t>
            </a:r>
            <a:endParaRPr/>
          </a:p>
        </p:txBody>
      </p:sp>
      <p:pic>
        <p:nvPicPr>
          <p:cNvPr descr="preencoded.png" id="108" name="Google Shape;10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9" name="Google Shape;10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11700" y="1152475"/>
            <a:ext cx="8832300" cy="40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Category(models.Model):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name = models.CharField(max_length=255, unique=True)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Article(models.Model):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title = models.CharField(max_length=255)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content = models.TextField()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category = models.ForeignKey(‘Category’, on_delete=models.CASCADE)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Связь many-to-one (ForeignKey) — on_delete</a:t>
            </a:r>
            <a:endParaRPr/>
          </a:p>
        </p:txBody>
      </p:sp>
      <p:pic>
        <p:nvPicPr>
          <p:cNvPr descr="preencoded.png" id="116" name="Google Shape;11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17" name="Google Shape;11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0" y="1152475"/>
            <a:ext cx="9144000" cy="40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В примере с предыдущего слайда аргумент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on_delete = models.CASCADE</a:t>
            </a:r>
            <a:r>
              <a:rPr lang="en" sz="1600">
                <a:solidFill>
                  <a:schemeClr val="dk1"/>
                </a:solidFill>
              </a:rPr>
              <a:t> указывает, что при удалении категории все связанные с ней статьи также будут удалены. Другие возможные значения: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models.PROTECT</a:t>
            </a:r>
            <a:r>
              <a:rPr lang="en" sz="1600">
                <a:solidFill>
                  <a:schemeClr val="dk1"/>
                </a:solidFill>
              </a:rPr>
              <a:t>: Запрещает удаление связанной записи.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models.SET_NULL</a:t>
            </a:r>
            <a:r>
              <a:rPr lang="en" sz="1600">
                <a:solidFill>
                  <a:schemeClr val="dk1"/>
                </a:solidFill>
              </a:rPr>
              <a:t>: Устанавливает значение поля в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600">
                <a:solidFill>
                  <a:schemeClr val="dk1"/>
                </a:solidFill>
              </a:rPr>
              <a:t> при удалении связанной записи.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odels.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SET_DEFAULT</a:t>
            </a:r>
            <a:r>
              <a:rPr lang="en" sz="1600">
                <a:solidFill>
                  <a:schemeClr val="dk1"/>
                </a:solidFill>
              </a:rPr>
              <a:t>: Устанавливает значение поля в значение по умолчанию при удалении связанной записи.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models.SET</a:t>
            </a:r>
            <a:r>
              <a:rPr lang="en" sz="1600">
                <a:solidFill>
                  <a:schemeClr val="dk1"/>
                </a:solidFill>
              </a:rPr>
              <a:t>: Устанавливает значение поля в значение, возвращаемое функцией, при удалении связанной записи.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models.DO_NOTHING</a:t>
            </a:r>
            <a:r>
              <a:rPr lang="en" sz="1600">
                <a:solidFill>
                  <a:schemeClr val="dk1"/>
                </a:solidFill>
              </a:rPr>
              <a:t>: Ничего не делает при удалении связанной записи.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Связь many-to-many (ManyToManyField)</a:t>
            </a:r>
            <a:endParaRPr/>
          </a:p>
        </p:txBody>
      </p:sp>
      <p:pic>
        <p:nvPicPr>
          <p:cNvPr descr="preencoded.png" id="124" name="Google Shape;12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25" name="Google Shape;12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311700" y="1152475"/>
            <a:ext cx="88323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Поле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ManyToManyField</a:t>
            </a:r>
            <a:r>
              <a:rPr lang="en" sz="1600">
                <a:solidFill>
                  <a:schemeClr val="dk1"/>
                </a:solidFill>
              </a:rPr>
              <a:t> используется для создания связи многие-ко-многим между моделями. Оно позволяет записям в одной таблице быть связанными с несколькими записями в другой таблице, и наоборот.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