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Inter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Inter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Inter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Inter-bold.fntdata"/><Relationship Id="rId14" Type="http://schemas.openxmlformats.org/officeDocument/2006/relationships/slide" Target="slides/slide9.xml"/><Relationship Id="rId58" Type="http://schemas.openxmlformats.org/officeDocument/2006/relationships/font" Target="fonts/Inter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f703b815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f703b815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f703b815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f703b815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5d796f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85d796f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5d796f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5d796f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85d796f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85d796f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85d796f0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85d796f0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185d796f0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185d796f0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85d796f0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85d796f0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85d796f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85d796f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85d796f0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85d796f0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85d796f0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85d796f0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85d796f0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85d796f0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85d796f0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85d796f0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85d796f0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85d796f0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85d796f0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85d796f0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85d796f0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85d796f0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85d796f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85d796f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f703b815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f703b815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703b815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703b815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703b81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703b81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f703b815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f703b815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f703b815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f703b815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1f703b815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1f703b815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f703b815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f703b815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703b815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f703b815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85d796f0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85d796f0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85d796f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85d796f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185d796f0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185d796f0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85d796f0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85d796f0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85d796f0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85d796f0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85d796f0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85d796f0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d796f0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d796f0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18a226e4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18a226e4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85d796f0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85d796f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8aebc80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8aebc80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8aebc80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8aebc80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f703b815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f703b815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1f703b815b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1f703b815b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8aebc80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8aebc80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8aebc800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8aebc800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5d796f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5d796f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18aebc800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18aebc800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f703b81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f703b8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f703b81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f703b81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703b815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703b81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703b815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703b815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0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Установка Django и создание проекта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Административный интерфейс: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автоматически генерирует административный интерфейс для управления данными вашего приложения, что значительно упрощает администрирование и управление контентом.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Сообщество и документация: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имеет большое и активное сообщество разработчиков, а также обширную и хорошо документированную документацию, что облегчает процесс обучения и решения возникающих проблем.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Область применения Django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Django используется для создания веб-сайтов, веб-приложений, API и других веб-сервисов.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Социальные сети и платформы:</a:t>
            </a:r>
            <a:r>
              <a:rPr lang="en" sz="1600">
                <a:solidFill>
                  <a:schemeClr val="dk1"/>
                </a:solidFill>
              </a:rPr>
              <a:t> Instagram, Pinterest.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Новостные сайты:</a:t>
            </a:r>
            <a:r>
              <a:rPr lang="en" sz="1600">
                <a:solidFill>
                  <a:schemeClr val="dk1"/>
                </a:solidFill>
              </a:rPr>
              <a:t> The Washington Post, The New York Times.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Образовательные платформы:</a:t>
            </a:r>
            <a:r>
              <a:rPr lang="en" sz="1600">
                <a:solidFill>
                  <a:schemeClr val="dk1"/>
                </a:solidFill>
              </a:rPr>
              <a:t> Coursera, edX.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Электронная коммерция:</a:t>
            </a:r>
            <a:r>
              <a:rPr lang="en" sz="1600">
                <a:solidFill>
                  <a:schemeClr val="dk1"/>
                </a:solidFill>
              </a:rPr>
              <a:t> Eventbrite, Prezi.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0" name="Google Shape;16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Инструментарий для работы с Django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</a:t>
            </a:r>
            <a:endParaRPr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менеджер пакетов для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endParaRPr i="1" sz="1600">
              <a:solidFill>
                <a:srgbClr val="A64D7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venv</a:t>
            </a:r>
            <a:endParaRPr/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инструмент для создания изолированных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-сред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</a:t>
            </a:r>
            <a:endParaRPr/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4" name="Google Shape;18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PyCharm, VSCode, Sublime Text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проекта Django</a:t>
            </a:r>
            <a:endParaRPr/>
          </a:p>
        </p:txBody>
      </p:sp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Создайте проект в PyCharm: Меню — New Project — ввести имя проекта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Установите Django через PyCharm или через консоль (pip install django)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Создайте проект: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django-admin startproject itg .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Запустите сервер разработки: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проекта Django</a:t>
            </a:r>
            <a:endParaRPr/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manage.py</a:t>
            </a:r>
            <a:r>
              <a:rPr lang="en" sz="1600">
                <a:solidFill>
                  <a:schemeClr val="dk1"/>
                </a:solidFill>
              </a:rPr>
              <a:t>: утилита командной строки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myproject/</a:t>
            </a:r>
            <a:r>
              <a:rPr lang="en" sz="1600">
                <a:solidFill>
                  <a:schemeClr val="dk1"/>
                </a:solidFill>
              </a:rPr>
              <a:t>: директория проекта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__init__.py</a:t>
            </a:r>
            <a:r>
              <a:rPr lang="en" sz="1600">
                <a:solidFill>
                  <a:schemeClr val="dk1"/>
                </a:solidFill>
              </a:rPr>
              <a:t>: пустой файл, указывающий на то, что директория является пакетом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endParaRPr i="1" sz="1600">
              <a:solidFill>
                <a:srgbClr val="A64D79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600">
                <a:solidFill>
                  <a:schemeClr val="dk1"/>
                </a:solidFill>
              </a:rPr>
              <a:t>: настройки проекта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: маршрутизация URL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wsgi.py</a:t>
            </a:r>
            <a:r>
              <a:rPr lang="en" sz="1600">
                <a:solidFill>
                  <a:schemeClr val="dk1"/>
                </a:solidFill>
              </a:rPr>
              <a:t>: точка входа для WSGI-совместимых веб-серверов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asgi.py</a:t>
            </a:r>
            <a:r>
              <a:rPr lang="en" sz="1600">
                <a:solidFill>
                  <a:schemeClr val="dk1"/>
                </a:solidFill>
              </a:rPr>
              <a:t>: точка входа для ASGI-совместимых веб-серверов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7" name="Google Shape;207;p31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работать с </a:t>
            </a:r>
            <a:r>
              <a:rPr lang="en" sz="1600">
                <a:solidFill>
                  <a:schemeClr val="dk1"/>
                </a:solidFill>
              </a:rPr>
              <a:t>pip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Основные команды: </a:t>
            </a:r>
            <a:r>
              <a:rPr lang="en" sz="1600">
                <a:solidFill>
                  <a:schemeClr val="dk1"/>
                </a:solidFill>
              </a:rPr>
              <a:t>venv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устанавливать и запускать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endParaRPr i="1" sz="1600">
              <a:solidFill>
                <a:srgbClr val="A64D79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70437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Django: назначение и область применени</a:t>
            </a:r>
            <a:r>
              <a:rPr lang="en" sz="1600">
                <a:solidFill>
                  <a:srgbClr val="000000"/>
                </a:solidFill>
              </a:rPr>
              <a:t>я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Инструментарий для работы с Django (pip, venv, IDE)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Архитектура</a:t>
            </a:r>
            <a:r>
              <a:rPr lang="en" sz="1600">
                <a:solidFill>
                  <a:srgbClr val="000000"/>
                </a:solidFill>
              </a:rPr>
              <a:t> MTV в Django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Организация веток в Git: feature, development, main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Создание и настройка приложения Django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Чем фреймворк отличается от библиотеки?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нужно создавать отдельное виртуальное окружение?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manage.py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23" name="Google Shape;223;p33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24" name="Google Shape;2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5" name="Google Shape;22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5" name="Google Shape;24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7" name="Google Shape;24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Архитектура MTV в Django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Архитектура </a:t>
            </a:r>
            <a:r>
              <a:rPr lang="en"/>
              <a:t>MTV в Django</a:t>
            </a:r>
            <a:endParaRPr/>
          </a:p>
        </p:txBody>
      </p:sp>
      <p:pic>
        <p:nvPicPr>
          <p:cNvPr descr="preencoded.png" id="254" name="Google Shape;25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5" name="Google Shape;25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152475"/>
            <a:ext cx="7095154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MTV в Django</a:t>
            </a:r>
            <a:endParaRPr/>
          </a:p>
        </p:txBody>
      </p:sp>
      <p:pic>
        <p:nvPicPr>
          <p:cNvPr descr="preencoded.pn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3" name="Google Shape;2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Model (Модель):</a:t>
            </a:r>
            <a:r>
              <a:rPr lang="en" sz="1600">
                <a:solidFill>
                  <a:schemeClr val="dk1"/>
                </a:solidFill>
              </a:rPr>
              <a:t> Определяет структуру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Template (Шаблон):</a:t>
            </a:r>
            <a:r>
              <a:rPr lang="en" sz="1600">
                <a:solidFill>
                  <a:schemeClr val="dk1"/>
                </a:solidFill>
              </a:rPr>
              <a:t> Определяет представление данных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dk1"/>
                </a:solidFill>
              </a:rPr>
              <a:t>View (Представление):</a:t>
            </a:r>
            <a:r>
              <a:rPr lang="en" sz="1600">
                <a:solidFill>
                  <a:schemeClr val="dk1"/>
                </a:solidFill>
              </a:rPr>
              <a:t> Обрабатывает запросы и возвращает ответы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(Модель)</a:t>
            </a:r>
            <a:endParaRPr/>
          </a:p>
        </p:txBody>
      </p:sp>
      <p:pic>
        <p:nvPicPr>
          <p:cNvPr descr="preencoded.png" id="270" name="Google Shape;27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1" name="Google Shape;27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Модель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отвечает за взаимодействие с базой данных. Она определяет структуру данных и логику их обработки. Модели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обычно наследуются от класса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django.db.models.Model</a:t>
            </a:r>
            <a:r>
              <a:rPr lang="en" sz="1600">
                <a:solidFill>
                  <a:schemeClr val="dk1"/>
                </a:solidFill>
              </a:rPr>
              <a:t> и описывают таблицы в базе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функции модели:</a:t>
            </a:r>
            <a:endParaRPr/>
          </a:p>
        </p:txBody>
      </p:sp>
      <p:pic>
        <p:nvPicPr>
          <p:cNvPr descr="preencoded.png"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9" name="Google Shape;279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Определение полей таблицы (например,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600">
                <a:solidFill>
                  <a:schemeClr val="dk1"/>
                </a:solidFill>
              </a:rPr>
              <a:t> и т.д.).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Методы для работы с данными (например,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save()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delete()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Встроенные менеджеры объектов для выполнения запросов к базе данных (например,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objects.all()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objects.filter()</a:t>
            </a:r>
            <a:r>
              <a:rPr lang="en" sz="1600">
                <a:solidFill>
                  <a:schemeClr val="dk1"/>
                </a:solidFill>
              </a:rPr>
              <a:t>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(Шаблон)</a:t>
            </a:r>
            <a:endParaRPr/>
          </a:p>
        </p:txBody>
      </p:sp>
      <p:pic>
        <p:nvPicPr>
          <p:cNvPr descr="preencoded.png" id="286" name="Google Shape;2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7" name="Google Shape;28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Шаблон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отвечает за представление данных. Он определяет, как данные будут отображаться в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. Шаблоны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используют язык шаблонов </a:t>
            </a:r>
            <a:r>
              <a:rPr i="1" lang="en" sz="1600">
                <a:solidFill>
                  <a:srgbClr val="A64D79"/>
                </a:solidFill>
              </a:rPr>
              <a:t>Django Template Language (DTL)</a:t>
            </a:r>
            <a:r>
              <a:rPr lang="en" sz="1600">
                <a:solidFill>
                  <a:schemeClr val="dk1"/>
                </a:solidFill>
              </a:rPr>
              <a:t>, который позволяет встраивать динамический контент в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Django: назначение и область применения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функции шаблона</a:t>
            </a:r>
            <a:endParaRPr/>
          </a:p>
        </p:txBody>
      </p:sp>
      <p:pic>
        <p:nvPicPr>
          <p:cNvPr descr="preencoded.png" id="294" name="Google Shape;2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5" name="Google Shape;295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Отображение данных, переданных из представления.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Использование тегов и фильтров для управления отображением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Поддержка наследования шаблонов для повторного использования кода.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(Представление)</a:t>
            </a:r>
            <a:endParaRPr/>
          </a:p>
        </p:txBody>
      </p:sp>
      <p:pic>
        <p:nvPicPr>
          <p:cNvPr descr="preencoded.png"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Представление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обрабатывает запросы пользователя, взаимодействует с моделями для получения данных и передает их в шаблоны для отображения.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представления обычно определяются как функции или классы.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функции представления</a:t>
            </a:r>
            <a:endParaRPr/>
          </a:p>
        </p:txBody>
      </p:sp>
      <p:pic>
        <p:nvPicPr>
          <p:cNvPr descr="preencoded.png" id="310" name="Google Shape;3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Обработка HTTP-запросов (GET, POST и т.д.).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Взаимодействие с моделями для получения или изменения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Передача данных в шаблоны для отображения.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Возврат HTTP-ответов.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Взаимодействие компонентов</a:t>
            </a:r>
            <a:endParaRPr/>
          </a:p>
        </p:txBody>
      </p:sp>
      <p:pic>
        <p:nvPicPr>
          <p:cNvPr descr="preencoded.png"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Пользовательский запрос:</a:t>
            </a:r>
            <a:r>
              <a:rPr lang="en" sz="1600">
                <a:solidFill>
                  <a:schemeClr val="dk1"/>
                </a:solidFill>
              </a:rPr>
              <a:t> Пользователь отправляет HTTP-запрос к веб-приложению.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URL-маршрутизация: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использует URL-конфигурацию для сопоставления запроса с соответствующим представлением.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Представление:</a:t>
            </a:r>
            <a:r>
              <a:rPr lang="en" sz="1600">
                <a:solidFill>
                  <a:schemeClr val="dk1"/>
                </a:solidFill>
              </a:rPr>
              <a:t> Представление обрабатывает запрос, взаимодействует с моделью для получения данных и передает их в шаблон.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Шаблон:</a:t>
            </a:r>
            <a:r>
              <a:rPr lang="en" sz="1600">
                <a:solidFill>
                  <a:schemeClr val="dk1"/>
                </a:solidFill>
              </a:rPr>
              <a:t> Шаблон использует переданные данные для генерации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-кода.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dk1"/>
                </a:solidFill>
              </a:rPr>
              <a:t>Ответ:</a:t>
            </a:r>
            <a:r>
              <a:rPr lang="en" sz="1600">
                <a:solidFill>
                  <a:schemeClr val="dk1"/>
                </a:solidFill>
              </a:rPr>
              <a:t> Представление возвращает сгенерированный </a:t>
            </a:r>
            <a:r>
              <a:rPr i="1" lang="en" sz="1600">
                <a:solidFill>
                  <a:srgbClr val="A64D79"/>
                </a:solidFill>
              </a:rPr>
              <a:t>HTML</a:t>
            </a:r>
            <a:r>
              <a:rPr lang="en" sz="1600">
                <a:solidFill>
                  <a:schemeClr val="dk1"/>
                </a:solidFill>
              </a:rPr>
              <a:t>-код в виде HTTP-ответа пользователю.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Взаимодействие компонентов</a:t>
            </a:r>
            <a:endParaRPr/>
          </a:p>
        </p:txBody>
      </p:sp>
      <p:pic>
        <p:nvPicPr>
          <p:cNvPr descr="preencoded.png"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7545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Таким образом, архитектура MTV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обеспечивает четкое разделение ответственности между компонентами, что делает код более организованным, поддерживаемым и масштабируемым.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6" name="Google Shape;3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8" name="Google Shape;3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Организация веток в Git: feature, development, main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Организация веток в Git</a:t>
            </a:r>
            <a:endParaRPr/>
          </a:p>
        </p:txBody>
      </p:sp>
      <p:pic>
        <p:nvPicPr>
          <p:cNvPr descr="preencoded.png"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48" name="Google Shape;348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52469"/>
            <a:ext cx="9144001" cy="398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Организация веток в Git</a:t>
            </a:r>
            <a:endParaRPr/>
          </a:p>
        </p:txBody>
      </p:sp>
      <p:pic>
        <p:nvPicPr>
          <p:cNvPr descr="preencoded.png" id="354" name="Google Shape;35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5" name="Google Shape;355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600">
                <a:solidFill>
                  <a:schemeClr val="dk1"/>
                </a:solidFill>
              </a:rPr>
              <a:t>: основная ветка для стабильных релизов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development</a:t>
            </a:r>
            <a:r>
              <a:rPr lang="en" sz="1600">
                <a:solidFill>
                  <a:schemeClr val="dk1"/>
                </a:solidFill>
              </a:rPr>
              <a:t>: ветка для разработки новых функций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feature</a:t>
            </a:r>
            <a:r>
              <a:rPr lang="en" sz="1600">
                <a:solidFill>
                  <a:schemeClr val="dk1"/>
                </a:solidFill>
              </a:rPr>
              <a:t>: ветки для разработки отдельных функций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4" name="Google Shape;36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6" name="Google Shape;366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Создание и настройка приложения Django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приложения Django</a:t>
            </a:r>
            <a:endParaRPr/>
          </a:p>
        </p:txBody>
      </p:sp>
      <p:pic>
        <p:nvPicPr>
          <p:cNvPr descr="preencoded.png" id="373" name="Google Shape;3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4" name="Google Shape;37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Создайте приложение: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startapp news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Добавьте приложение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INSTALLED_APPS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settings.py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Введение в Django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Приветствуем вас на курсе по Django! Сегодня мы начнем с установки Django и создания первого проекта.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представлений</a:t>
            </a:r>
            <a:endParaRPr/>
          </a:p>
        </p:txBody>
      </p:sp>
      <p:pic>
        <p:nvPicPr>
          <p:cNvPr descr="preencoded.png" id="381" name="Google Shape;38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2" name="Google Shape;38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2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Определите представления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Создание представлений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89" name="Google Shape;3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0" name="Google Shape;390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5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django.http </a:t>
            </a:r>
            <a:r>
              <a:rPr b="1" lang="en" sz="1600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HttpResponse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def main(request):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 return HttpResponse(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'Hello, world!'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def info(request):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    return HttpResponse(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'info'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Настройка маршрутизации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97" name="Google Shape;39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8" name="Google Shape;39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Определите маршруты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маршрутизации</a:t>
            </a:r>
            <a:endParaRPr/>
          </a:p>
        </p:txBody>
      </p:sp>
      <p:pic>
        <p:nvPicPr>
          <p:cNvPr descr="preencoded.png" id="405" name="Google Shape;4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6" name="Google Shape;406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311700" y="1152475"/>
            <a:ext cx="7545300" cy="3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Определите маршруты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django.contrib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admin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path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cards import </a:t>
            </a:r>
            <a:r>
              <a:rPr b="1" lang="en">
                <a:solidFill>
                  <a:srgbClr val="C586C0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endParaRPr b="1">
              <a:solidFill>
                <a:srgbClr val="C586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'admin/'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admin.site.urls),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views.main),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'info/'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, views.info),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3" name="Google Shape;413;p56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и настройка приложения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endParaRPr i="1" sz="1600">
              <a:solidFill>
                <a:srgbClr val="A64D79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представлений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Создание маршрутов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414" name="Google Shape;4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5" name="Google Shape;415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2" name="Google Shape;42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чём заключается суть MTV?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в MTV?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шаблон в MTV?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представление в MTV?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29" name="Google Shape;429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0" name="Google Shape;430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58"/>
          <p:cNvSpPr txBox="1"/>
          <p:nvPr>
            <p:ph idx="1" type="body"/>
          </p:nvPr>
        </p:nvSpPr>
        <p:spPr>
          <a:xfrm>
            <a:off x="311700" y="1017725"/>
            <a:ext cx="8832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чём заключается суть MTV?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Суть MTV (Model-Template-View) заключается в разделении веб-приложения на три основных компонента: модель для управления данными, шаблон для отображения данных и представление для обработки логики и взаимодействия между моделью и шаблоном. Это обеспечивает организованную и масштабируемую структуру приложения.</a:t>
            </a:r>
            <a:endParaRPr i="1" sz="14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модель в MTV?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Модель в MTV — это компонент, который определяет структуру данных и взаимодействует с базой данных. Модель отвечает за хранение, извлечение и изменение данных.</a:t>
            </a:r>
            <a:endParaRPr i="1" sz="14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шаблон в MTV?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Шаблон в MTV — это компонент, который определяет, как данные будут отображаться пользователю. Шаблоны используют язык шаблонов </a:t>
            </a:r>
            <a:r>
              <a:rPr b="1" i="1" lang="en" sz="1400">
                <a:solidFill>
                  <a:srgbClr val="A64D79"/>
                </a:solidFill>
              </a:rPr>
              <a:t>Django</a:t>
            </a:r>
            <a:r>
              <a:rPr i="1" lang="en" sz="1400">
                <a:solidFill>
                  <a:schemeClr val="accent3"/>
                </a:solidFill>
              </a:rPr>
              <a:t> для генерации HTML-кода на основе переданных данных.</a:t>
            </a:r>
            <a:endParaRPr i="1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437" name="Google Shape;43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8" name="Google Shape;43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1017725"/>
            <a:ext cx="88323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Что такое представление в MTV?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Представление в MTV — это компонент, который обрабатывает запросы пользователя, взаимодействует с моделью для получения данных и передает их в шаблон для отображения. Представление также возвращает HTTP-ответы пользователю.</a:t>
            </a:r>
            <a:endParaRPr i="1" sz="14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Файл views.py нужен для определения представлений (views) в </a:t>
            </a:r>
            <a:r>
              <a:rPr b="1" i="1" lang="en" sz="1400">
                <a:solidFill>
                  <a:srgbClr val="A64D79"/>
                </a:solidFill>
              </a:rPr>
              <a:t>Django</a:t>
            </a:r>
            <a:r>
              <a:rPr i="1" lang="en" sz="1400">
                <a:solidFill>
                  <a:schemeClr val="accent3"/>
                </a:solidFill>
              </a:rPr>
              <a:t>. В этом файле разработчики создают функции или классы, которые обрабатывают запросы пользователя, взаимодействуют с моделями и передают данные в шаблоны.</a:t>
            </a:r>
            <a:endParaRPr i="1" sz="1400">
              <a:solidFill>
                <a:schemeClr val="accent3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4"/>
            </a:pPr>
            <a:r>
              <a:rPr lang="en" sz="1600">
                <a:solidFill>
                  <a:schemeClr val="dk1"/>
                </a:solidFill>
              </a:rPr>
              <a:t>Для чего нужен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400">
                <a:solidFill>
                  <a:schemeClr val="accent3"/>
                </a:solidFill>
              </a:rPr>
              <a:t>Файл urls.py нужен для определения маршрутизации URL в </a:t>
            </a:r>
            <a:r>
              <a:rPr b="1" i="1" lang="en" sz="1400">
                <a:solidFill>
                  <a:srgbClr val="A64D79"/>
                </a:solidFill>
              </a:rPr>
              <a:t>Django</a:t>
            </a:r>
            <a:r>
              <a:rPr i="1" lang="en" sz="1400">
                <a:solidFill>
                  <a:schemeClr val="accent3"/>
                </a:solidFill>
              </a:rPr>
              <a:t>. В этом файле сопоставляются URL-адреса с соответствующими представлениями, что позволяет </a:t>
            </a:r>
            <a:r>
              <a:rPr b="1" i="1" lang="en" sz="1400">
                <a:solidFill>
                  <a:srgbClr val="A64D79"/>
                </a:solidFill>
              </a:rPr>
              <a:t>Django</a:t>
            </a:r>
            <a:r>
              <a:rPr i="1" lang="en" sz="1400">
                <a:solidFill>
                  <a:schemeClr val="accent3"/>
                </a:solidFill>
              </a:rPr>
              <a:t> направлять запросы пользователя к нужным обработчикам.</a:t>
            </a:r>
            <a:endParaRPr i="1"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445" name="Google Shape;445;p6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46" name="Google Shape;44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7" name="Google Shape;44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Django?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— это высокоуровневый фреймворк для веб-приложений на языке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, который позволяет быстро разрабатывать безопасные и масштабируемые веб-приложения.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— это мощный инструмент для разработки веб-приложений, который помогает разработчикам сосредоточиться на создании функциональности, а не на решении технических проблем.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8" name="Google Shape;458;p6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459" name="Google Shape;459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465" name="Google Shape;465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6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467" name="Google Shape;467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8" name="Google Shape;468;p6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69" name="Google Shape;469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5" name="Google Shape;475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6" name="Google Shape;476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78" name="Google Shape;478;p6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Быстрая разработка: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предоставляет множество встроенных инструментов и библиотек, которые ускоряют процесс разработки. Это включает в себя готовые решения для работы с базами данных, аутентификации пользователей, административного интерфейса и многого другого.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Безопасность: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включает в себя множество функций безопасности, таких как защита от </a:t>
            </a:r>
            <a:r>
              <a:rPr i="1" lang="en" sz="1600">
                <a:solidFill>
                  <a:srgbClr val="A64D79"/>
                </a:solidFill>
              </a:rPr>
              <a:t>SQL</a:t>
            </a:r>
            <a:r>
              <a:rPr lang="en" sz="1600">
                <a:solidFill>
                  <a:schemeClr val="dk1"/>
                </a:solidFill>
              </a:rPr>
              <a:t>-инъекций, межсайтового скриптинга (XSS), подделки межсайтовых запросов (CSRF) и других уязвимостей.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Масштабируемость: </a:t>
            </a:r>
            <a:r>
              <a:rPr lang="en" sz="1600">
                <a:solidFill>
                  <a:schemeClr val="dk1"/>
                </a:solidFill>
              </a:rPr>
              <a:t>Архитектура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позволяет легко масштабировать приложения, что делает его подходящим для проектов любого размера — от небольших стартапов до крупных корпоративных систем.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Основные особенности Django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Модульность: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построен на принципе "не изобретай велосипед". Он позволяет использовать и интегрировать различные компоненты и библиотеки, что делает его гибким и адаптируемым к различным требованиям.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