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Inter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9C7599-BF33-403E-94FF-5EFAA46BEA87}">
  <a:tblStyle styleId="{7D9C7599-BF33-403E-94FF-5EFAA46BEA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Inter-bold.fntdata"/><Relationship Id="rId47" Type="http://schemas.openxmlformats.org/officeDocument/2006/relationships/font" Target="fonts/Inter-regular.fntdata"/><Relationship Id="rId49" Type="http://schemas.openxmlformats.org/officeDocument/2006/relationships/font" Target="fonts/Int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font" Target="fonts/Inter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36a9c51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36a9c51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36a9c515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36a9c515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36a9c515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36a9c515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36a9c515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36a9c515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36a9c515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236a9c515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36a9c515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36a9c515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36a9c515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36a9c515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36a9c515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36a9c515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36a9c515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36a9c515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36a9c515c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36a9c515c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36a9c515c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36a9c515c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f766e6b9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f766e6b9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f766e6b9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1f766e6b9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f766e6b9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1f766e6b9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f766e6b9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f766e6b9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f766e6b90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f766e6b90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36a9c515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36a9c515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36a9c515c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36a9c515c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f766e6b9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f766e6b9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1f766e6b9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1f766e6b9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36a9c515c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36a9c515c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236a9c515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236a9c515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36a9c515c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36a9c515c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36a9c515c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236a9c515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236a9c515c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236a9c515c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36a9c515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36a9c515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36a9c515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36a9c515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36a9c515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36a9c515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36a9c515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36a9c515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36a9c515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36a9c515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jp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6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ORM и модели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статей по заголовку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Получить все статьи, отсортированные по заголовку в порядке убывания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статей по заголовку</a:t>
            </a:r>
            <a:r>
              <a:rPr lang="en"/>
              <a:t>: решение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Сортируем статьи по заголовку в порядке убывания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articles_sorted_by_title = Article.objects.all().order_by('-title')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Выводим результат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article in articles_sorted_by_title: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print(article.title, article.id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статей по заголовку</a:t>
            </a:r>
            <a:r>
              <a:rPr lang="en"/>
              <a:t>: объяснение</a:t>
            </a:r>
            <a:endParaRPr/>
          </a:p>
        </p:txBody>
      </p:sp>
      <p:pic>
        <p:nvPicPr>
          <p:cNvPr descr="preencoded.png" id="148" name="Google Shape;14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9" name="Google Shape;14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Мы используем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Article.objects.all().order_by('-title)</a:t>
            </a:r>
            <a:r>
              <a:rPr lang="en" sz="1600">
                <a:solidFill>
                  <a:schemeClr val="dk1"/>
                </a:solidFill>
              </a:rPr>
              <a:t> для получения всех статей, отсортированных по заголовку в порядке убывания (от самой Я к А).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Выводим заголовки 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600">
                <a:solidFill>
                  <a:schemeClr val="dk1"/>
                </a:solidFill>
              </a:rPr>
              <a:t> всех статей.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статей по просмотрам: задача</a:t>
            </a:r>
            <a:endParaRPr/>
          </a:p>
        </p:txBody>
      </p:sp>
      <p:pic>
        <p:nvPicPr>
          <p:cNvPr descr="preencoded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Получить все статьи, у которых количество просмотров больше 10, отсортированные по количеству просмотров в порядке возрастания.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статей по просмотрам: решение</a:t>
            </a:r>
            <a:endParaRPr/>
          </a:p>
        </p:txBody>
      </p:sp>
      <p:pic>
        <p:nvPicPr>
          <p:cNvPr descr="preencoded.png" id="164" name="Google Shape;16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Фильтруем статьи по количеству просмотров и сортируем их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articles_filtered_and_sorted = Article.objects.filter(views__gt=10).order_by('views')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Выводим результат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article in articles_filtered_and_sorted: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print(article.title, article.views)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Сортировка статей по просмотрам: объяснение</a:t>
            </a:r>
            <a:endParaRPr/>
          </a:p>
        </p:txBody>
      </p:sp>
      <p:pic>
        <p:nvPicPr>
          <p:cNvPr descr="preencoded.png" id="172" name="Google Shape;1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Мы используем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Article.objects.filter(views__gt=10)</a:t>
            </a:r>
            <a:r>
              <a:rPr lang="en" sz="1600">
                <a:solidFill>
                  <a:schemeClr val="dk1"/>
                </a:solidFill>
              </a:rPr>
              <a:t> для фильтрации статей, у которых количество просмотров больше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Затем сортируем эти статьи по количеству просмотров в порядке возрастания с помощью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.order_by('views')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Выводим заголовки и количество просмотров всех статей, которые соответствуют условию.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Лукапы</a:t>
            </a:r>
            <a:endParaRPr/>
          </a:p>
        </p:txBody>
      </p:sp>
      <p:pic>
        <p:nvPicPr>
          <p:cNvPr descr="preencoded.png" id="180" name="Google Shape;1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1" name="Google Shape;18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2" name="Google Shape;182;p28"/>
          <p:cNvGraphicFramePr/>
          <p:nvPr/>
        </p:nvGraphicFramePr>
        <p:xfrm>
          <a:off x="743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{7D9C7599-BF33-403E-94FF-5EFAA46BEA87}</a:tableStyleId>
              </a:tblPr>
              <a:tblGrid>
                <a:gridCol w="4534825"/>
                <a:gridCol w="4534825"/>
              </a:tblGrid>
              <a:tr h="4125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__exact</a:t>
                      </a:r>
                      <a:r>
                        <a:rPr lang="en"/>
                        <a:t>: Точное совпадение.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__iexact</a:t>
                      </a:r>
                      <a:r>
                        <a:rPr lang="en"/>
                        <a:t>: Точное совпадение без учета регистра.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__contains</a:t>
                      </a:r>
                      <a:r>
                        <a:rPr lang="en"/>
                        <a:t>: Содержит подстроку.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__icontains</a:t>
                      </a:r>
                      <a:r>
                        <a:rPr lang="en"/>
                        <a:t>: Содержит подстроку без учета регистра.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__gt</a:t>
                      </a:r>
                      <a:r>
                        <a:rPr lang="en"/>
                        <a:t>: Больше чем.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__gte</a:t>
                      </a:r>
                      <a:r>
                        <a:rPr lang="en"/>
                        <a:t>: Больше или равно.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__lt</a:t>
                      </a:r>
                      <a:r>
                        <a:rPr lang="en"/>
                        <a:t>: Меньше чем.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__lte</a:t>
                      </a:r>
                      <a:r>
                        <a:rPr lang="en"/>
                        <a:t>: Меньше или равно.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__in</a:t>
                      </a:r>
                      <a:r>
                        <a:rPr lang="en"/>
                        <a:t>: В списке.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__range</a:t>
                      </a:r>
                      <a:r>
                        <a:rPr lang="en"/>
                        <a:t>: В диапазоне.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__startswith</a:t>
                      </a:r>
                      <a:r>
                        <a:rPr lang="en"/>
                        <a:t>: Начинается с.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__istartswith</a:t>
                      </a:r>
                      <a:r>
                        <a:rPr lang="en"/>
                        <a:t>: Начинается с без учета регистра.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__endswith</a:t>
                      </a:r>
                      <a:r>
                        <a:rPr lang="en"/>
                        <a:t>: Заканчивается на.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__iendswith</a:t>
                      </a:r>
                      <a:r>
                        <a:rPr lang="en"/>
                        <a:t>: Заканчивается на без учета регистра.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__isnull</a:t>
                      </a:r>
                      <a:r>
                        <a:rPr lang="en"/>
                        <a:t>: Является ли значение </a:t>
                      </a: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NULL</a:t>
                      </a:r>
                      <a:r>
                        <a:rPr lang="en"/>
                        <a:t>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__regex</a:t>
                      </a:r>
                      <a:r>
                        <a:rPr lang="en"/>
                        <a:t>: Соответствует регулярному выражению.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__iregex</a:t>
                      </a:r>
                      <a:r>
                        <a:rPr lang="en"/>
                        <a:t>: Соответствует регулярному выражению без учета регистра.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__date</a:t>
                      </a:r>
                      <a:r>
                        <a:rPr lang="en"/>
                        <a:t>: Фильтрация по дате (игнорирует время).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__year</a:t>
                      </a:r>
                      <a:r>
                        <a:rPr lang="en"/>
                        <a:t>: Фильтрация по году.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__month</a:t>
                      </a:r>
                      <a:r>
                        <a:rPr lang="en"/>
                        <a:t>: Фильтрация по месяцу.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__day</a:t>
                      </a:r>
                      <a:r>
                        <a:rPr lang="en"/>
                        <a:t>: Фильтрация по дню.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__week_day</a:t>
                      </a:r>
                      <a:r>
                        <a:rPr lang="en"/>
                        <a:t>: Фильтрация по дню недели (1 = понедельник, 7 = воскресенье).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__hour</a:t>
                      </a:r>
                      <a:r>
                        <a:rPr lang="en"/>
                        <a:t>: Фильтрация по часу.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__minute</a:t>
                      </a:r>
                      <a:r>
                        <a:rPr lang="en"/>
                        <a:t>: Фильтрация по минуте.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__second</a:t>
                      </a:r>
                      <a:r>
                        <a:rPr lang="en"/>
                        <a:t>: Фильтрация по секунде.</a:t>
                      </a:r>
                      <a:endParaRPr/>
                    </a:p>
                    <a:p>
                      <a:pPr indent="0" lvl="0" marL="0" rtl="0" algn="l">
                        <a:lnSpc>
                          <a:spcPct val="1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фильтрацию данных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сортировку данных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Объснить лукапы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89" name="Google Shape;1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0" name="Google Shape;190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96" name="Google Shape;196;p3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8" name="Google Shape;198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Сортировка и фильтрация записей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Слаги в URL-адресах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Пользовательский менеджер модели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10" name="Google Shape;21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16" name="Google Shape;21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18" name="Google Shape;218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3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20" name="Google Shape;22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Слаги в URL-адресах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Слаги</a:t>
            </a:r>
            <a:endParaRPr/>
          </a:p>
        </p:txBody>
      </p:sp>
      <p:pic>
        <p:nvPicPr>
          <p:cNvPr descr="preencoded.png" id="227" name="Google Shape;2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8" name="Google Shape;22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4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Слаги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slugs</a:t>
            </a:r>
            <a:r>
              <a:rPr lang="en" sz="1600">
                <a:solidFill>
                  <a:schemeClr val="dk1"/>
                </a:solidFill>
              </a:rPr>
              <a:t>) — это человеко-читаемые идентификаторы, которые обычно используются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для представления ресурсов, таких как статьи, категории или теги. Слаги обычно состоят из строчных букв, цифр, дефисов и подчеркиваний, что делает их удобными для использования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добавить слаг в модели Article?</a:t>
            </a:r>
            <a:endParaRPr/>
          </a:p>
        </p:txBody>
      </p:sp>
      <p:pic>
        <p:nvPicPr>
          <p:cNvPr descr="preencoded.png" id="235" name="Google Shape;23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6" name="Google Shape;23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311700" y="1152475"/>
            <a:ext cx="8455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Для добавления слага в модель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en" sz="1600">
                <a:solidFill>
                  <a:schemeClr val="dk1"/>
                </a:solidFill>
              </a:rPr>
              <a:t>, вам нужно добавить поле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slug</a:t>
            </a:r>
            <a:r>
              <a:rPr lang="en" sz="1600">
                <a:solidFill>
                  <a:schemeClr val="dk1"/>
                </a:solidFill>
              </a:rPr>
              <a:t> в модель и, возможно, использовать библиотеку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django.utils.text</a:t>
            </a:r>
            <a:r>
              <a:rPr lang="en" sz="1600">
                <a:solidFill>
                  <a:schemeClr val="dk1"/>
                </a:solidFill>
              </a:rPr>
              <a:t> для автоматического создания слагов из заголовков статей.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Методы добавления данных</a:t>
            </a:r>
            <a:endParaRPr/>
          </a:p>
        </p:txBody>
      </p:sp>
      <p:pic>
        <p:nvPicPr>
          <p:cNvPr descr="preencoded.png" id="243" name="Google Shape;24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4" name="Google Shape;24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django.utils.text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slugify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title = models.CharField(max_length=255)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slug = models.SlugField(unique=True, blank=True)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models.TextField()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publication_date = models.DateTimeField(auto_now_add=True)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views = models.IntegerField(default=0)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category = models.ForeignKey('Category', on_delete=models.CASCADE, default=1)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tags = models.ManyToManyField('Tag', related_name='article')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save(self, *args, **kwargs):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not self.slug: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self.slug = slugify(self.title)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super().save(*args, **kwargs)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__str__(self):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self.title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Слаг в маршрутах</a:t>
            </a:r>
            <a:endParaRPr/>
          </a:p>
        </p:txBody>
      </p:sp>
      <p:pic>
        <p:nvPicPr>
          <p:cNvPr descr="preencoded.png" id="251" name="Google Shape;25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path('catalog/&lt;slug:slug&gt;/', views.get_detail_article_by_slag, name='detail_article_by_slag')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Слаг в представлениях</a:t>
            </a:r>
            <a:endParaRPr/>
          </a:p>
        </p:txBody>
      </p:sp>
      <p:pic>
        <p:nvPicPr>
          <p:cNvPr descr="preencoded.png" id="259" name="Google Shape;25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get_detail_article_by_slag(request, slug):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article = get_object_or_404(Article, slug=slug)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context = 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'article'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article,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'menu'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"Главная"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"url_name"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"index"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"О проекте"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"/about/"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"url_name"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"about"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{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"title"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"Каталог"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"/news/catalog/"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"url_name"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"catalog"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],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render(request, 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'news/article_detail.html'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context=context)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 чём польза слагов?</a:t>
            </a:r>
            <a:endParaRPr/>
          </a:p>
        </p:txBody>
      </p:sp>
      <p:pic>
        <p:nvPicPr>
          <p:cNvPr descr="preencoded.png" id="267" name="Google Shape;26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Человеко-читаемые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600">
                <a:solidFill>
                  <a:schemeClr val="dk1"/>
                </a:solidFill>
              </a:rPr>
              <a:t>: Слаги делают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600">
                <a:solidFill>
                  <a:schemeClr val="dk1"/>
                </a:solidFill>
              </a:rPr>
              <a:t> более понятными и запоминаемыми для пользователей.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SEO</a:t>
            </a:r>
            <a:r>
              <a:rPr lang="en" sz="1600">
                <a:solidFill>
                  <a:schemeClr val="dk1"/>
                </a:solidFill>
              </a:rPr>
              <a:t>: Слаги помогают улучшить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SEO</a:t>
            </a:r>
            <a:r>
              <a:rPr lang="en" sz="1600">
                <a:solidFill>
                  <a:schemeClr val="dk1"/>
                </a:solidFill>
              </a:rPr>
              <a:t>, так как поисковые системы предпочитают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600">
                <a:solidFill>
                  <a:schemeClr val="dk1"/>
                </a:solidFill>
              </a:rPr>
              <a:t>, содержащие ключевые слова.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Удобство: Слаги упрощают навигацию и обмен ссылками, так как они легко читаются и понимаются.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Уникальность: Слаги обеспечивают уникальность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600">
                <a:solidFill>
                  <a:schemeClr val="dk1"/>
                </a:solidFill>
              </a:rPr>
              <a:t>, что помогает избежать конфликтов и дублирования контента.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чего нужен get_absolute_url?</a:t>
            </a:r>
            <a:endParaRPr/>
          </a:p>
        </p:txBody>
      </p:sp>
      <p:pic>
        <p:nvPicPr>
          <p:cNvPr descr="preencoded.png" id="275" name="Google Shape;27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6" name="Google Shape;27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41900" y="1152475"/>
            <a:ext cx="910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Метод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get_absolute_url</a:t>
            </a:r>
            <a:r>
              <a:rPr lang="en" sz="1600">
                <a:solidFill>
                  <a:schemeClr val="dk1"/>
                </a:solidFill>
              </a:rPr>
              <a:t> используется для получения полного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</a:t>
            </a:r>
            <a:r>
              <a:rPr lang="en" sz="1600">
                <a:solidFill>
                  <a:schemeClr val="dk1"/>
                </a:solidFill>
              </a:rPr>
              <a:t>-адреса объекта. Это полезно для создания ссылок на объекты в шаблонах, а также для автоматического создания ссылок в административной панели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добавления get_absolute_url в модель Article</a:t>
            </a:r>
            <a:endParaRPr/>
          </a:p>
        </p:txBody>
      </p:sp>
      <p:pic>
        <p:nvPicPr>
          <p:cNvPr descr="preencoded.png" id="283" name="Google Shape;28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4" name="Google Shape;28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reverse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... другие поля ...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get_absolute_url(self):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reverse(</a:t>
            </a:r>
            <a:r>
              <a:rPr b="1" lang="en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'article_detail'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args=[str(self.slug)])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Сортировка и фильтрация записей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91" name="Google Shape;2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93" name="Google Shape;29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4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95" name="Google Shape;29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Пользовательский менеджер модели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Пользовательский менеджер модели</a:t>
            </a:r>
            <a:endParaRPr/>
          </a:p>
        </p:txBody>
      </p:sp>
      <p:pic>
        <p:nvPicPr>
          <p:cNvPr descr="preencoded.png"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3" name="Google Shape;303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311700" y="1152475"/>
            <a:ext cx="85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Пользовательский менеджер модели (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Custom Model Manager</a:t>
            </a:r>
            <a:r>
              <a:rPr lang="en" sz="1600">
                <a:solidFill>
                  <a:schemeClr val="dk1"/>
                </a:solidFill>
              </a:rPr>
              <a:t>) в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 — это класс, который предоставляет интерфейс для взаимодействия с базой данных для конкретной модели. Он позволяет вам определять пользовательские методы запросов и изменять поведение стандартных методов запросов.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Пользовательский менеджер модели</a:t>
            </a:r>
            <a:endParaRPr/>
          </a:p>
        </p:txBody>
      </p:sp>
      <p:pic>
        <p:nvPicPr>
          <p:cNvPr descr="preencoded.png" id="310" name="Google Shape;31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1" name="Google Shape;31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4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Пользовательские методы запросов: Вы можете определить свои собственные методы запросов, которые будут доступны для модели.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Изменение поведения стандартных методов: Вы можете изменить поведение стандартных методов запросов, таких как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get_queryset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en" sz="1600">
                <a:solidFill>
                  <a:schemeClr val="dk1"/>
                </a:solidFill>
              </a:rPr>
              <a:t>, и других.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Упрощение сложных запросов: Пользовательские менеджеры могут упростить выполнение сложных запросов, скрывая детали реализации.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Организация кода: Пользовательские менеджеры помогают организовать код, связанный с запросами, в одном месте.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пользовательского менеджера модели</a:t>
            </a:r>
            <a:endParaRPr/>
          </a:p>
        </p:txBody>
      </p:sp>
      <p:pic>
        <p:nvPicPr>
          <p:cNvPr descr="preencoded.png" id="318" name="Google Shape;31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5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ArticleManager(models.Manager):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get_queryset(self):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super().get_queryset().filter(is_active=True)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def sorted_by_title(self):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self.get_queryset().all().order_by('-title')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Добавление менеджера в модель</a:t>
            </a:r>
            <a:endParaRPr/>
          </a:p>
        </p:txBody>
      </p:sp>
      <p:pic>
        <p:nvPicPr>
          <p:cNvPr descr="preencoded.png" id="326" name="Google Shape;32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152475"/>
            <a:ext cx="88323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Article(models.Model):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is_active = models.BooleanField(default=True)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objects = ArticleManager()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4" name="Google Shape;334;p47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Объяснить для чего нужны слаги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Добавить слаг для модели Article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Сделать маршрут использующий слаг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Показать создание и работу пользовательского менеджера модели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35" name="Google Shape;33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6" name="Google Shape;33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42" name="Google Shape;342;p4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43" name="Google Shape;3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4" name="Google Shape;34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5" name="Google Shape;355;p5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56" name="Google Shape;35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62" name="Google Shape;36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4" name="Google Shape;36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5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6" name="Google Shape;36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статей по категории: задача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Получить все статьи, которые принадлежат категории "Технологии"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2" name="Google Shape;372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3" name="Google Shape;373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75" name="Google Shape;375;p5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статей по категории: решение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Получаем объект категории "Технологии"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technology_category = Category.objects.get(name="Технологии")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Фильтруем статьи по этой категории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articles_in_technology = Article.objects.filter(category=technology_category)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Выводим результат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article in articles_in_technology: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print(article.title)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статей по категории: объяснение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Мы получаем объект категории "Технологии" с помощью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Category.objects.get(name="Технологии")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Затем фильтруем статьи, которые принадлежат этой категории, используя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Article.objects.filter(category=technology_category)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Выводим заголовки всех статей, которые соответствуют этой категории.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статей по </a:t>
            </a:r>
            <a:r>
              <a:rPr lang="en"/>
              <a:t>тегу</a:t>
            </a:r>
            <a:r>
              <a:rPr lang="en"/>
              <a:t>: задача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Получить все статьи, которые имеют тег "Инновации"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статей по </a:t>
            </a:r>
            <a:r>
              <a:rPr lang="en"/>
              <a:t>тегу</a:t>
            </a:r>
            <a:r>
              <a:rPr lang="en"/>
              <a:t>: решение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Получаем объект тега "Инновации"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innovation_tag = Tag.objects.get(name="Инновации")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Фильтруем статьи по этому тегу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articles_with_innovation_tag = Article.objects.filter(tags=innovation_tag)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# Выводим результат</a:t>
            </a:r>
            <a:endParaRPr sz="1600">
              <a:solidFill>
                <a:schemeClr val="accent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article in articles_with_innovation_tag: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print(article.title)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Фильтрация статей по </a:t>
            </a:r>
            <a:r>
              <a:rPr lang="en"/>
              <a:t>тегу</a:t>
            </a:r>
            <a:r>
              <a:rPr lang="en"/>
              <a:t>: объяснение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Мы получаем объект тега "Инновации" с помощью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Tag.objects.get(name="Инновации")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Затем фильтруем статьи, которые имеют этот тег, используя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Article.objects.filter(tags=innovation_tag)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Выводим заголовки всех статей, которые соответствуют этому тегу.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