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47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</p:sldIdLst>
  <p:sldSz cy="5143500" cx="9144000"/>
  <p:notesSz cx="6858000" cy="9144000"/>
  <p:embeddedFontLst>
    <p:embeddedFont>
      <p:font typeface="Inter"/>
      <p:regular r:id="rId54"/>
      <p:bold r:id="rId55"/>
      <p:italic r:id="rId56"/>
      <p:boldItalic r:id="rId5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246EBD0-A065-4751-B8DF-279ABD80A424}">
  <a:tblStyle styleId="{B246EBD0-A065-4751-B8DF-279ABD80A42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font" Target="fonts/Inter-bold.fntdata"/><Relationship Id="rId10" Type="http://schemas.openxmlformats.org/officeDocument/2006/relationships/slide" Target="slides/slide4.xml"/><Relationship Id="rId54" Type="http://schemas.openxmlformats.org/officeDocument/2006/relationships/font" Target="fonts/Inter-regular.fntdata"/><Relationship Id="rId13" Type="http://schemas.openxmlformats.org/officeDocument/2006/relationships/slide" Target="slides/slide7.xml"/><Relationship Id="rId57" Type="http://schemas.openxmlformats.org/officeDocument/2006/relationships/font" Target="fonts/Inter-boldItalic.fntdata"/><Relationship Id="rId12" Type="http://schemas.openxmlformats.org/officeDocument/2006/relationships/slide" Target="slides/slide6.xml"/><Relationship Id="rId56" Type="http://schemas.openxmlformats.org/officeDocument/2006/relationships/font" Target="fonts/Inter-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a4e5f2340b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a4e5f2340b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a4e5f2340b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a4e5f2340b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a4e5f2340b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a4e5f2340b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a4e5f2340b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a4e5f2340b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1ec98df247_1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1ec98df247_1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1ec98df247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1ec98df247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1ec98df247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31ec98df247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a4e5f2340b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a4e5f2340b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a4e5f2340b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a4e5f2340b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a4e5f2340b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2a4e5f2340b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df9019da3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df9019da3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a4e5f2340b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2a4e5f2340b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31ec98df247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31ec98df247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31f7721ebcb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31f7721ebcb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31ec98df247_1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31ec98df247_1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a4e5f2340b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2a4e5f2340b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2a4e5f2340b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2a4e5f2340b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2a4e5f2340b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2a4e5f2340b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31f7721ebcb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31f7721ebcb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31f7721ebcb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31f7721ebcb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31f7721ebcb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31f7721ebcb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df9019da3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df9019da3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31f7721ebcb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31f7721ebcb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31f7721ebcb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31f7721ebcb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31f7721ebcb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31f7721ebcb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31f7721ebcb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31f7721ebcb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2a4e5f2340b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2a4e5f2340b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2a4e5f2340b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2a4e5f2340b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2a4e5f2340b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2a4e5f2340b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31f7721ebcb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31f7721ebcb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31f7721ebcb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31f7721ebcb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31f7721ebcb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31f7721ebcb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df9019da3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df9019da3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31f7721ebcb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31f7721ebcb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31f7721ebcb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31f7721ebcb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31f7721ebcb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31f7721ebcb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31f7721ebcb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31f7721ebcb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31f7721ebcb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31f7721ebcb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31f7721ebcb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31f7721ebcb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2dff224bd8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2dff224bd8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2dff224bd8f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2dff224bd8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a4e5f2340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a4e5f2340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a4e5f2340b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a4e5f2340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1ec98df247_1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1ec98df247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1ec98df247_1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1ec98df247_1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1ec98df247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1ec98df247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3.pn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jpg"/><Relationship Id="rId4" Type="http://schemas.openxmlformats.org/officeDocument/2006/relationships/image" Target="../media/image4.png"/><Relationship Id="rId5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Relationship Id="rId4" Type="http://schemas.openxmlformats.org/officeDocument/2006/relationships/image" Target="../media/image20.png"/><Relationship Id="rId5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7.jpg"/><Relationship Id="rId4" Type="http://schemas.openxmlformats.org/officeDocument/2006/relationships/image" Target="../media/image4.png"/><Relationship Id="rId5" Type="http://schemas.openxmlformats.org/officeDocument/2006/relationships/image" Target="../media/image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7.jpg"/><Relationship Id="rId4" Type="http://schemas.openxmlformats.org/officeDocument/2006/relationships/image" Target="../media/image4.png"/><Relationship Id="rId5" Type="http://schemas.openxmlformats.org/officeDocument/2006/relationships/image" Target="../media/image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jpg"/><Relationship Id="rId4" Type="http://schemas.openxmlformats.org/officeDocument/2006/relationships/image" Target="../media/image4.png"/><Relationship Id="rId5" Type="http://schemas.openxmlformats.org/officeDocument/2006/relationships/image" Target="../media/image8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4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7.jpg"/><Relationship Id="rId4" Type="http://schemas.openxmlformats.org/officeDocument/2006/relationships/image" Target="../media/image4.png"/><Relationship Id="rId5" Type="http://schemas.openxmlformats.org/officeDocument/2006/relationships/image" Target="../media/image8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jpg"/><Relationship Id="rId4" Type="http://schemas.openxmlformats.org/officeDocument/2006/relationships/image" Target="../media/image4.png"/><Relationship Id="rId5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8037" y="416819"/>
            <a:ext cx="2105022" cy="23341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55" name="Google Shape;55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5400000">
            <a:off x="5381643" y="1381141"/>
            <a:ext cx="5143497" cy="238122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56" name="Google Shape;56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529514" y="416819"/>
            <a:ext cx="1138238" cy="425853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/>
          <p:nvPr/>
        </p:nvSpPr>
        <p:spPr>
          <a:xfrm>
            <a:off x="647100" y="458488"/>
            <a:ext cx="19869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998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Django and Database</a:t>
            </a:r>
            <a:r>
              <a:rPr lang="en" sz="9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. Lesson 4</a:t>
            </a:r>
            <a:endParaRPr sz="9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ctr">
              <a:lnSpc>
                <a:spcPct val="1998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 1</a:t>
            </a:r>
            <a:endParaRPr i="0" sz="9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8" name="Google Shape;58;p13"/>
          <p:cNvSpPr/>
          <p:nvPr/>
        </p:nvSpPr>
        <p:spPr>
          <a:xfrm>
            <a:off x="515150" y="2046425"/>
            <a:ext cx="6858900" cy="1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5000">
                <a:solidFill>
                  <a:srgbClr val="0E0E0E"/>
                </a:solidFill>
                <a:latin typeface="Inter"/>
                <a:ea typeface="Inter"/>
                <a:cs typeface="Inter"/>
                <a:sym typeface="Inter"/>
              </a:rPr>
              <a:t>Введение в ORM и модели</a:t>
            </a:r>
            <a:endParaRPr b="1" sz="5000">
              <a:solidFill>
                <a:srgbClr val="0E0E0E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</a:t>
            </a:r>
            <a:endParaRPr/>
          </a:p>
        </p:txBody>
      </p:sp>
      <p:pic>
        <p:nvPicPr>
          <p:cNvPr descr="preencoded.png" id="135" name="Google Shape;135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36" name="Google Shape;136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2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chemeClr val="dk1"/>
                </a:solidFill>
              </a:rPr>
              <a:t>Создание новых записей:</a:t>
            </a:r>
            <a:r>
              <a:rPr lang="en" sz="1600">
                <a:solidFill>
                  <a:schemeClr val="dk1"/>
                </a:solidFill>
              </a:rPr>
              <a:t> В </a:t>
            </a:r>
            <a:r>
              <a:rPr i="1" lang="en" sz="1600">
                <a:solidFill>
                  <a:srgbClr val="A64D79"/>
                </a:solidFill>
              </a:rPr>
              <a:t>Django</a:t>
            </a:r>
            <a:r>
              <a:rPr lang="en" sz="1600">
                <a:solidFill>
                  <a:schemeClr val="dk1"/>
                </a:solidFill>
              </a:rPr>
              <a:t> создание новых записей в базе данных осуществляется с помощью моделей. Вы можете создать новый объект модели и сохранить его в базе данных.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myapp.models </a:t>
            </a:r>
            <a:r>
              <a:rPr b="1" lang="en" sz="16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Book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new_book = Book(title=</a:t>
            </a:r>
            <a:r>
              <a:rPr b="1" lang="en" sz="1600">
                <a:solidFill>
                  <a:srgbClr val="FFAB40"/>
                </a:solidFill>
                <a:latin typeface="Courier New"/>
                <a:ea typeface="Courier New"/>
                <a:cs typeface="Courier New"/>
                <a:sym typeface="Courier New"/>
              </a:rPr>
              <a:t>'New Book'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author_id=1, published_date=</a:t>
            </a:r>
            <a:r>
              <a:rPr b="1" lang="en" sz="1600">
                <a:solidFill>
                  <a:srgbClr val="FFAB40"/>
                </a:solidFill>
                <a:latin typeface="Courier New"/>
                <a:ea typeface="Courier New"/>
                <a:cs typeface="Courier New"/>
                <a:sym typeface="Courier New"/>
              </a:rPr>
              <a:t>'2023-01-01'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new_book.save()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</a:t>
            </a:r>
            <a:endParaRPr/>
          </a:p>
        </p:txBody>
      </p:sp>
      <p:pic>
        <p:nvPicPr>
          <p:cNvPr descr="preencoded.png" id="143" name="Google Shape;143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44" name="Google Shape;144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3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chemeClr val="dk1"/>
                </a:solidFill>
              </a:rPr>
              <a:t>Получение данных:</a:t>
            </a:r>
            <a:r>
              <a:rPr lang="en" sz="1600">
                <a:solidFill>
                  <a:schemeClr val="dk1"/>
                </a:solidFill>
              </a:rPr>
              <a:t> Чтение данных из базы данных в </a:t>
            </a:r>
            <a:r>
              <a:rPr i="1" lang="en" sz="1600">
                <a:solidFill>
                  <a:srgbClr val="A64D79"/>
                </a:solidFill>
              </a:rPr>
              <a:t>Django</a:t>
            </a:r>
            <a:r>
              <a:rPr lang="en" sz="1600">
                <a:solidFill>
                  <a:schemeClr val="dk1"/>
                </a:solidFill>
              </a:rPr>
              <a:t> </a:t>
            </a:r>
            <a:r>
              <a:rPr lang="en" sz="1600">
                <a:solidFill>
                  <a:schemeClr val="dk1"/>
                </a:solidFill>
              </a:rPr>
              <a:t>осуществляется с помощью запросов к моделям. Вы можете фильтровать, сортировать и агрегировать данные.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myapp.models </a:t>
            </a:r>
            <a:r>
              <a:rPr b="1" lang="en" sz="16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Book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books = Book.objects.filter(author__name=</a:t>
            </a:r>
            <a:r>
              <a:rPr b="1" lang="en" sz="1600">
                <a:solidFill>
                  <a:srgbClr val="FFAB40"/>
                </a:solidFill>
                <a:latin typeface="Courier New"/>
                <a:ea typeface="Courier New"/>
                <a:cs typeface="Courier New"/>
                <a:sym typeface="Courier New"/>
              </a:rPr>
              <a:t>'John Doe'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 book in books: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print(book.title)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</a:t>
            </a:r>
            <a:endParaRPr/>
          </a:p>
        </p:txBody>
      </p:sp>
      <p:pic>
        <p:nvPicPr>
          <p:cNvPr descr="preencoded.png" id="151" name="Google Shape;151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52" name="Google Shape;152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4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chemeClr val="dk1"/>
                </a:solidFill>
              </a:rPr>
              <a:t>Обновление существующих записей: </a:t>
            </a:r>
            <a:r>
              <a:rPr lang="en" sz="1600">
                <a:solidFill>
                  <a:schemeClr val="dk1"/>
                </a:solidFill>
              </a:rPr>
              <a:t>Обновление данных в </a:t>
            </a:r>
            <a:r>
              <a:rPr i="1" lang="en" sz="1600">
                <a:solidFill>
                  <a:srgbClr val="C586C0"/>
                </a:solidFill>
              </a:rPr>
              <a:t>Django</a:t>
            </a:r>
            <a:r>
              <a:rPr lang="en" sz="1600">
                <a:solidFill>
                  <a:schemeClr val="dk1"/>
                </a:solidFill>
              </a:rPr>
              <a:t> осуществляется путем изменения атрибутов объекта модели и сохранения его в базе данных.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myapp.models </a:t>
            </a:r>
            <a:r>
              <a:rPr b="1" lang="en" sz="16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Book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book = Book.objects.get(id=1)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book.title = </a:t>
            </a:r>
            <a:r>
              <a:rPr b="1" lang="en" sz="1600">
                <a:solidFill>
                  <a:srgbClr val="FFAB40"/>
                </a:solidFill>
                <a:latin typeface="Courier New"/>
                <a:ea typeface="Courier New"/>
                <a:cs typeface="Courier New"/>
                <a:sym typeface="Courier New"/>
              </a:rPr>
              <a:t>'Updated Book Title'</a:t>
            </a:r>
            <a:endParaRPr b="1" sz="1600">
              <a:solidFill>
                <a:srgbClr val="FFAB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book.save()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DELETE</a:t>
            </a:r>
            <a:endParaRPr/>
          </a:p>
        </p:txBody>
      </p:sp>
      <p:pic>
        <p:nvPicPr>
          <p:cNvPr descr="preencoded.png" id="159" name="Google Shape;159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60" name="Google Shape;160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5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chemeClr val="dk1"/>
                </a:solidFill>
              </a:rPr>
              <a:t>Удаление записей: </a:t>
            </a:r>
            <a:r>
              <a:rPr lang="en" sz="1600">
                <a:solidFill>
                  <a:schemeClr val="dk1"/>
                </a:solidFill>
              </a:rPr>
              <a:t>Удаление данных в </a:t>
            </a:r>
            <a:r>
              <a:rPr i="1" lang="en" sz="1600">
                <a:solidFill>
                  <a:srgbClr val="C586C0"/>
                </a:solidFill>
              </a:rPr>
              <a:t>Django</a:t>
            </a:r>
            <a:r>
              <a:rPr lang="en" sz="1600">
                <a:solidFill>
                  <a:schemeClr val="dk1"/>
                </a:solidFill>
              </a:rPr>
              <a:t> осуществляется с помощью метода delete объекта модели или запроса.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myapp.models </a:t>
            </a:r>
            <a:r>
              <a:rPr b="1" lang="en" sz="16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Book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book = Book.objects.get(id=1)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book.delete()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6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Логический тип Bool. Операторы сравнения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descr="preencoded.png" id="167" name="Google Shape;167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6"/>
          <p:cNvSpPr txBox="1"/>
          <p:nvPr/>
        </p:nvSpPr>
        <p:spPr>
          <a:xfrm>
            <a:off x="771098" y="842162"/>
            <a:ext cx="2102400" cy="1893300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292100">
              <a:srgbClr val="FFAB40">
                <a:alpha val="40000"/>
              </a:srgbClr>
            </a:outerShdw>
          </a:effectLst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lang="en" sz="120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3</a:t>
            </a:r>
            <a:endParaRPr b="1" i="0" sz="120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169" name="Google Shape;169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0" name="Google Shape;170;p26"/>
          <p:cNvCxnSpPr/>
          <p:nvPr/>
        </p:nvCxnSpPr>
        <p:spPr>
          <a:xfrm>
            <a:off x="2109537" y="0"/>
            <a:ext cx="0" cy="2711100"/>
          </a:xfrm>
          <a:prstGeom prst="straightConnector1">
            <a:avLst/>
          </a:prstGeom>
          <a:noFill/>
          <a:ln cap="flat" cmpd="sng" w="635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preencoded.png" id="171" name="Google Shape;171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6"/>
          <p:cNvSpPr/>
          <p:nvPr/>
        </p:nvSpPr>
        <p:spPr>
          <a:xfrm>
            <a:off x="2495350" y="1220900"/>
            <a:ext cx="6256800" cy="20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43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Модели данных</a:t>
            </a:r>
            <a:endParaRPr b="1" sz="43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Создание модели</a:t>
            </a:r>
            <a:endParaRPr/>
          </a:p>
        </p:txBody>
      </p:sp>
      <p:pic>
        <p:nvPicPr>
          <p:cNvPr descr="preencoded.png" id="178" name="Google Shape;178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79" name="Google Shape;179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7"/>
          <p:cNvSpPr txBox="1"/>
          <p:nvPr>
            <p:ph idx="1" type="body"/>
          </p:nvPr>
        </p:nvSpPr>
        <p:spPr>
          <a:xfrm>
            <a:off x="311700" y="1152475"/>
            <a:ext cx="88323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Модель в </a:t>
            </a:r>
            <a:r>
              <a:rPr i="1" lang="en" sz="1600">
                <a:solidFill>
                  <a:srgbClr val="A64D79"/>
                </a:solidFill>
              </a:rPr>
              <a:t>Django</a:t>
            </a:r>
            <a:r>
              <a:rPr lang="en" sz="1600">
                <a:solidFill>
                  <a:schemeClr val="dk1"/>
                </a:solidFill>
              </a:rPr>
              <a:t> — это класс, который определяет структуру данных.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Пример модели: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django.db </a:t>
            </a:r>
            <a:r>
              <a:rPr b="1" lang="en" sz="16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models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Article(models.Model):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title = models.CharField(</a:t>
            </a:r>
            <a:r>
              <a:rPr lang="en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max_length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=255)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content = models.TextField()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publication_date = models.DateTimeField(</a:t>
            </a:r>
            <a:r>
              <a:rPr lang="en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auto_now_add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=True)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views = models.IntegerField(</a:t>
            </a:r>
            <a:r>
              <a:rPr lang="en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=0)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6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__str__(self):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6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self.title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Поля модели</a:t>
            </a:r>
            <a:endParaRPr/>
          </a:p>
        </p:txBody>
      </p:sp>
      <p:pic>
        <p:nvPicPr>
          <p:cNvPr descr="preencoded.png" id="186" name="Google Shape;186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87" name="Google Shape;187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8"/>
          <p:cNvSpPr txBox="1"/>
          <p:nvPr>
            <p:ph idx="1" type="body"/>
          </p:nvPr>
        </p:nvSpPr>
        <p:spPr>
          <a:xfrm>
            <a:off x="311700" y="1152475"/>
            <a:ext cx="7545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CharField</a:t>
            </a:r>
            <a:r>
              <a:rPr lang="en" sz="1600">
                <a:solidFill>
                  <a:schemeClr val="dk1"/>
                </a:solidFill>
              </a:rPr>
              <a:t>: Поле для хранения строковых данных.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TextField</a:t>
            </a:r>
            <a:r>
              <a:rPr lang="en" sz="1600">
                <a:solidFill>
                  <a:schemeClr val="dk1"/>
                </a:solidFill>
              </a:rPr>
              <a:t>: Поле для хранения текстовых данных.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DateTimeField</a:t>
            </a:r>
            <a:r>
              <a:rPr lang="en" sz="1600">
                <a:solidFill>
                  <a:schemeClr val="dk1"/>
                </a:solidFill>
              </a:rPr>
              <a:t>: Поле для хранения даты и времени.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IntegerField</a:t>
            </a:r>
            <a:r>
              <a:rPr lang="en" sz="1600">
                <a:solidFill>
                  <a:schemeClr val="dk1"/>
                </a:solidFill>
              </a:rPr>
              <a:t>: Поле для хранения целых чисел.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CharField: Поле для хранения строковых данных</a:t>
            </a:r>
            <a:endParaRPr/>
          </a:p>
        </p:txBody>
      </p:sp>
      <p:pic>
        <p:nvPicPr>
          <p:cNvPr descr="preencoded.png" id="194" name="Google Shape;194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95" name="Google Shape;195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9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Описание: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CharField</a:t>
            </a:r>
            <a:r>
              <a:rPr lang="en" sz="1600">
                <a:solidFill>
                  <a:schemeClr val="dk1"/>
                </a:solidFill>
              </a:rPr>
              <a:t> используется для хранения строковых данных фиксированной длины. Это поле часто используется для хранения коротких текстовых данных, таких как имена, заголовки и т.д.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Параметры: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max_length</a:t>
            </a:r>
            <a:r>
              <a:rPr lang="en" sz="1600">
                <a:solidFill>
                  <a:schemeClr val="dk1"/>
                </a:solidFill>
              </a:rPr>
              <a:t>: Обязательный параметр, который указывает максимальную длину строки.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lang="en" sz="1600">
                <a:solidFill>
                  <a:schemeClr val="dk1"/>
                </a:solidFill>
              </a:rPr>
              <a:t>: Значение по умолчанию.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en" sz="1600">
                <a:solidFill>
                  <a:schemeClr val="dk1"/>
                </a:solidFill>
              </a:rPr>
              <a:t>: Указывает, может ли поле быть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en" sz="1600">
                <a:solidFill>
                  <a:schemeClr val="dk1"/>
                </a:solidFill>
              </a:rPr>
              <a:t> в базе данных.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blank</a:t>
            </a:r>
            <a:r>
              <a:rPr lang="en" sz="1600">
                <a:solidFill>
                  <a:schemeClr val="dk1"/>
                </a:solidFill>
              </a:rPr>
              <a:t>: Указывает, может ли поле быть пустым в формах.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Пример: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title = models.CharField(</a:t>
            </a:r>
            <a:r>
              <a:rPr lang="en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max_length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=255)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TextField: Поле для хранения текстовых данных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202" name="Google Shape;202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03" name="Google Shape;203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30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Описание: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TextField</a:t>
            </a:r>
            <a:r>
              <a:rPr lang="en" sz="1600">
                <a:solidFill>
                  <a:schemeClr val="dk1"/>
                </a:solidFill>
              </a:rPr>
              <a:t> используется для хранения больших объемов текстовых данных, таких как описания, статьи и т.д. В отличие от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CharField</a:t>
            </a:r>
            <a:r>
              <a:rPr lang="en" sz="1600">
                <a:solidFill>
                  <a:schemeClr val="dk1"/>
                </a:solidFill>
              </a:rPr>
              <a:t>,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TextField</a:t>
            </a:r>
            <a:r>
              <a:rPr lang="en" sz="1600">
                <a:solidFill>
                  <a:schemeClr val="dk1"/>
                </a:solidFill>
              </a:rPr>
              <a:t> не требует указания максимальной длины.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Параметры: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lang="en" sz="1600">
                <a:solidFill>
                  <a:schemeClr val="dk1"/>
                </a:solidFill>
              </a:rPr>
              <a:t>: Значение по умолчанию.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en" sz="1600">
                <a:solidFill>
                  <a:schemeClr val="dk1"/>
                </a:solidFill>
              </a:rPr>
              <a:t>: Указывает, может ли поле быть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en" sz="1600">
                <a:solidFill>
                  <a:schemeClr val="dk1"/>
                </a:solidFill>
              </a:rPr>
              <a:t> в базе данных.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blank</a:t>
            </a:r>
            <a:r>
              <a:rPr lang="en" sz="1600">
                <a:solidFill>
                  <a:schemeClr val="dk1"/>
                </a:solidFill>
              </a:rPr>
              <a:t>: Указывает, может ли поле быть пустым в формах.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Пример: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content = models.TextField()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DateTimeField: Поле для хранения даты и времени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210" name="Google Shape;210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11" name="Google Shape;211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31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Описание: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DateTimeField</a:t>
            </a:r>
            <a:r>
              <a:rPr lang="en" sz="1600">
                <a:solidFill>
                  <a:schemeClr val="dk1"/>
                </a:solidFill>
              </a:rPr>
              <a:t> используется для хранения даты и времени. Это поле часто используется для хранения временных меток, таких как дата создания или обновления записи.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Параметры: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auto_now_add</a:t>
            </a:r>
            <a:r>
              <a:rPr lang="en" sz="1600">
                <a:solidFill>
                  <a:schemeClr val="dk1"/>
                </a:solidFill>
              </a:rPr>
              <a:t>: Автоматически устанавливает поле в текущую дату и время при создании объекта.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auto_now</a:t>
            </a:r>
            <a:r>
              <a:rPr lang="en" sz="1600">
                <a:solidFill>
                  <a:schemeClr val="dk1"/>
                </a:solidFill>
              </a:rPr>
              <a:t>: Автоматически устанавливает поле в текущую дату и время при каждом сохранении объекта.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lang="en" sz="1600">
                <a:solidFill>
                  <a:schemeClr val="dk1"/>
                </a:solidFill>
              </a:rPr>
              <a:t>: Значение по умолчанию.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en" sz="1600">
                <a:solidFill>
                  <a:schemeClr val="dk1"/>
                </a:solidFill>
              </a:rPr>
              <a:t>: Указывает, может ли поле быть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en" sz="1600">
                <a:solidFill>
                  <a:schemeClr val="dk1"/>
                </a:solidFill>
              </a:rPr>
              <a:t> в базе данных.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blank</a:t>
            </a:r>
            <a:r>
              <a:rPr lang="en" sz="1600">
                <a:solidFill>
                  <a:schemeClr val="dk1"/>
                </a:solidFill>
              </a:rPr>
              <a:t>: Указывает, может ли поле быть пустым в формах.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Пример: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publication_date = models.DateTimeField(</a:t>
            </a:r>
            <a:r>
              <a:rPr lang="en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auto_now_add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=True)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План урока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descr="preencoded.png" id="64" name="Google Shape;6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55305" y="0"/>
            <a:ext cx="1788691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65" name="Google Shape;65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66" name="Google Shape;66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699728" y="1904144"/>
            <a:ext cx="4444272" cy="3239357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11700" y="1653600"/>
            <a:ext cx="5827500" cy="291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lang="en" sz="1600">
                <a:solidFill>
                  <a:srgbClr val="000000"/>
                </a:solidFill>
              </a:rPr>
              <a:t>Базы данных и ORM: что это и зачем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lang="en" sz="1600">
                <a:solidFill>
                  <a:srgbClr val="000000"/>
                </a:solidFill>
              </a:rPr>
              <a:t>И снова</a:t>
            </a:r>
            <a:r>
              <a:rPr lang="en" sz="1600">
                <a:solidFill>
                  <a:srgbClr val="000000"/>
                </a:solidFill>
              </a:rPr>
              <a:t> CRUD: создание, выбор, обновление, удаление данных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lang="en" sz="1600">
                <a:solidFill>
                  <a:srgbClr val="000000"/>
                </a:solidFill>
              </a:rPr>
              <a:t>Модели данных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1000"/>
              </a:spcAft>
              <a:buClr>
                <a:srgbClr val="000000"/>
              </a:buClr>
              <a:buSzPts val="1600"/>
              <a:buAutoNum type="arabicPeriod"/>
            </a:pPr>
            <a:r>
              <a:rPr lang="en" sz="1600">
                <a:solidFill>
                  <a:srgbClr val="000000"/>
                </a:solidFill>
              </a:rPr>
              <a:t>Django-extensions</a:t>
            </a:r>
            <a:endParaRPr sz="1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IntegerField: Поле для хранения целых чисел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218" name="Google Shape;218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19" name="Google Shape;219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32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Описание: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IntegerField</a:t>
            </a:r>
            <a:r>
              <a:rPr lang="en" sz="1600">
                <a:solidFill>
                  <a:schemeClr val="dk1"/>
                </a:solidFill>
              </a:rPr>
              <a:t> используется для хранения целых чисел. Это поле часто используется для хранения числовых данных, таких как возраст, количество и т.д.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Параметры: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lang="en" sz="1600">
                <a:solidFill>
                  <a:schemeClr val="dk1"/>
                </a:solidFill>
              </a:rPr>
              <a:t>: Значение по умолчанию.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en" sz="1600">
                <a:solidFill>
                  <a:schemeClr val="dk1"/>
                </a:solidFill>
              </a:rPr>
              <a:t>: Указывает, может ли поле быть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en" sz="1600">
                <a:solidFill>
                  <a:schemeClr val="dk1"/>
                </a:solidFill>
              </a:rPr>
              <a:t> в базе данных.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blank</a:t>
            </a:r>
            <a:r>
              <a:rPr lang="en" sz="1600">
                <a:solidFill>
                  <a:schemeClr val="dk1"/>
                </a:solidFill>
              </a:rPr>
              <a:t>: Указывает, может ли поле быть пустым в формах.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Пример: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views = models.IntegerField(</a:t>
            </a:r>
            <a:r>
              <a:rPr lang="en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=0)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Метод __str__</a:t>
            </a:r>
            <a:endParaRPr/>
          </a:p>
        </p:txBody>
      </p:sp>
      <p:pic>
        <p:nvPicPr>
          <p:cNvPr descr="preencoded.png" id="226" name="Google Shape;226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27" name="Google Shape;227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33"/>
          <p:cNvSpPr txBox="1"/>
          <p:nvPr>
            <p:ph idx="1" type="body"/>
          </p:nvPr>
        </p:nvSpPr>
        <p:spPr>
          <a:xfrm>
            <a:off x="311700" y="1152475"/>
            <a:ext cx="7545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Метод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__str__</a:t>
            </a:r>
            <a:r>
              <a:rPr lang="en" sz="1600">
                <a:solidFill>
                  <a:schemeClr val="dk1"/>
                </a:solidFill>
              </a:rPr>
              <a:t> возвращает строковое представление объекта.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Полезно для административного интерфейса и отладки.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4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Логический тип Bool. Операторы сравнения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descr="preencoded.png" id="234" name="Google Shape;234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34"/>
          <p:cNvSpPr txBox="1"/>
          <p:nvPr/>
        </p:nvSpPr>
        <p:spPr>
          <a:xfrm>
            <a:off x="771098" y="842162"/>
            <a:ext cx="2102400" cy="1893300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292100">
              <a:srgbClr val="FFAB40">
                <a:alpha val="40000"/>
              </a:srgbClr>
            </a:outerShdw>
          </a:effectLst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lang="en" sz="120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4</a:t>
            </a:r>
            <a:endParaRPr b="1" i="0" sz="120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236" name="Google Shape;236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7" name="Google Shape;237;p34"/>
          <p:cNvCxnSpPr/>
          <p:nvPr/>
        </p:nvCxnSpPr>
        <p:spPr>
          <a:xfrm>
            <a:off x="2109537" y="0"/>
            <a:ext cx="0" cy="2711100"/>
          </a:xfrm>
          <a:prstGeom prst="straightConnector1">
            <a:avLst/>
          </a:prstGeom>
          <a:noFill/>
          <a:ln cap="flat" cmpd="sng" w="635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preencoded.png" id="238" name="Google Shape;238;p3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34"/>
          <p:cNvSpPr/>
          <p:nvPr/>
        </p:nvSpPr>
        <p:spPr>
          <a:xfrm>
            <a:off x="2495350" y="1220900"/>
            <a:ext cx="6256800" cy="20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43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Миграции</a:t>
            </a:r>
            <a:endParaRPr b="1" sz="43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Миграции</a:t>
            </a:r>
            <a:endParaRPr/>
          </a:p>
        </p:txBody>
      </p:sp>
      <p:pic>
        <p:nvPicPr>
          <p:cNvPr descr="preencoded.png" id="245" name="Google Shape;245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46" name="Google Shape;246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35"/>
          <p:cNvSpPr txBox="1"/>
          <p:nvPr>
            <p:ph idx="1" type="body"/>
          </p:nvPr>
        </p:nvSpPr>
        <p:spPr>
          <a:xfrm>
            <a:off x="311700" y="1152475"/>
            <a:ext cx="7545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Миграции в базах данных — это процесс изменения структуры базы данных (схемы) с течением времени. Это включает в себя создание новых таблиц, добавление или удаление столбцов, изменение типов данных и другие изменения, которые могут потребоваться по мере развития приложения.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Зачем нужны миграции?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253" name="Google Shape;253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54" name="Google Shape;254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36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2258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600">
                <a:solidFill>
                  <a:schemeClr val="dk1"/>
                </a:solidFill>
              </a:rPr>
              <a:t>Управление изменениями: Миграции позволяют отслеживать и управлять изменениями в структуре базы данных. Это особенно важно в больших проектах, где структура базы данных может часто изменяться.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2258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600">
                <a:solidFill>
                  <a:schemeClr val="dk1"/>
                </a:solidFill>
              </a:rPr>
              <a:t>Согласованность данных: Миграции помогают поддерживать согласованность данных между различными версиями приложения. Это гарантирует, что все разработчики и пользователи работают с одной и той же структурой базы данных.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2258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600">
                <a:solidFill>
                  <a:schemeClr val="dk1"/>
                </a:solidFill>
              </a:rPr>
              <a:t>Автоматизация: Миграции автоматизируют процесс изменения схемы базы данных, что снижает вероятность ошибок и упрощает развертывание новых версий приложения.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2258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600">
                <a:solidFill>
                  <a:schemeClr val="dk1"/>
                </a:solidFill>
              </a:rPr>
              <a:t>Откат изменений: Миграции позволяют легко откатить изменения, если что-то пошло не так. Это обеспечивает дополнительный уровень безопасности и гибкости.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Команды</a:t>
            </a:r>
            <a:endParaRPr/>
          </a:p>
        </p:txBody>
      </p:sp>
      <p:pic>
        <p:nvPicPr>
          <p:cNvPr descr="preencoded.png" id="261" name="Google Shape;261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62" name="Google Shape;262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37"/>
          <p:cNvSpPr txBox="1"/>
          <p:nvPr>
            <p:ph idx="1" type="body"/>
          </p:nvPr>
        </p:nvSpPr>
        <p:spPr>
          <a:xfrm>
            <a:off x="311700" y="1152475"/>
            <a:ext cx="7545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Команды для миграций: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python manage.py makemigrations</a:t>
            </a:r>
            <a:endParaRPr b="1" sz="1600"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python manage.py migrate</a:t>
            </a:r>
            <a:endParaRPr b="1" sz="1600"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Как работают миграции в Django?</a:t>
            </a:r>
            <a:endParaRPr/>
          </a:p>
        </p:txBody>
      </p:sp>
      <p:pic>
        <p:nvPicPr>
          <p:cNvPr descr="preencoded.png" id="269" name="Google Shape;269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70" name="Google Shape;270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38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Создание миграций: Когда вы вносите изменения в модели </a:t>
            </a:r>
            <a:r>
              <a:rPr i="1" lang="en" sz="1600">
                <a:solidFill>
                  <a:srgbClr val="A64D79"/>
                </a:solidFill>
              </a:rPr>
              <a:t>Django</a:t>
            </a:r>
            <a:r>
              <a:rPr lang="en" sz="1600">
                <a:solidFill>
                  <a:schemeClr val="dk1"/>
                </a:solidFill>
              </a:rPr>
              <a:t>, вы создаете миграцию с помощью команды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python manage.py makemigrations</a:t>
            </a:r>
            <a:r>
              <a:rPr lang="en" sz="1600">
                <a:solidFill>
                  <a:schemeClr val="dk1"/>
                </a:solidFill>
              </a:rPr>
              <a:t>. Эта команда генерирует файл миграции, который содержит </a:t>
            </a:r>
            <a:r>
              <a:rPr i="1" lang="en" sz="1600">
                <a:solidFill>
                  <a:srgbClr val="A64D79"/>
                </a:solidFill>
              </a:rPr>
              <a:t>SQL</a:t>
            </a:r>
            <a:r>
              <a:rPr lang="en" sz="1600">
                <a:solidFill>
                  <a:schemeClr val="dk1"/>
                </a:solidFill>
              </a:rPr>
              <a:t>-код для изменения схемы базы данных.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Применение миграций: Чтобы применить миграции к базе данных, используйте команду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python manage.py migrate</a:t>
            </a:r>
            <a:r>
              <a:rPr lang="en" sz="1600">
                <a:solidFill>
                  <a:schemeClr val="dk1"/>
                </a:solidFill>
              </a:rPr>
              <a:t>. Эта команда выполняет </a:t>
            </a:r>
            <a:r>
              <a:rPr i="1" lang="en" sz="1600">
                <a:solidFill>
                  <a:srgbClr val="A64D79"/>
                </a:solidFill>
              </a:rPr>
              <a:t>SQL</a:t>
            </a:r>
            <a:r>
              <a:rPr lang="en" sz="1600">
                <a:solidFill>
                  <a:schemeClr val="dk1"/>
                </a:solidFill>
              </a:rPr>
              <a:t>-код из файлов миграций и обновляет схему базы данных.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Откат миграций: Если необходимо откатить изменения, вы можете использовать команду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python manage.py migrate &lt;app_name&gt; &lt;migration_name&gt;</a:t>
            </a:r>
            <a:r>
              <a:rPr lang="en" sz="1600">
                <a:solidFill>
                  <a:schemeClr val="dk1"/>
                </a:solidFill>
              </a:rPr>
              <a:t> для отката до определенной миграции.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9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Логический тип Bool. Операторы сравнения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descr="preencoded.png" id="277" name="Google Shape;277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39"/>
          <p:cNvSpPr txBox="1"/>
          <p:nvPr/>
        </p:nvSpPr>
        <p:spPr>
          <a:xfrm>
            <a:off x="771098" y="842162"/>
            <a:ext cx="2102400" cy="1893300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292100">
              <a:srgbClr val="FFAB40">
                <a:alpha val="40000"/>
              </a:srgbClr>
            </a:outerShdw>
          </a:effectLst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lang="en" sz="120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5</a:t>
            </a:r>
            <a:endParaRPr b="1" i="0" sz="120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279" name="Google Shape;279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0" name="Google Shape;280;p39"/>
          <p:cNvCxnSpPr/>
          <p:nvPr/>
        </p:nvCxnSpPr>
        <p:spPr>
          <a:xfrm>
            <a:off x="2109537" y="0"/>
            <a:ext cx="0" cy="2711100"/>
          </a:xfrm>
          <a:prstGeom prst="straightConnector1">
            <a:avLst/>
          </a:prstGeom>
          <a:noFill/>
          <a:ln cap="flat" cmpd="sng" w="635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preencoded.png" id="281" name="Google Shape;281;p3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39"/>
          <p:cNvSpPr/>
          <p:nvPr/>
        </p:nvSpPr>
        <p:spPr>
          <a:xfrm>
            <a:off x="2495350" y="1220900"/>
            <a:ext cx="6256800" cy="20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43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django-extensions</a:t>
            </a:r>
            <a:endParaRPr b="1" sz="43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Django-extensions и shell_plus</a:t>
            </a:r>
            <a:endParaRPr/>
          </a:p>
        </p:txBody>
      </p:sp>
      <p:pic>
        <p:nvPicPr>
          <p:cNvPr descr="preencoded.png" id="288" name="Google Shape;288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89" name="Google Shape;289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40"/>
          <p:cNvSpPr txBox="1"/>
          <p:nvPr>
            <p:ph idx="1" type="body"/>
          </p:nvPr>
        </p:nvSpPr>
        <p:spPr>
          <a:xfrm>
            <a:off x="311700" y="1152475"/>
            <a:ext cx="7545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django-extensions</a:t>
            </a:r>
            <a:r>
              <a:rPr lang="en" sz="1600">
                <a:solidFill>
                  <a:schemeClr val="dk1"/>
                </a:solidFill>
              </a:rPr>
              <a:t> — это набор полезных инструментов для Django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shell_plus</a:t>
            </a:r>
            <a:r>
              <a:rPr lang="en" sz="1600">
                <a:solidFill>
                  <a:schemeClr val="dk1"/>
                </a:solidFill>
              </a:rPr>
              <a:t> — улучшенная версия Django shell с автозагрузкой моделей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Установка django-extensions</a:t>
            </a:r>
            <a:endParaRPr/>
          </a:p>
        </p:txBody>
      </p:sp>
      <p:pic>
        <p:nvPicPr>
          <p:cNvPr descr="preencoded.png" id="296" name="Google Shape;296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97" name="Google Shape;297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41"/>
          <p:cNvSpPr txBox="1"/>
          <p:nvPr>
            <p:ph idx="1" type="body"/>
          </p:nvPr>
        </p:nvSpPr>
        <p:spPr>
          <a:xfrm>
            <a:off x="311700" y="1152475"/>
            <a:ext cx="7545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pip install django-extensions</a:t>
            </a:r>
            <a:endParaRPr b="1" sz="1600"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Логический тип Bool. Операторы сравнения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descr="preencoded.png" id="73" name="Google Shape;7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/>
        </p:nvSpPr>
        <p:spPr>
          <a:xfrm>
            <a:off x="771098" y="842162"/>
            <a:ext cx="2102400" cy="1893300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292100">
              <a:srgbClr val="FFAB40">
                <a:alpha val="40000"/>
              </a:srgbClr>
            </a:outerShdw>
          </a:effectLst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lang="en" sz="120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1</a:t>
            </a:r>
            <a:endParaRPr b="1" i="0" sz="120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75" name="Google Shape;75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6" name="Google Shape;76;p15"/>
          <p:cNvCxnSpPr/>
          <p:nvPr/>
        </p:nvCxnSpPr>
        <p:spPr>
          <a:xfrm>
            <a:off x="2109537" y="0"/>
            <a:ext cx="0" cy="2711100"/>
          </a:xfrm>
          <a:prstGeom prst="straightConnector1">
            <a:avLst/>
          </a:prstGeom>
          <a:noFill/>
          <a:ln cap="flat" cmpd="sng" w="635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preencoded.png" id="77" name="Google Shape;77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5"/>
          <p:cNvSpPr/>
          <p:nvPr/>
        </p:nvSpPr>
        <p:spPr>
          <a:xfrm>
            <a:off x="2495350" y="1220900"/>
            <a:ext cx="6256800" cy="20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lang="en" sz="43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Базы данных и ORM: что это и зачем</a:t>
            </a:r>
            <a:endParaRPr b="1" sz="43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Настройка django-extensions</a:t>
            </a:r>
            <a:endParaRPr/>
          </a:p>
        </p:txBody>
      </p:sp>
      <p:pic>
        <p:nvPicPr>
          <p:cNvPr descr="preencoded.png" id="304" name="Google Shape;304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05" name="Google Shape;305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42"/>
          <p:cNvSpPr txBox="1"/>
          <p:nvPr>
            <p:ph idx="1" type="body"/>
          </p:nvPr>
        </p:nvSpPr>
        <p:spPr>
          <a:xfrm>
            <a:off x="311700" y="1152475"/>
            <a:ext cx="7545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Добавьте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django_extensions</a:t>
            </a:r>
            <a:r>
              <a:rPr lang="en" sz="1600">
                <a:solidFill>
                  <a:schemeClr val="dk1"/>
                </a:solidFill>
              </a:rPr>
              <a:t> в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INSTALLED_APPS</a:t>
            </a:r>
            <a:r>
              <a:rPr lang="en" sz="1600">
                <a:solidFill>
                  <a:schemeClr val="dk1"/>
                </a:solidFill>
              </a:rPr>
              <a:t> в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settings.py</a:t>
            </a:r>
            <a:endParaRPr b="1" sz="1600"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Команды и запросы в shell_plus</a:t>
            </a:r>
            <a:endParaRPr/>
          </a:p>
        </p:txBody>
      </p:sp>
      <p:pic>
        <p:nvPicPr>
          <p:cNvPr descr="preencoded.png" id="312" name="Google Shape;312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13" name="Google Shape;313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43"/>
          <p:cNvSpPr txBox="1"/>
          <p:nvPr>
            <p:ph idx="1" type="body"/>
          </p:nvPr>
        </p:nvSpPr>
        <p:spPr>
          <a:xfrm>
            <a:off x="311700" y="1152475"/>
            <a:ext cx="7545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Запуск shell_plus:</a:t>
            </a:r>
            <a:endParaRPr sz="16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python manage.py shell_plus</a:t>
            </a:r>
            <a:endParaRPr b="1" sz="1600"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Примеры запросов: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myapp.models </a:t>
            </a:r>
            <a:r>
              <a:rPr b="1" lang="en" sz="16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Article</a:t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Article.objects.all()</a:t>
            </a:r>
            <a:endParaRPr b="1" sz="1600"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4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Live-coding преподавателя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320" name="Google Shape;320;p44"/>
          <p:cNvSpPr txBox="1"/>
          <p:nvPr/>
        </p:nvSpPr>
        <p:spPr>
          <a:xfrm>
            <a:off x="311700" y="1747875"/>
            <a:ext cx="8520600" cy="28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E0E0E"/>
                </a:solidFill>
              </a:rPr>
              <a:t>Покажите в режиме live-coding и объясните:</a:t>
            </a:r>
            <a:endParaRPr b="1"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Как создавать модели данных.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Как применять миграции.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00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Как работать с моделью через консоль.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descr="preencoded.png" id="321" name="Google Shape;321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22" name="Google Shape;322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Вопросы для студентов</a:t>
            </a:r>
            <a:endParaRPr/>
          </a:p>
        </p:txBody>
      </p:sp>
      <p:pic>
        <p:nvPicPr>
          <p:cNvPr descr="preencoded.png" id="328" name="Google Shape;328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29" name="Google Shape;329;p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45"/>
          <p:cNvSpPr txBox="1"/>
          <p:nvPr>
            <p:ph idx="1" type="body"/>
          </p:nvPr>
        </p:nvSpPr>
        <p:spPr>
          <a:xfrm>
            <a:off x="311700" y="1909400"/>
            <a:ext cx="7545300" cy="276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Что такое модель данных?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Какие виды полей бывают и для чего они нужны?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Что такое миграция?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Вопросы для студентов</a:t>
            </a:r>
            <a:endParaRPr/>
          </a:p>
        </p:txBody>
      </p:sp>
      <p:pic>
        <p:nvPicPr>
          <p:cNvPr descr="preencoded.png" id="336" name="Google Shape;336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37" name="Google Shape;337;p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p46"/>
          <p:cNvSpPr txBox="1"/>
          <p:nvPr>
            <p:ph idx="1" type="body"/>
          </p:nvPr>
        </p:nvSpPr>
        <p:spPr>
          <a:xfrm>
            <a:off x="0" y="1017725"/>
            <a:ext cx="9144000" cy="412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Что такое модель данных?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i="1" lang="en" sz="1600">
                <a:solidFill>
                  <a:schemeClr val="accent3"/>
                </a:solidFill>
              </a:rPr>
              <a:t>Модель данных — это абстракция, которая описывает структуру данных и их взаимосвязи в базе данных. В контексте Django модель данных представляет собой класс Python, который наследуется от django.db.models.Model. Каждая модель соответствует таблице в базе данных, а поля модели — столбцам этой таблицы.</a:t>
            </a:r>
            <a:endParaRPr i="1" sz="16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Вопросы для студентов</a:t>
            </a:r>
            <a:endParaRPr/>
          </a:p>
        </p:txBody>
      </p:sp>
      <p:pic>
        <p:nvPicPr>
          <p:cNvPr descr="preencoded.png" id="344" name="Google Shape;344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45" name="Google Shape;345;p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p47"/>
          <p:cNvSpPr txBox="1"/>
          <p:nvPr>
            <p:ph idx="1" type="body"/>
          </p:nvPr>
        </p:nvSpPr>
        <p:spPr>
          <a:xfrm>
            <a:off x="0" y="1017725"/>
            <a:ext cx="9144000" cy="412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 startAt="2"/>
            </a:pPr>
            <a:r>
              <a:rPr lang="en" sz="1600">
                <a:solidFill>
                  <a:schemeClr val="dk1"/>
                </a:solidFill>
              </a:rPr>
              <a:t>Какие виды полей бывают и для чего они нужны?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  <p:graphicFrame>
        <p:nvGraphicFramePr>
          <p:cNvPr id="347" name="Google Shape;347;p47"/>
          <p:cNvGraphicFramePr/>
          <p:nvPr/>
        </p:nvGraphicFramePr>
        <p:xfrm>
          <a:off x="0" y="1396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{B246EBD0-A065-4751-B8DF-279ABD80A424}</a:tableStyleId>
              </a:tblPr>
              <a:tblGrid>
                <a:gridCol w="4572000"/>
                <a:gridCol w="4572000"/>
              </a:tblGrid>
              <a:tr h="3747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i="1" lang="en" sz="1300">
                          <a:solidFill>
                            <a:schemeClr val="accent3"/>
                          </a:solidFill>
                        </a:rPr>
                        <a:t>CharField:</a:t>
                      </a:r>
                      <a:endParaRPr i="1" sz="1300">
                        <a:solidFill>
                          <a:schemeClr val="accent3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i="1" lang="en" sz="1300">
                          <a:solidFill>
                            <a:schemeClr val="accent3"/>
                          </a:solidFill>
                        </a:rPr>
                        <a:t>Описание: Поле для хранения строковых данных фиксированной длины.</a:t>
                      </a:r>
                      <a:endParaRPr i="1" sz="1300">
                        <a:solidFill>
                          <a:schemeClr val="accent3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i="1" sz="1300">
                        <a:solidFill>
                          <a:schemeClr val="accent3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i="1" lang="en" sz="1300">
                          <a:solidFill>
                            <a:schemeClr val="accent3"/>
                          </a:solidFill>
                        </a:rPr>
                        <a:t>TextField:</a:t>
                      </a:r>
                      <a:endParaRPr i="1" sz="1300">
                        <a:solidFill>
                          <a:schemeClr val="accent3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i="1" lang="en" sz="1300">
                          <a:solidFill>
                            <a:schemeClr val="accent3"/>
                          </a:solidFill>
                        </a:rPr>
                        <a:t>Описание: Поле для хранения больших объемов текстовых данных.</a:t>
                      </a:r>
                      <a:endParaRPr i="1" sz="1300">
                        <a:solidFill>
                          <a:schemeClr val="accent3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i="1" sz="1300">
                        <a:solidFill>
                          <a:schemeClr val="accent3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i="1" lang="en" sz="1300">
                          <a:solidFill>
                            <a:schemeClr val="accent3"/>
                          </a:solidFill>
                        </a:rPr>
                        <a:t>DateTimeField:</a:t>
                      </a:r>
                      <a:endParaRPr i="1" sz="1300">
                        <a:solidFill>
                          <a:schemeClr val="accent3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i="1" lang="en" sz="1300">
                          <a:solidFill>
                            <a:schemeClr val="accent3"/>
                          </a:solidFill>
                        </a:rPr>
                        <a:t>Описание: Поле для хранения даты и времени.</a:t>
                      </a:r>
                      <a:endParaRPr i="1" sz="1300">
                        <a:solidFill>
                          <a:schemeClr val="accent3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i="1" sz="1300">
                        <a:solidFill>
                          <a:schemeClr val="accent3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i="1" lang="en" sz="1300">
                          <a:solidFill>
                            <a:schemeClr val="accent3"/>
                          </a:solidFill>
                        </a:rPr>
                        <a:t>IntegerField:</a:t>
                      </a:r>
                      <a:endParaRPr i="1" sz="1300">
                        <a:solidFill>
                          <a:schemeClr val="accent3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i="1" lang="en" sz="1300">
                          <a:solidFill>
                            <a:schemeClr val="accent3"/>
                          </a:solidFill>
                        </a:rPr>
                        <a:t>Описание: Поле для хранения целых чисел.</a:t>
                      </a:r>
                      <a:endParaRPr i="1" sz="1300">
                        <a:solidFill>
                          <a:schemeClr val="accent3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i="1" sz="1300">
                        <a:solidFill>
                          <a:schemeClr val="accent3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i="1" lang="en" sz="1300">
                          <a:solidFill>
                            <a:schemeClr val="accent3"/>
                          </a:solidFill>
                        </a:rPr>
                        <a:t>ForeignKey:</a:t>
                      </a:r>
                      <a:endParaRPr i="1" sz="1300">
                        <a:solidFill>
                          <a:schemeClr val="accent3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i="1" lang="en" sz="1300">
                          <a:solidFill>
                            <a:schemeClr val="accent3"/>
                          </a:solidFill>
                        </a:rPr>
                        <a:t>Описание: Поле для создания связи "один ко многим" между моделями.</a:t>
                      </a:r>
                      <a:endParaRPr i="1" sz="1300">
                        <a:solidFill>
                          <a:schemeClr val="accent3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1" sz="1300"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i="1" lang="en" sz="1300">
                          <a:solidFill>
                            <a:schemeClr val="accent3"/>
                          </a:solidFill>
                        </a:rPr>
                        <a:t>ManyToManyField:</a:t>
                      </a:r>
                      <a:endParaRPr i="1" sz="1300">
                        <a:solidFill>
                          <a:schemeClr val="accent3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i="1" lang="en" sz="1300">
                          <a:solidFill>
                            <a:schemeClr val="accent3"/>
                          </a:solidFill>
                        </a:rPr>
                        <a:t>Описание: Поле для создания связи "многие ко многим" между моделями.</a:t>
                      </a:r>
                      <a:endParaRPr i="1" sz="1300">
                        <a:solidFill>
                          <a:schemeClr val="accent3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i="1" sz="1300">
                        <a:solidFill>
                          <a:schemeClr val="accent3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i="1" lang="en" sz="1300">
                          <a:solidFill>
                            <a:schemeClr val="accent3"/>
                          </a:solidFill>
                        </a:rPr>
                        <a:t>BooleanField:</a:t>
                      </a:r>
                      <a:endParaRPr i="1" sz="1300">
                        <a:solidFill>
                          <a:schemeClr val="accent3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i="1" lang="en" sz="1300">
                          <a:solidFill>
                            <a:schemeClr val="accent3"/>
                          </a:solidFill>
                        </a:rPr>
                        <a:t>Описание: Поле для хранения булевых значений (True/False).</a:t>
                      </a:r>
                      <a:endParaRPr i="1" sz="1300">
                        <a:solidFill>
                          <a:schemeClr val="accent3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i="1" sz="1300">
                        <a:solidFill>
                          <a:schemeClr val="accent3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i="1" lang="en" sz="1300">
                          <a:solidFill>
                            <a:schemeClr val="accent3"/>
                          </a:solidFill>
                        </a:rPr>
                        <a:t>DecimalField:</a:t>
                      </a:r>
                      <a:endParaRPr i="1" sz="1300">
                        <a:solidFill>
                          <a:schemeClr val="accent3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i="1" lang="en" sz="1300">
                          <a:solidFill>
                            <a:schemeClr val="accent3"/>
                          </a:solidFill>
                        </a:rPr>
                        <a:t>Описание: Поле для хранения десятичных чисел с фиксированной точностью.</a:t>
                      </a:r>
                      <a:endParaRPr i="1" sz="1300">
                        <a:solidFill>
                          <a:schemeClr val="accent3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i="1" sz="1300">
                        <a:solidFill>
                          <a:schemeClr val="accent3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i="1" lang="en" sz="1300">
                          <a:solidFill>
                            <a:schemeClr val="accent3"/>
                          </a:solidFill>
                        </a:rPr>
                        <a:t>EmailField:</a:t>
                      </a:r>
                      <a:endParaRPr i="1" sz="1300">
                        <a:solidFill>
                          <a:schemeClr val="accent3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i="1" lang="en" sz="1300">
                          <a:solidFill>
                            <a:schemeClr val="accent3"/>
                          </a:solidFill>
                        </a:rPr>
                        <a:t>Описание: Поле для хранения адресов электронной почты.</a:t>
                      </a:r>
                      <a:endParaRPr i="1" sz="1300">
                        <a:solidFill>
                          <a:schemeClr val="accent3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i="1" sz="1300">
                        <a:solidFill>
                          <a:schemeClr val="accent3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i="1" lang="en" sz="1300">
                          <a:solidFill>
                            <a:schemeClr val="accent3"/>
                          </a:solidFill>
                        </a:rPr>
                        <a:t>URLField:</a:t>
                      </a:r>
                      <a:endParaRPr i="1" sz="1300">
                        <a:solidFill>
                          <a:schemeClr val="accent3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i="1" lang="en" sz="1300">
                          <a:solidFill>
                            <a:schemeClr val="accent3"/>
                          </a:solidFill>
                        </a:rPr>
                        <a:t>Описание: Поле для хранения URL-адресов.</a:t>
                      </a:r>
                      <a:endParaRPr i="1" sz="1300">
                        <a:solidFill>
                          <a:schemeClr val="accent3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i="1" sz="1300">
                        <a:solidFill>
                          <a:schemeClr val="accent3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1" sz="1300"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Вопросы для студентов</a:t>
            </a:r>
            <a:endParaRPr/>
          </a:p>
        </p:txBody>
      </p:sp>
      <p:pic>
        <p:nvPicPr>
          <p:cNvPr descr="preencoded.png" id="353" name="Google Shape;353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54" name="Google Shape;354;p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Google Shape;355;p48"/>
          <p:cNvSpPr txBox="1"/>
          <p:nvPr>
            <p:ph idx="1" type="body"/>
          </p:nvPr>
        </p:nvSpPr>
        <p:spPr>
          <a:xfrm>
            <a:off x="0" y="1017725"/>
            <a:ext cx="9144000" cy="412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 startAt="3"/>
            </a:pPr>
            <a:r>
              <a:rPr lang="en" sz="1600">
                <a:solidFill>
                  <a:schemeClr val="dk1"/>
                </a:solidFill>
              </a:rPr>
              <a:t>Что такое миграция?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i="1" lang="en" sz="1600">
                <a:solidFill>
                  <a:schemeClr val="accent3"/>
                </a:solidFill>
              </a:rPr>
              <a:t>Миграция — это процесс изменения структуры базы данных (схемы) с течением времени. В Django миграции позволяют отслеживать и управлять изменениями в моделях данных, обеспечивая согласованность и целостность базы данных.</a:t>
            </a:r>
            <a:endParaRPr i="1" sz="16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49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Задание в сессионном зале</a:t>
            </a:r>
            <a:endParaRPr sz="2800"/>
          </a:p>
        </p:txBody>
      </p:sp>
      <p:sp>
        <p:nvSpPr>
          <p:cNvPr id="361" name="Google Shape;361;p49"/>
          <p:cNvSpPr txBox="1"/>
          <p:nvPr/>
        </p:nvSpPr>
        <p:spPr>
          <a:xfrm>
            <a:off x="311700" y="1406925"/>
            <a:ext cx="8520600" cy="31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Выполните задания в файле </a:t>
            </a:r>
            <a:r>
              <a:rPr lang="en" sz="1500">
                <a:solidFill>
                  <a:srgbClr val="0000FF"/>
                </a:solidFill>
              </a:rPr>
              <a:t>exercise_1.py</a:t>
            </a:r>
            <a:endParaRPr sz="1500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Время выполнения: </a:t>
            </a:r>
            <a:r>
              <a:rPr lang="en" sz="1500"/>
              <a:t>3</a:t>
            </a:r>
            <a:r>
              <a:rPr lang="en" sz="1500">
                <a:solidFill>
                  <a:srgbClr val="000000"/>
                </a:solidFill>
              </a:rPr>
              <a:t>0 минут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Как работать с заданием: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>
                <a:solidFill>
                  <a:srgbClr val="000000"/>
                </a:solidFill>
              </a:rPr>
              <a:t>Поделитесь на команды по 3-4 человека и перейдите в сессионные залы.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>
                <a:solidFill>
                  <a:srgbClr val="000000"/>
                </a:solidFill>
              </a:rPr>
              <a:t>Один человек демонстрирует экран и записывает решение, все остальные вырабатывают решение.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>
                <a:solidFill>
                  <a:srgbClr val="000000"/>
                </a:solidFill>
              </a:rPr>
              <a:t>Вся команда должна понимать решение, объясняйте друг другу.</a:t>
            </a:r>
            <a:endParaRPr sz="1500">
              <a:solidFill>
                <a:srgbClr val="000000"/>
              </a:solidFill>
            </a:endParaRPr>
          </a:p>
        </p:txBody>
      </p:sp>
      <p:pic>
        <p:nvPicPr>
          <p:cNvPr descr="preencoded.png" id="362" name="Google Shape;362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63" name="Google Shape;363;p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50"/>
          <p:cNvSpPr txBox="1"/>
          <p:nvPr/>
        </p:nvSpPr>
        <p:spPr>
          <a:xfrm>
            <a:off x="311700" y="21534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FFFF"/>
                </a:solidFill>
              </a:rPr>
              <a:t>Работа в сессионном зале</a:t>
            </a:r>
            <a:endParaRPr sz="2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51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Презентация результатов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374" name="Google Shape;374;p51"/>
          <p:cNvSpPr txBox="1"/>
          <p:nvPr/>
        </p:nvSpPr>
        <p:spPr>
          <a:xfrm>
            <a:off x="311700" y="1498275"/>
            <a:ext cx="6887400" cy="30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Пусть каждая команда покажет свои решения и расскажет: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что получилось сделать;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где были трудности и какие вопросы возникли в процессе решения.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Преподаватель разбирает решения, указывает на ошибки и показывает верный подход к решению.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</p:txBody>
      </p:sp>
      <p:pic>
        <p:nvPicPr>
          <p:cNvPr descr="preencoded.png" id="375" name="Google Shape;375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Базы данных и ORM</a:t>
            </a:r>
            <a:endParaRPr/>
          </a:p>
        </p:txBody>
      </p:sp>
      <p:pic>
        <p:nvPicPr>
          <p:cNvPr descr="preencoded.png" id="84" name="Google Shape;8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85" name="Google Shape;85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311700" y="1152475"/>
            <a:ext cx="7545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Базы данных используются для хранения и управления данными.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ORM (Object-Relational Mapping) позволяет работать с базами данных через объекты в коде.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Пример добавления записей</a:t>
            </a:r>
            <a:endParaRPr/>
          </a:p>
        </p:txBody>
      </p:sp>
      <p:pic>
        <p:nvPicPr>
          <p:cNvPr descr="preencoded.png" id="381" name="Google Shape;381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82" name="Google Shape;382;p5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383" name="Google Shape;383;p52"/>
          <p:cNvSpPr txBox="1"/>
          <p:nvPr>
            <p:ph idx="1" type="body"/>
          </p:nvPr>
        </p:nvSpPr>
        <p:spPr>
          <a:xfrm>
            <a:off x="43700" y="1152475"/>
            <a:ext cx="9100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myapp.models </a:t>
            </a:r>
            <a:r>
              <a:rPr b="1" lang="en" sz="16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News</a:t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news = News(title="First News", content="This is the first news article.")</a:t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news.save()</a:t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Проверка данных в базе данных</a:t>
            </a:r>
            <a:endParaRPr/>
          </a:p>
        </p:txBody>
      </p:sp>
      <p:pic>
        <p:nvPicPr>
          <p:cNvPr descr="preencoded.png" id="389" name="Google Shape;389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90" name="Google Shape;390;p5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391" name="Google Shape;391;p53"/>
          <p:cNvSpPr txBox="1"/>
          <p:nvPr>
            <p:ph idx="1" type="body"/>
          </p:nvPr>
        </p:nvSpPr>
        <p:spPr>
          <a:xfrm>
            <a:off x="311700" y="1152475"/>
            <a:ext cx="7545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Используйте Django shell или shell_plus для проверки данных в базе данных.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Пример запроса:</a:t>
            </a:r>
            <a:endParaRPr sz="16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Article.objects.all()</a:t>
            </a:r>
            <a:endParaRPr b="1" sz="1600">
              <a:solidFill>
                <a:srgbClr val="C586C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54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Live-coding преподавателя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397" name="Google Shape;397;p54"/>
          <p:cNvSpPr txBox="1"/>
          <p:nvPr/>
        </p:nvSpPr>
        <p:spPr>
          <a:xfrm>
            <a:off x="311700" y="1747875"/>
            <a:ext cx="8520600" cy="28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E0E0E"/>
                </a:solidFill>
              </a:rPr>
              <a:t>Покажите в режиме live-coding и объясните:</a:t>
            </a:r>
            <a:endParaRPr b="1"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00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Запустить разнообразные команды для добавления, изменения и удаления данных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descr="preencoded.png" id="398" name="Google Shape;398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99" name="Google Shape;399;p5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55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Задание в сессионном зале</a:t>
            </a:r>
            <a:endParaRPr sz="2800"/>
          </a:p>
        </p:txBody>
      </p:sp>
      <p:sp>
        <p:nvSpPr>
          <p:cNvPr id="405" name="Google Shape;405;p55"/>
          <p:cNvSpPr txBox="1"/>
          <p:nvPr/>
        </p:nvSpPr>
        <p:spPr>
          <a:xfrm>
            <a:off x="311700" y="1406925"/>
            <a:ext cx="8520600" cy="31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Выполните задания в файле </a:t>
            </a:r>
            <a:r>
              <a:rPr lang="en" sz="1500">
                <a:solidFill>
                  <a:srgbClr val="0000FF"/>
                </a:solidFill>
              </a:rPr>
              <a:t>exercise_2.py</a:t>
            </a:r>
            <a:endParaRPr sz="1500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Время выполнения: </a:t>
            </a:r>
            <a:r>
              <a:rPr lang="en" sz="1500"/>
              <a:t>3</a:t>
            </a:r>
            <a:r>
              <a:rPr lang="en" sz="1500">
                <a:solidFill>
                  <a:srgbClr val="000000"/>
                </a:solidFill>
              </a:rPr>
              <a:t>0 минут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Как работать с заданием: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>
                <a:solidFill>
                  <a:srgbClr val="000000"/>
                </a:solidFill>
              </a:rPr>
              <a:t>Поделитесь на команды по 3-4 человека и перейдите в сессионные залы.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>
                <a:solidFill>
                  <a:srgbClr val="000000"/>
                </a:solidFill>
              </a:rPr>
              <a:t>Один человек демонстрирует экран и записывает решение, все остальные вырабатывают решение.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>
                <a:solidFill>
                  <a:srgbClr val="000000"/>
                </a:solidFill>
              </a:rPr>
              <a:t>Вся команда должна понимать решение, объясняйте друг другу.</a:t>
            </a:r>
            <a:endParaRPr sz="1500">
              <a:solidFill>
                <a:srgbClr val="000000"/>
              </a:solidFill>
            </a:endParaRPr>
          </a:p>
        </p:txBody>
      </p:sp>
      <p:pic>
        <p:nvPicPr>
          <p:cNvPr descr="preencoded.png" id="406" name="Google Shape;406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407" name="Google Shape;407;p5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56"/>
          <p:cNvSpPr txBox="1"/>
          <p:nvPr/>
        </p:nvSpPr>
        <p:spPr>
          <a:xfrm>
            <a:off x="311700" y="21534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FFFF"/>
                </a:solidFill>
              </a:rPr>
              <a:t>Работа в сессионном зале</a:t>
            </a:r>
            <a:endParaRPr sz="2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57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Презентация результатов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418" name="Google Shape;418;p57"/>
          <p:cNvSpPr txBox="1"/>
          <p:nvPr/>
        </p:nvSpPr>
        <p:spPr>
          <a:xfrm>
            <a:off x="311700" y="1498275"/>
            <a:ext cx="6887400" cy="30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Пусть каждая команда покажет свои решения и расскажет: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что получилось сделать;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где были трудности и какие вопросы возникли в процессе решения.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Преподаватель разбирает решения, указывает на ошибки и показывает верный подход к решению.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</p:txBody>
      </p:sp>
      <p:pic>
        <p:nvPicPr>
          <p:cNvPr descr="preencoded.png" id="419" name="Google Shape;419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58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Логический тип Bool. Операторы сравнения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descr="preencoded.png" id="425" name="Google Shape;425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26" name="Google Shape;426;p58"/>
          <p:cNvSpPr txBox="1"/>
          <p:nvPr/>
        </p:nvSpPr>
        <p:spPr>
          <a:xfrm>
            <a:off x="771098" y="842162"/>
            <a:ext cx="2102400" cy="1893300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292100">
              <a:srgbClr val="FFAB40">
                <a:alpha val="40000"/>
              </a:srgbClr>
            </a:outerShdw>
          </a:effectLst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lang="en" sz="120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6</a:t>
            </a:r>
            <a:endParaRPr b="1" i="0" sz="120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427" name="Google Shape;427;p5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28" name="Google Shape;428;p58"/>
          <p:cNvCxnSpPr/>
          <p:nvPr/>
        </p:nvCxnSpPr>
        <p:spPr>
          <a:xfrm>
            <a:off x="2109537" y="0"/>
            <a:ext cx="0" cy="2711100"/>
          </a:xfrm>
          <a:prstGeom prst="straightConnector1">
            <a:avLst/>
          </a:prstGeom>
          <a:noFill/>
          <a:ln cap="flat" cmpd="sng" w="635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preencoded.png" id="429" name="Google Shape;429;p5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430" name="Google Shape;430;p58"/>
          <p:cNvSpPr/>
          <p:nvPr/>
        </p:nvSpPr>
        <p:spPr>
          <a:xfrm>
            <a:off x="2495350" y="1525700"/>
            <a:ext cx="6256800" cy="17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lang="en" sz="43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Домашнее задание</a:t>
            </a:r>
            <a:endParaRPr b="1" sz="43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435" name="Google Shape;435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436" name="Google Shape;436;p5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437" name="Google Shape;437;p59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Домашнее задание</a:t>
            </a:r>
            <a:endParaRPr sz="2500"/>
          </a:p>
        </p:txBody>
      </p:sp>
      <p:sp>
        <p:nvSpPr>
          <p:cNvPr id="438" name="Google Shape;438;p59"/>
          <p:cNvSpPr txBox="1"/>
          <p:nvPr/>
        </p:nvSpPr>
        <p:spPr>
          <a:xfrm>
            <a:off x="311700" y="1196800"/>
            <a:ext cx="6421500" cy="33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>
                <a:solidFill>
                  <a:srgbClr val="000000"/>
                </a:solidFill>
              </a:rPr>
              <a:t>Выполните задания в файле </a:t>
            </a:r>
            <a:r>
              <a:rPr lang="en" sz="1600">
                <a:solidFill>
                  <a:srgbClr val="0000FF"/>
                </a:solidFill>
              </a:rPr>
              <a:t>homework.py</a:t>
            </a:r>
            <a:r>
              <a:rPr lang="en" sz="1600">
                <a:solidFill>
                  <a:srgbClr val="000000"/>
                </a:solidFill>
              </a:rPr>
              <a:t> в папке урока.</a:t>
            </a:r>
            <a:r>
              <a:rPr lang="en" sz="1600"/>
              <a:t> </a:t>
            </a:r>
            <a:r>
              <a:rPr lang="en" sz="1600">
                <a:solidFill>
                  <a:srgbClr val="000000"/>
                </a:solidFill>
              </a:rPr>
              <a:t>Прорешайте еще раз индивидуально все задания, которые решали в классе.</a:t>
            </a:r>
            <a:r>
              <a:rPr lang="en" sz="1600"/>
              <a:t> Начните с тех, что не успели сделать в классе.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Повторите теорию по презентации. Посмотрите на ютубе видео разных авторов по теме урока, чтобы составить более широкое впечатление.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Заучите синтаксис пройденных конструкций.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600"/>
              <a:buAutoNum type="arabicPeriod"/>
            </a:pPr>
            <a:r>
              <a:rPr lang="en" sz="1600"/>
              <a:t>Повторите синтаксис в пройденных уроках.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Базы данных</a:t>
            </a:r>
            <a:endParaRPr/>
          </a:p>
        </p:txBody>
      </p:sp>
      <p:pic>
        <p:nvPicPr>
          <p:cNvPr descr="preencoded.png" id="92" name="Google Shape;9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93" name="Google Shape;93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i="1" lang="en" sz="1600">
                <a:solidFill>
                  <a:schemeClr val="dk1"/>
                </a:solidFill>
              </a:rPr>
              <a:t>Хранение и управление данными:</a:t>
            </a:r>
            <a:r>
              <a:rPr lang="en" sz="1600">
                <a:solidFill>
                  <a:schemeClr val="dk1"/>
                </a:solidFill>
              </a:rPr>
              <a:t> Базы данных используются для хранения и управления данными в приложениях. Они обеспечивают надежное хранение, быстрый доступ и возможность выполнения сложных запросов.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i="1" lang="en" sz="1600">
                <a:solidFill>
                  <a:schemeClr val="dk1"/>
                </a:solidFill>
              </a:rPr>
              <a:t>Поддержка различных СУБД:</a:t>
            </a:r>
            <a:r>
              <a:rPr lang="en" sz="1600">
                <a:solidFill>
                  <a:schemeClr val="dk1"/>
                </a:solidFill>
              </a:rPr>
              <a:t> </a:t>
            </a:r>
            <a:r>
              <a:rPr i="1" lang="en" sz="1600">
                <a:solidFill>
                  <a:srgbClr val="A64D79"/>
                </a:solidFill>
              </a:rPr>
              <a:t>Django</a:t>
            </a:r>
            <a:r>
              <a:rPr lang="en" sz="1600">
                <a:solidFill>
                  <a:schemeClr val="dk1"/>
                </a:solidFill>
              </a:rPr>
              <a:t> поддерживает множество систем управления базами данных (СУБД), таких как PostgreSQL, MySQL, SQLite и Oracle. Это позволяет разработчикам выбирать наиболее подходящую СУБД для их проекта.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i="1" lang="en" sz="1600">
                <a:solidFill>
                  <a:schemeClr val="dk1"/>
                </a:solidFill>
              </a:rPr>
              <a:t>Миграции:</a:t>
            </a:r>
            <a:r>
              <a:rPr lang="en" sz="1600">
                <a:solidFill>
                  <a:schemeClr val="dk1"/>
                </a:solidFill>
              </a:rPr>
              <a:t> Django предоставляет мощный инструмент для управления миграциями базы данных, что позволяет легко вносить изменения в структуру базы данных и отслеживать их версии.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ORM (Object-Relational Mapping)</a:t>
            </a:r>
            <a:endParaRPr/>
          </a:p>
        </p:txBody>
      </p:sp>
      <p:pic>
        <p:nvPicPr>
          <p:cNvPr descr="preencoded.png" id="100" name="Google Shape;100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01" name="Google Shape;101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8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i="1" lang="en" sz="1600">
                <a:solidFill>
                  <a:schemeClr val="dk1"/>
                </a:solidFill>
              </a:rPr>
              <a:t>Работа с базами данных через объекты:</a:t>
            </a:r>
            <a:r>
              <a:rPr lang="en" sz="1600">
                <a:solidFill>
                  <a:schemeClr val="dk1"/>
                </a:solidFill>
              </a:rPr>
              <a:t> ORM позволяет разработчикам взаимодействовать с базами данных через объекты в коде, абстрагируясь от </a:t>
            </a:r>
            <a:r>
              <a:rPr i="1" lang="en" sz="1600">
                <a:solidFill>
                  <a:srgbClr val="A64D79"/>
                </a:solidFill>
              </a:rPr>
              <a:t>SQL</a:t>
            </a:r>
            <a:r>
              <a:rPr lang="en" sz="1600">
                <a:solidFill>
                  <a:schemeClr val="dk1"/>
                </a:solidFill>
              </a:rPr>
              <a:t>-запросов. Это упрощает разработку и делает код более читаемым и поддерживаемым.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i="1" lang="en" sz="1600">
                <a:solidFill>
                  <a:schemeClr val="dk1"/>
                </a:solidFill>
              </a:rPr>
              <a:t>Модели:</a:t>
            </a:r>
            <a:r>
              <a:rPr lang="en" sz="1600">
                <a:solidFill>
                  <a:schemeClr val="dk1"/>
                </a:solidFill>
              </a:rPr>
              <a:t> В </a:t>
            </a:r>
            <a:r>
              <a:rPr i="1" lang="en" sz="1600">
                <a:solidFill>
                  <a:srgbClr val="A64D79"/>
                </a:solidFill>
              </a:rPr>
              <a:t>Django</a:t>
            </a:r>
            <a:r>
              <a:rPr lang="en" sz="1600">
                <a:solidFill>
                  <a:schemeClr val="dk1"/>
                </a:solidFill>
              </a:rPr>
              <a:t> модели определяются как классы </a:t>
            </a:r>
            <a:r>
              <a:rPr i="1" lang="en" sz="1600">
                <a:solidFill>
                  <a:srgbClr val="A64D79"/>
                </a:solidFill>
              </a:rPr>
              <a:t>Python</a:t>
            </a:r>
            <a:r>
              <a:rPr lang="en" sz="1600">
                <a:solidFill>
                  <a:schemeClr val="dk1"/>
                </a:solidFill>
              </a:rPr>
              <a:t>, которые наследуются от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django.db.models.Model</a:t>
            </a:r>
            <a:r>
              <a:rPr lang="en" sz="1600">
                <a:solidFill>
                  <a:schemeClr val="dk1"/>
                </a:solidFill>
              </a:rPr>
              <a:t>. Каждая модель представляет таблицу в базе данных, а поля модели — столбцы таблицы.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i="1" lang="en" sz="1600">
                <a:solidFill>
                  <a:schemeClr val="dk1"/>
                </a:solidFill>
              </a:rPr>
              <a:t>Запросы:</a:t>
            </a:r>
            <a:r>
              <a:rPr lang="en" sz="1600">
                <a:solidFill>
                  <a:schemeClr val="dk1"/>
                </a:solidFill>
              </a:rPr>
              <a:t> ORM </a:t>
            </a:r>
            <a:r>
              <a:rPr i="1" lang="en" sz="1600">
                <a:solidFill>
                  <a:srgbClr val="A64D79"/>
                </a:solidFill>
              </a:rPr>
              <a:t>Django</a:t>
            </a:r>
            <a:r>
              <a:rPr lang="en" sz="1600">
                <a:solidFill>
                  <a:schemeClr val="dk1"/>
                </a:solidFill>
              </a:rPr>
              <a:t> предоставляет мощный и гибкий API для выполнения запросов к базе данных. Вы можете фильтровать, сортировать и агрегировать данные, используя методы моделей и менеджеров.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Преимущества ORM</a:t>
            </a:r>
            <a:endParaRPr/>
          </a:p>
        </p:txBody>
      </p:sp>
      <p:pic>
        <p:nvPicPr>
          <p:cNvPr descr="preencoded.png" id="108" name="Google Shape;108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09" name="Google Shape;109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9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i="1" lang="en" sz="1600">
                <a:solidFill>
                  <a:schemeClr val="dk1"/>
                </a:solidFill>
              </a:rPr>
              <a:t>Упрощение кода:</a:t>
            </a:r>
            <a:r>
              <a:rPr lang="en" sz="1600">
                <a:solidFill>
                  <a:schemeClr val="dk1"/>
                </a:solidFill>
              </a:rPr>
              <a:t> Разработчики могут писать код на </a:t>
            </a:r>
            <a:r>
              <a:rPr i="1" lang="en" sz="1600">
                <a:solidFill>
                  <a:srgbClr val="A64D79"/>
                </a:solidFill>
              </a:rPr>
              <a:t>Python</a:t>
            </a:r>
            <a:r>
              <a:rPr lang="en" sz="1600">
                <a:solidFill>
                  <a:schemeClr val="dk1"/>
                </a:solidFill>
              </a:rPr>
              <a:t>, не беспокоясь о </a:t>
            </a:r>
            <a:r>
              <a:rPr i="1" lang="en" sz="1600">
                <a:solidFill>
                  <a:srgbClr val="A64D79"/>
                </a:solidFill>
              </a:rPr>
              <a:t>SQL</a:t>
            </a:r>
            <a:r>
              <a:rPr lang="en" sz="1600">
                <a:solidFill>
                  <a:schemeClr val="dk1"/>
                </a:solidFill>
              </a:rPr>
              <a:t>-запросах.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i="1" lang="en" sz="1600">
                <a:solidFill>
                  <a:schemeClr val="dk1"/>
                </a:solidFill>
              </a:rPr>
              <a:t>Безопасность:</a:t>
            </a:r>
            <a:r>
              <a:rPr lang="en" sz="1600">
                <a:solidFill>
                  <a:schemeClr val="dk1"/>
                </a:solidFill>
              </a:rPr>
              <a:t> ORM помогает избежать </a:t>
            </a:r>
            <a:r>
              <a:rPr i="1" lang="en" sz="1600">
                <a:solidFill>
                  <a:srgbClr val="A64D79"/>
                </a:solidFill>
              </a:rPr>
              <a:t>SQL</a:t>
            </a:r>
            <a:r>
              <a:rPr lang="en" sz="1600">
                <a:solidFill>
                  <a:schemeClr val="dk1"/>
                </a:solidFill>
              </a:rPr>
              <a:t>-инъекций, автоматически экранируя входные данные.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i="1" lang="en" sz="1600">
                <a:solidFill>
                  <a:schemeClr val="dk1"/>
                </a:solidFill>
              </a:rPr>
              <a:t>Переносимость:</a:t>
            </a:r>
            <a:r>
              <a:rPr lang="en" sz="1600">
                <a:solidFill>
                  <a:schemeClr val="dk1"/>
                </a:solidFill>
              </a:rPr>
              <a:t> Код, написанный с использованием ORM, легко переносится между различными СУБД</a:t>
            </a:r>
            <a:r>
              <a:rPr lang="en" sz="1600">
                <a:solidFill>
                  <a:schemeClr val="dk1"/>
                </a:solidFill>
              </a:rPr>
              <a:t>.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Логический тип Bool. Операторы сравнения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descr="preencoded.png" id="116" name="Google Shape;116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0"/>
          <p:cNvSpPr txBox="1"/>
          <p:nvPr/>
        </p:nvSpPr>
        <p:spPr>
          <a:xfrm>
            <a:off x="771098" y="842162"/>
            <a:ext cx="2102400" cy="1893300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292100">
              <a:srgbClr val="FFAB40">
                <a:alpha val="40000"/>
              </a:srgbClr>
            </a:outerShdw>
          </a:effectLst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lang="en" sz="120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2</a:t>
            </a:r>
            <a:endParaRPr b="1" i="0" sz="120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118" name="Google Shape;118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9" name="Google Shape;119;p20"/>
          <p:cNvCxnSpPr/>
          <p:nvPr/>
        </p:nvCxnSpPr>
        <p:spPr>
          <a:xfrm>
            <a:off x="2109537" y="0"/>
            <a:ext cx="0" cy="2711100"/>
          </a:xfrm>
          <a:prstGeom prst="straightConnector1">
            <a:avLst/>
          </a:prstGeom>
          <a:noFill/>
          <a:ln cap="flat" cmpd="sng" w="635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preencoded.png" id="120" name="Google Shape;120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0"/>
          <p:cNvSpPr/>
          <p:nvPr/>
        </p:nvSpPr>
        <p:spPr>
          <a:xfrm>
            <a:off x="2495350" y="1220900"/>
            <a:ext cx="6256800" cy="20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43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И снова CRUD: создание, выбор, обновление, удаление данных</a:t>
            </a:r>
            <a:endParaRPr b="1" sz="43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43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CRUD</a:t>
            </a:r>
            <a:endParaRPr/>
          </a:p>
        </p:txBody>
      </p:sp>
      <p:pic>
        <p:nvPicPr>
          <p:cNvPr descr="preencoded.png" id="127" name="Google Shape;127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28" name="Google Shape;128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1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Create</a:t>
            </a:r>
            <a:r>
              <a:rPr lang="en" sz="1600">
                <a:solidFill>
                  <a:schemeClr val="dk1"/>
                </a:solidFill>
              </a:rPr>
              <a:t>: Создание данных.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Read</a:t>
            </a:r>
            <a:r>
              <a:rPr lang="en" sz="1600">
                <a:solidFill>
                  <a:schemeClr val="dk1"/>
                </a:solidFill>
              </a:rPr>
              <a:t>: Чтение данных.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Update</a:t>
            </a:r>
            <a:r>
              <a:rPr lang="en" sz="1600">
                <a:solidFill>
                  <a:schemeClr val="dk1"/>
                </a:solidFill>
              </a:rPr>
              <a:t>: Обновление данных.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Delete</a:t>
            </a:r>
            <a:r>
              <a:rPr lang="en" sz="1600">
                <a:solidFill>
                  <a:schemeClr val="dk1"/>
                </a:solidFill>
              </a:rPr>
              <a:t>: Удаление данных.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