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Inter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Inter-bold.fntdata"/><Relationship Id="rId12" Type="http://schemas.openxmlformats.org/officeDocument/2006/relationships/slide" Target="slides/slide7.xml"/><Relationship Id="rId56" Type="http://schemas.openxmlformats.org/officeDocument/2006/relationships/font" Target="fonts/Inter-regular.fntdata"/><Relationship Id="rId15" Type="http://schemas.openxmlformats.org/officeDocument/2006/relationships/slide" Target="slides/slide10.xml"/><Relationship Id="rId59" Type="http://schemas.openxmlformats.org/officeDocument/2006/relationships/font" Target="fonts/Inter-boldItalic.fntdata"/><Relationship Id="rId14" Type="http://schemas.openxmlformats.org/officeDocument/2006/relationships/slide" Target="slides/slide9.xml"/><Relationship Id="rId58" Type="http://schemas.openxmlformats.org/officeDocument/2006/relationships/font" Target="fonts/Int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53e00be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53e00be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53e00be6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53e00be6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53e00be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53e00be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53e00be6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53e00be6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53e00be6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53e00be6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53e00be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53e00be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53e00be6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53e00be6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53e00be6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53e00be6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53e00be6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53e00be6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53e00be6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53e00be6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53e00be6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53e00be6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53e00be6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53e00be6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53e00be6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53e00be6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53e00be6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53e00be6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53e00be6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53e00be6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53e00be6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53e00be6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53e00be62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53e00be6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53e00be6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53e00be6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53e00be6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53e00be6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53e00be6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53e00be6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53e00be6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53e00be6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53e00be6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53e00be6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53e00be6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53e00be6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53e00be6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53e00be6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53e00be6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53e00be6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53e00be6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53e00be6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53e00be6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253e00be6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53e00be6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253e00be6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53e00be6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253e00be6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53e00be6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53e00be6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53e00be6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253e00be6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53e00be62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53e00be62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53e00be62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53e00be6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53e00be62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53e00be62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253e00be62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253e00be6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53e00be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53e00be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53e00be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53e00be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53e00be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53e00be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53e00be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53e00be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53e00be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53e00be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9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SQL. Написание CRUD-запросов к БД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7: Проверьте данные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Запустите сервер разработки и убедитесь, что все работает: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runserver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8: Удалите старую БД SQLite (опционально)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Удалите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db.sqlite3</a:t>
            </a:r>
            <a:r>
              <a:rPr lang="en" sz="1600">
                <a:solidFill>
                  <a:schemeClr val="dk1"/>
                </a:solidFill>
              </a:rPr>
              <a:t> через консоль или через графический интерфейс.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2" name="Google Shape;15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Синтаксические конструкции для CRUD-запросов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Команда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600">
                <a:solidFill>
                  <a:schemeClr val="dk1"/>
                </a:solidFill>
              </a:rPr>
              <a:t> используется для добавления новых записей в таблицу.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(column1, column2, ...)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(value1, value2, ...);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Команда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</a:rPr>
              <a:t> используется для выборки данных из таблицы.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condition;;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Команда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600">
                <a:solidFill>
                  <a:schemeClr val="dk1"/>
                </a:solidFill>
              </a:rPr>
              <a:t> используется для обновления существующих записей в таблице.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 = value1, column2 = value2,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Команда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600">
                <a:solidFill>
                  <a:schemeClr val="dk1"/>
                </a:solidFill>
              </a:rPr>
              <a:t> используется для удаления записей из таблицы.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3" name="Google Shape;1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5" name="Google Shape;19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Написание CRUD-запросов на SQL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news_category (name)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'Экономика'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(title, content, publication_date, views, category_id, slug, is_active)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'Но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вая статья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1'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'Содержание ново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й статьи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1'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'2023-10-01T12:00:00Z'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0, 1,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'novaya-statya-1'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'Новая статья 2'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'Содержание новой статьи 2'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'2023-10-02T12:00:00Z'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0, 2,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'novaya-statya-2'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'Новая статья 3'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'Содержание новой статьи 3'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'2023-10-03T12:00:00Z'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0, 3,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'novaya-statya-3'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Синтаксические конструкции для CRUD-запросов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Написание CRUD-запросов на SQL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Запросы через ORM и SQL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pic>
        <p:nvPicPr>
          <p:cNvPr descr="preencoded.png"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Выборка всех активных статей (со всеми полями):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is_active =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Выборка всех статей из категории "Технологии" (только заголовок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id, title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=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news_category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'Технологии'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pic>
        <p:nvPicPr>
          <p:cNvPr descr="preencoded.png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Обновление заголовка статьи 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 2: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title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'Обновленный заголовок'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= 2;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pic>
        <p:nvPicPr>
          <p:cNvPr descr="preencoded.png"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3" name="Google Shape;2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Увеличение количества просмотров статьи 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 1 на 50: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views = views + 50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= 1;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pic>
        <p:nvPicPr>
          <p:cNvPr descr="preencoded.png"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Удаление статьи 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 3.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Ошибка, которую мы получили, указывает на нарушение ограничения внешнего ключа. Это означает, что существуют записи в таблице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news_article_tags</a:t>
            </a:r>
            <a:r>
              <a:rPr lang="en" sz="1600">
                <a:solidFill>
                  <a:schemeClr val="dk1"/>
                </a:solidFill>
              </a:rPr>
              <a:t>, которые ссылаются на статью 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 3. Чтобы удалить статью, нужно сначала удалить все связанные записи в таблице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news_article_tags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news_article_tags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article_id = 3;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= 3;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INSERT.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SELECT.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UPDATE.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DELETE.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59" name="Google Shape;2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66" name="Google Shape;266;p3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8" name="Google Shape;28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4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0" name="Google Shape;29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Запросы через ORM и SQL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Перенос базы данных из SQLite в PostgreSQL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в SQL и в Django ORM</a:t>
            </a:r>
            <a:endParaRPr/>
          </a:p>
        </p:txBody>
      </p:sp>
      <p:pic>
        <p:nvPicPr>
          <p:cNvPr descr="preencoded.png" id="297" name="Google Shape;2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8" name="Google Shape;29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CRUD (Create, Read, Update, Delete) — это основные операции, которые выполняются с базой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</a:t>
            </a: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 эти операции соответствуют методам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create()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filter()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delete()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эти операции соответствуют оператором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create()</a:t>
            </a:r>
            <a:endParaRPr/>
          </a:p>
        </p:txBody>
      </p:sp>
      <p:pic>
        <p:nvPicPr>
          <p:cNvPr descr="preencoded.png" id="305" name="Google Shape;3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6" name="Google Shape;30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Добавление новой категории: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new_category = Category.objects.create(name=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'Общество'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filter()</a:t>
            </a:r>
            <a:endParaRPr/>
          </a:p>
        </p:txBody>
      </p:sp>
      <p:pic>
        <p:nvPicPr>
          <p:cNvPr descr="preencoded.png" id="313" name="Google Shape;3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4" name="Google Shape;31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Выборка всех статей из категории "Технологии":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 = Category.objects.get(name=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'Технологии'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Article.objects.filter(category=category)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Выборка всех активных статей: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active_articles = Article.objects.filter(is_active=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</a:t>
            </a:r>
            <a:endParaRPr/>
          </a:p>
        </p:txBody>
      </p:sp>
      <p:pic>
        <p:nvPicPr>
          <p:cNvPr descr="preencoded.png"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2" name="Google Shape;32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Обновление заголовка статьи 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 4: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Article.objects.filter(id=4).update(title=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'Обновленный заголовок'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Увеличение количества просмотров статьи 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 5 на 50: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Article.objects.filter(id=5).update(views=F(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+ 50)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delete()</a:t>
            </a:r>
            <a:endParaRPr/>
          </a:p>
        </p:txBody>
      </p:sp>
      <p:pic>
        <p:nvPicPr>
          <p:cNvPr descr="preencoded.png" id="329" name="Google Shape;3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0" name="Google Shape;33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Удаление статьи 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 6: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 = Article.objects.get(id=6)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article.tags.clear()  </a:t>
            </a:r>
            <a:r>
              <a:rPr i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Удаление всех связанных тегов</a:t>
            </a:r>
            <a:endParaRPr i="1"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article.delete()  </a:t>
            </a:r>
            <a:r>
              <a:rPr i="1"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Удаление статьи</a:t>
            </a:r>
            <a:endParaRPr i="1"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ORM vs. SQL</a:t>
            </a:r>
            <a:endParaRPr/>
          </a:p>
        </p:txBody>
      </p:sp>
      <p:pic>
        <p:nvPicPr>
          <p:cNvPr descr="preencoded.png" id="337" name="Google Shape;3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8" name="Google Shape;33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— это два разных подхода к взаимодействию с базой данных. Оба имеют свои преимущества и недостатки, и выбор между ними зависит от конкретных требований и контекста вашего проекта. Рассмотрим, когда и почему использовать каждый из этих подходов, а также их преимущества и недостатки.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</a:t>
            </a:r>
            <a:r>
              <a:rPr lang="en"/>
              <a:t> Django ORM</a:t>
            </a:r>
            <a:endParaRPr/>
          </a:p>
        </p:txBody>
      </p:sp>
      <p:pic>
        <p:nvPicPr>
          <p:cNvPr descr="preencoded.png" id="345" name="Google Shape;3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6" name="Google Shape;3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Простота и удобство: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 предоставляет высокоуровневый интерфейс для взаимодействия с базой данных, что делает код более читаемым и поддерживаемым.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Article.objects.filter(is_active=True)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</a:t>
            </a:r>
            <a:r>
              <a:rPr lang="en"/>
              <a:t> Django ORM</a:t>
            </a:r>
            <a:endParaRPr/>
          </a:p>
        </p:txBody>
      </p:sp>
      <p:pic>
        <p:nvPicPr>
          <p:cNvPr descr="preencoded.png" id="353" name="Google Shape;35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4" name="Google Shape;3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Абстракция базы данных: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 позволяет работать с различными базами данных (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MySQL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 и т.д.) без изменения кода.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Пример: Переключение с </a:t>
            </a: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 на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 без изменения кода.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</a:t>
            </a:r>
            <a:r>
              <a:rPr lang="en"/>
              <a:t> Django ORM</a:t>
            </a:r>
            <a:endParaRPr/>
          </a:p>
        </p:txBody>
      </p:sp>
      <p:pic>
        <p:nvPicPr>
          <p:cNvPr descr="preencoded.png" id="361" name="Google Shape;36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2" name="Google Shape;36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Миграции: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 автоматически генерирует и применяет миграции для изменения структуры базы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</a:t>
            </a:r>
            <a:r>
              <a:rPr lang="en"/>
              <a:t> Django ORM</a:t>
            </a:r>
            <a:endParaRPr/>
          </a:p>
        </p:txBody>
      </p:sp>
      <p:pic>
        <p:nvPicPr>
          <p:cNvPr descr="preencoded.png" id="369" name="Google Shape;36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0" name="Google Shape;37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Безопасность: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 автоматически экранирует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-запросы, что помогает предотвратить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-инъекции.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1: Установите необходимые библиотеки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Установите библиотеку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psycopg2</a:t>
            </a:r>
            <a:r>
              <a:rPr lang="en" sz="1600">
                <a:solidFill>
                  <a:schemeClr val="dk1"/>
                </a:solidFill>
              </a:rPr>
              <a:t> для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psycopg2-binary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</a:t>
            </a:r>
            <a:r>
              <a:rPr lang="en"/>
              <a:t> Django ORM</a:t>
            </a:r>
            <a:endParaRPr/>
          </a:p>
        </p:txBody>
      </p:sp>
      <p:pic>
        <p:nvPicPr>
          <p:cNvPr descr="preencoded.png" id="377" name="Google Shape;3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8" name="Google Shape;37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Отношения между моделями: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 упрощает работу с отношениями между моделями (один-ко-многим, многие-ко-многим и т.д.).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SQL</a:t>
            </a:r>
            <a:endParaRPr/>
          </a:p>
        </p:txBody>
      </p:sp>
      <p:pic>
        <p:nvPicPr>
          <p:cNvPr descr="preencoded.png" id="385" name="Google Shape;3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6" name="Google Shape;38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Сложные запросы: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позволяет писать сложные и оптимизированные запросы, которые могут быть труднодостижимы с помощью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 Запросы с использованием оконных функций, подзапросов и сложных объединений.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Преимущества SQL</a:t>
            </a:r>
            <a:endParaRPr/>
          </a:p>
        </p:txBody>
      </p:sp>
      <p:pic>
        <p:nvPicPr>
          <p:cNvPr descr="preencoded.png" id="393" name="Google Shape;39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4" name="Google Shape;39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Производительность: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может быть более производительным для сложных запросов, так как позволяет точно контролировать выполнение запроса.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 Оптимизация запросов с использованием индексов и планов выполнения.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Преимущества SQL</a:t>
            </a:r>
            <a:endParaRPr/>
          </a:p>
        </p:txBody>
      </p:sp>
      <p:pic>
        <p:nvPicPr>
          <p:cNvPr descr="preencoded.png" id="401" name="Google Shape;4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2" name="Google Shape;4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Специфические функции базы данных: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позволяет использовать специфические функции и возможности конкретной базы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 Использование функций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, таких как jsonb, full-text search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Преимущества SQL</a:t>
            </a:r>
            <a:endParaRPr/>
          </a:p>
        </p:txBody>
      </p:sp>
      <p:pic>
        <p:nvPicPr>
          <p:cNvPr descr="preencoded.png" id="409" name="Google Shape;40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0" name="Google Shape;41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Отладка и анализ: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позволяет легко анализировать и отлаживать запросы с помощью инструментов, таких как </a:t>
            </a:r>
            <a:r>
              <a:rPr b="1" lang="en" sz="1600">
                <a:solidFill>
                  <a:schemeClr val="accent5"/>
                </a:solidFill>
              </a:rPr>
              <a:t>EXPLAIN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 </a:t>
            </a:r>
            <a:r>
              <a:rPr b="1" lang="en" sz="1600">
                <a:solidFill>
                  <a:schemeClr val="accent5"/>
                </a:solidFill>
              </a:rPr>
              <a:t>EXPLAIN SELECT * FROM news_article WHERE is_active = TRUE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7" name="Google Shape;417;p5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те же запросы в Django ORM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Объяснить преимущества и недостатки обоих подходов.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418" name="Google Shape;41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9" name="Google Shape;41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425" name="Google Shape;425;p5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26" name="Google Shape;42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7" name="Google Shape;42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8" name="Google Shape;438;p6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39" name="Google Shape;43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45" name="Google Shape;44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47" name="Google Shape;44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6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49" name="Google Shape;449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2: Настройте PostgreSQL через pgAdmin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Откройте </a:t>
            </a:r>
            <a:r>
              <a:rPr b="1" lang="en" sz="2200">
                <a:solidFill>
                  <a:schemeClr val="dk1"/>
                </a:solidFill>
              </a:rPr>
              <a:t>pgAdmin</a:t>
            </a:r>
            <a:r>
              <a:rPr lang="en" sz="2200">
                <a:solidFill>
                  <a:schemeClr val="dk1"/>
                </a:solidFill>
              </a:rPr>
              <a:t> и подключитесь к вашему серверу </a:t>
            </a:r>
            <a:r>
              <a:rPr i="1" lang="en" sz="2200">
                <a:solidFill>
                  <a:srgbClr val="A64D79"/>
                </a:solidFill>
              </a:rPr>
              <a:t>PostgreSQL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Создайте новую базу данных: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В </a:t>
            </a:r>
            <a:r>
              <a:rPr b="1" lang="en" sz="2200">
                <a:solidFill>
                  <a:schemeClr val="dk1"/>
                </a:solidFill>
              </a:rPr>
              <a:t>pgAdmin</a:t>
            </a:r>
            <a:r>
              <a:rPr lang="en" sz="2200">
                <a:solidFill>
                  <a:schemeClr val="dk1"/>
                </a:solidFill>
              </a:rPr>
              <a:t>, щелкните правой кнопкой мыши на "Databases" и выберите "Create" &gt; "Database".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Введите имя базы данных (например,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itg</a:t>
            </a:r>
            <a:r>
              <a:rPr lang="en" sz="2200">
                <a:solidFill>
                  <a:schemeClr val="dk1"/>
                </a:solidFill>
              </a:rPr>
              <a:t>) и выберите владельца (например,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lang="en" sz="2200">
                <a:solidFill>
                  <a:schemeClr val="dk1"/>
                </a:solidFill>
              </a:rPr>
              <a:t>).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Нажмите "Save".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5" name="Google Shape;45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6" name="Google Shape;45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58" name="Google Shape;458;p62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3: Экспортируйте данные из SQLite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Создайте дамп данных из </a:t>
            </a: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dumpdata --format=json --indent=4 &gt; db.json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4: Настройте Django для использования PostgreSQL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Обновите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DATABASES =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'default'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'ENGINE'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'django.db.backends.postgresql'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'itg'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'postgres'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'admin'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'localhost'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'PORT'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'5432'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5: Примените миграции в PostgreSQL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Создайте миграции (если необходимо):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Примените миграции: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6: Импортируйте данные в PostgreSQL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Загрузите данные из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 файла: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loaddata db.json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Или загрузите дамп данных из предыдущих уроков: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loaddata articles_4.json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