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3" r:id="rId9"/>
    <p:sldId id="264" r:id="rId10"/>
    <p:sldId id="261" r:id="rId11"/>
    <p:sldId id="265" r:id="rId12"/>
    <p:sldId id="267" r:id="rId13"/>
  </p:sldIdLst>
  <p:sldSz cx="18288000" cy="10287000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Georgia Pro Bold" panose="020B0604020202020204" charset="0"/>
      <p:regular r:id="rId18"/>
    </p:embeddedFont>
    <p:embeddedFont>
      <p:font typeface="Georgia Pro Condensed Bold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8F8A4-A27D-4A96-B96F-B74C6BC6C806}" v="22" dt="2024-10-10T16:12:16.213"/>
    <p1510:client id="{E38754E8-9836-4FA4-AA2C-9743B4E2062C}" v="1" dt="2024-10-10T15:59:0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287017" y="5488075"/>
            <a:ext cx="10000983" cy="2272053"/>
            <a:chOff x="0" y="0"/>
            <a:chExt cx="2634004" cy="5984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34004" cy="598401"/>
            </a:xfrm>
            <a:custGeom>
              <a:avLst/>
              <a:gdLst/>
              <a:ahLst/>
              <a:cxnLst/>
              <a:rect l="l" t="t" r="r" b="b"/>
              <a:pathLst>
                <a:path w="2634004" h="598401">
                  <a:moveTo>
                    <a:pt x="0" y="0"/>
                  </a:moveTo>
                  <a:lnTo>
                    <a:pt x="2634004" y="0"/>
                  </a:lnTo>
                  <a:lnTo>
                    <a:pt x="2634004" y="598401"/>
                  </a:lnTo>
                  <a:lnTo>
                    <a:pt x="0" y="598401"/>
                  </a:lnTo>
                  <a:close/>
                </a:path>
              </a:pathLst>
            </a:custGeom>
            <a:solidFill>
              <a:srgbClr val="C8AA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34004" cy="636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584104" y="5727482"/>
            <a:ext cx="740680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1A38"/>
                </a:solidFill>
                <a:latin typeface="Georgia Pro Bold"/>
              </a:rPr>
              <a:t>COLLÈGE DE PARIS​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744644"/>
            <a:ext cx="8627878" cy="64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Georgia Pro Condensed Bold Italics"/>
              </a:rPr>
              <a:t>Rendre l’excellence accessible à tous !</a:t>
            </a:r>
          </a:p>
        </p:txBody>
      </p:sp>
      <p:pic>
        <p:nvPicPr>
          <p:cNvPr id="12" name="Image 11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17D10D3D-0872-04F2-C7F6-BA818854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7"/>
          <a:stretch/>
        </p:blipFill>
        <p:spPr>
          <a:xfrm>
            <a:off x="7391400" y="2019179"/>
            <a:ext cx="10287000" cy="6937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0DCF96-6C6C-0530-84EA-E6FF0991FF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22445"/>
            <a:ext cx="3378864" cy="37083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AF5B0C8-EABE-76AE-E5D0-816B4B03EE98}"/>
              </a:ext>
            </a:extLst>
          </p:cNvPr>
          <p:cNvSpPr txBox="1"/>
          <p:nvPr/>
        </p:nvSpPr>
        <p:spPr>
          <a:xfrm>
            <a:off x="2739803" y="548807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Python</a:t>
            </a:r>
            <a:r>
              <a:rPr lang="fr-FR" sz="3600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3D7ADA-D469-89B9-1A81-B19EB32C66A3}"/>
              </a:ext>
            </a:extLst>
          </p:cNvPr>
          <p:cNvSpPr txBox="1"/>
          <p:nvPr/>
        </p:nvSpPr>
        <p:spPr>
          <a:xfrm>
            <a:off x="12086339" y="843118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2024-2025</a:t>
            </a:r>
            <a:r>
              <a:rPr lang="fr-FR" sz="36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88310B-AAC1-20B3-DA80-94C9C67A9CEF}"/>
              </a:ext>
            </a:extLst>
          </p:cNvPr>
          <p:cNvSpPr txBox="1"/>
          <p:nvPr/>
        </p:nvSpPr>
        <p:spPr>
          <a:xfrm>
            <a:off x="1905000" y="8431181"/>
            <a:ext cx="337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/>
                </a:solidFill>
                <a:latin typeface="Georgia" panose="02040502050405020303" pitchFamily="18" charset="0"/>
              </a:rPr>
              <a:t>Jacem mestiri</a:t>
            </a:r>
            <a:r>
              <a:rPr lang="fr-FR" sz="3600" dirty="0">
                <a:latin typeface="Georgia" panose="02040502050405020303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99704"/>
            <a:ext cx="12420600" cy="1501645"/>
            <a:chOff x="0" y="0"/>
            <a:chExt cx="2473413" cy="3954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8403" y="3683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148602" y="859651"/>
            <a:ext cx="9753600" cy="700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   Introduction aux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2347339"/>
            <a:ext cx="16012465" cy="7571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4800" b="1" dirty="0">
                <a:latin typeface="Georgia" panose="02040502050405020303" pitchFamily="18" charset="0"/>
              </a:rPr>
              <a:t>Qu'est-ce qu'une fonction ?</a:t>
            </a:r>
          </a:p>
          <a:p>
            <a:r>
              <a:rPr lang="fr-FR" sz="4800" dirty="0">
                <a:latin typeface="Georgia" panose="02040502050405020303" pitchFamily="18" charset="0"/>
              </a:rPr>
              <a:t>Imaginez une </a:t>
            </a:r>
            <a:r>
              <a:rPr lang="fr-FR" sz="4800" b="1" dirty="0">
                <a:latin typeface="Georgia" panose="02040502050405020303" pitchFamily="18" charset="0"/>
              </a:rPr>
              <a:t>machine à café</a:t>
            </a:r>
            <a:r>
              <a:rPr lang="fr-FR" sz="4800" dirty="0">
                <a:latin typeface="Georgia" panose="02040502050405020303" pitchFamily="18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800" dirty="0">
                <a:latin typeface="Georgia" panose="02040502050405020303" pitchFamily="18" charset="0"/>
              </a:rPr>
              <a:t>Vous appuyez sur un bouton, elle fait tout le travail (chauffer l'eau, moudre le café, etc.) et vous donne un café.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800" dirty="0">
                <a:latin typeface="Georgia" panose="02040502050405020303" pitchFamily="18" charset="0"/>
              </a:rPr>
              <a:t>Vous pouvez appuyer sur le bouton autant de fois que vous voulez pour obtenir votre café.</a:t>
            </a:r>
          </a:p>
          <a:p>
            <a:r>
              <a:rPr lang="fr-FR" sz="4800" dirty="0">
                <a:latin typeface="Georgia" panose="02040502050405020303" pitchFamily="18" charset="0"/>
              </a:rPr>
              <a:t>Une fonction en Python fonctionne de la même manière :</a:t>
            </a:r>
          </a:p>
          <a:p>
            <a:pPr>
              <a:buFont typeface="+mj-lt"/>
              <a:buAutoNum type="arabicPeriod"/>
            </a:pPr>
            <a:r>
              <a:rPr lang="fr-FR" sz="4800" dirty="0">
                <a:latin typeface="Georgia" panose="02040502050405020303" pitchFamily="18" charset="0"/>
              </a:rPr>
              <a:t>Vous la </a:t>
            </a:r>
            <a:r>
              <a:rPr lang="fr-FR" sz="4800" b="1" dirty="0">
                <a:latin typeface="Georgia" panose="02040502050405020303" pitchFamily="18" charset="0"/>
              </a:rPr>
              <a:t>définissez</a:t>
            </a:r>
            <a:r>
              <a:rPr lang="fr-FR" sz="4800" dirty="0">
                <a:latin typeface="Georgia" panose="02040502050405020303" pitchFamily="18" charset="0"/>
              </a:rPr>
              <a:t> une fois.</a:t>
            </a:r>
          </a:p>
          <a:p>
            <a:pPr>
              <a:buFont typeface="+mj-lt"/>
              <a:buAutoNum type="arabicPeriod"/>
            </a:pPr>
            <a:r>
              <a:rPr lang="fr-FR" sz="5400" dirty="0">
                <a:latin typeface="Georgia" panose="02040502050405020303" pitchFamily="18" charset="0"/>
              </a:rPr>
              <a:t>Vous pouvez l’</a:t>
            </a:r>
            <a:r>
              <a:rPr lang="fr-FR" sz="5400" b="1" dirty="0">
                <a:latin typeface="Georgia" panose="02040502050405020303" pitchFamily="18" charset="0"/>
              </a:rPr>
              <a:t>appeler</a:t>
            </a:r>
            <a:r>
              <a:rPr lang="fr-FR" sz="5400" dirty="0">
                <a:latin typeface="Georgia" panose="02040502050405020303" pitchFamily="18" charset="0"/>
              </a:rPr>
              <a:t> plusieurs fois pour exécuter la même tâche.</a:t>
            </a:r>
          </a:p>
        </p:txBody>
      </p:sp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F1F54883-995D-4FE1-DBCE-8FC041E6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3D90-DF93-732E-75F4-C7925FF77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C01917-8A61-BE9D-5A6A-06C89D93D751}"/>
              </a:ext>
            </a:extLst>
          </p:cNvPr>
          <p:cNvGrpSpPr/>
          <p:nvPr/>
        </p:nvGrpSpPr>
        <p:grpSpPr>
          <a:xfrm>
            <a:off x="0" y="499704"/>
            <a:ext cx="12573000" cy="1501645"/>
            <a:chOff x="0" y="0"/>
            <a:chExt cx="2473413" cy="3954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16410B-8FC2-17BC-7FBC-C61F3A98CDDA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0C9B4EB-85F6-E9F8-D031-76131B98D1D2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63407FCE-092C-63A2-21F3-E117A5D77EA5}"/>
              </a:ext>
            </a:extLst>
          </p:cNvPr>
          <p:cNvSpPr/>
          <p:nvPr/>
        </p:nvSpPr>
        <p:spPr>
          <a:xfrm>
            <a:off x="468403" y="3683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6C46BC-15C3-C54C-C8DA-F76397DC3476}"/>
              </a:ext>
            </a:extLst>
          </p:cNvPr>
          <p:cNvSpPr txBox="1"/>
          <p:nvPr/>
        </p:nvSpPr>
        <p:spPr>
          <a:xfrm>
            <a:off x="1148602" y="859651"/>
            <a:ext cx="9753600" cy="700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     Introduction aux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:</a:t>
            </a:r>
          </a:p>
        </p:txBody>
      </p:sp>
      <p:pic>
        <p:nvPicPr>
          <p:cNvPr id="10" name="Image 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2B99E2D-A790-15CB-E646-3CB2163BF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8BF337-B1FC-86D8-AB4B-E1AA2C51F771}"/>
              </a:ext>
            </a:extLst>
          </p:cNvPr>
          <p:cNvSpPr txBox="1"/>
          <p:nvPr/>
        </p:nvSpPr>
        <p:spPr>
          <a:xfrm>
            <a:off x="609600" y="3162300"/>
            <a:ext cx="13106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latin typeface="Georgia" panose="02040502050405020303" pitchFamily="18" charset="0"/>
              </a:rPr>
              <a:t>Pourquoi utiliser des fonctions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800" b="1" dirty="0">
                <a:latin typeface="Georgia" panose="02040502050405020303" pitchFamily="18" charset="0"/>
              </a:rPr>
              <a:t>Réduction de la répétition</a:t>
            </a:r>
            <a:r>
              <a:rPr lang="fr-FR" sz="4800" dirty="0">
                <a:latin typeface="Georgia" panose="02040502050405020303" pitchFamily="18" charset="0"/>
              </a:rPr>
              <a:t> : Pas besoin de réécrire les mêmes lignes de code plusieurs fois.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800" b="1" dirty="0">
                <a:latin typeface="Georgia" panose="02040502050405020303" pitchFamily="18" charset="0"/>
              </a:rPr>
              <a:t>Lisibilité</a:t>
            </a:r>
            <a:r>
              <a:rPr lang="fr-FR" sz="4800" dirty="0">
                <a:latin typeface="Georgia" panose="02040502050405020303" pitchFamily="18" charset="0"/>
              </a:rPr>
              <a:t> : Le code est plus facile à lire et à comprendre.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800" b="1" dirty="0">
                <a:latin typeface="Georgia" panose="02040502050405020303" pitchFamily="18" charset="0"/>
              </a:rPr>
              <a:t>Maintenance</a:t>
            </a:r>
            <a:r>
              <a:rPr lang="fr-FR" sz="4800" dirty="0">
                <a:latin typeface="Georgia" panose="02040502050405020303" pitchFamily="18" charset="0"/>
              </a:rPr>
              <a:t> : Si une modification est nécessaire, il suffit de la faire dans la fonction.</a:t>
            </a:r>
          </a:p>
        </p:txBody>
      </p:sp>
    </p:spTree>
    <p:extLst>
      <p:ext uri="{BB962C8B-B14F-4D97-AF65-F5344CB8AC3E}">
        <p14:creationId xmlns:p14="http://schemas.microsoft.com/office/powerpoint/2010/main" val="38910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870" y="2437942"/>
            <a:ext cx="5730055" cy="6976757"/>
            <a:chOff x="0" y="0"/>
            <a:chExt cx="1205948" cy="1165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16662" y="2701626"/>
            <a:ext cx="1358147" cy="1358147"/>
            <a:chOff x="0" y="0"/>
            <a:chExt cx="1810863" cy="181086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79536" y="2437941"/>
            <a:ext cx="6322063" cy="6976757"/>
            <a:chOff x="0" y="0"/>
            <a:chExt cx="1173071" cy="11654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144000" y="2638767"/>
            <a:ext cx="1281501" cy="1281501"/>
            <a:chOff x="0" y="0"/>
            <a:chExt cx="1708669" cy="1708669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96" y="569500"/>
            <a:ext cx="13495994" cy="1501645"/>
            <a:chOff x="0" y="0"/>
            <a:chExt cx="2473413" cy="39549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B0C6FF4-5D4D-E900-7621-B3C4953ABF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7B930EB1-CB5B-BB92-8FFB-5519E661E207}"/>
              </a:ext>
            </a:extLst>
          </p:cNvPr>
          <p:cNvSpPr txBox="1"/>
          <p:nvPr/>
        </p:nvSpPr>
        <p:spPr>
          <a:xfrm>
            <a:off x="228872" y="4100777"/>
            <a:ext cx="5562328" cy="4312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                                                                                    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def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nom_de_la_fonction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parametres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):  Documentation (facultative) : Explique ce que fait la fonction. 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# Instructions : Que doit faire la fonction ? return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resultat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# (facultatif) : La valeur que la fonction retourne.</a:t>
            </a: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99AEBBE-44F0-A7B7-B51B-EB05DC1BD8E0}"/>
              </a:ext>
            </a:extLst>
          </p:cNvPr>
          <p:cNvSpPr txBox="1"/>
          <p:nvPr/>
        </p:nvSpPr>
        <p:spPr>
          <a:xfrm>
            <a:off x="7399077" y="4729154"/>
            <a:ext cx="4771346" cy="368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def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dire_bonjour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():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print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("Bonjour à tous !")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 de la fonction: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dire_bonjour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()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fr-FR" sz="24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62D58191-2519-2143-5D41-A04E842AEC1A}"/>
              </a:ext>
            </a:extLst>
          </p:cNvPr>
          <p:cNvSpPr txBox="1"/>
          <p:nvPr/>
        </p:nvSpPr>
        <p:spPr>
          <a:xfrm>
            <a:off x="1676400" y="714906"/>
            <a:ext cx="11830490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Création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d’une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function: La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recette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de 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6AAC-2BCA-1403-B2A5-AADEABC0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138FCE-D268-1922-DDD9-76BF5F3481CF}"/>
              </a:ext>
            </a:extLst>
          </p:cNvPr>
          <p:cNvGrpSpPr/>
          <p:nvPr/>
        </p:nvGrpSpPr>
        <p:grpSpPr>
          <a:xfrm>
            <a:off x="228870" y="2437942"/>
            <a:ext cx="5730055" cy="6976757"/>
            <a:chOff x="0" y="0"/>
            <a:chExt cx="1205948" cy="11654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D3DCABA-4719-D680-EE81-27704EAFDD83}"/>
                </a:ext>
              </a:extLst>
            </p:cNvPr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D7E98E4-13E1-8F02-55DB-A2C31A9D3231}"/>
                </a:ext>
              </a:extLst>
            </p:cNvPr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914B3B4-AB93-E924-CB8A-877C00EF6B77}"/>
              </a:ext>
            </a:extLst>
          </p:cNvPr>
          <p:cNvGrpSpPr/>
          <p:nvPr/>
        </p:nvGrpSpPr>
        <p:grpSpPr>
          <a:xfrm>
            <a:off x="2216662" y="2701626"/>
            <a:ext cx="1358147" cy="1358147"/>
            <a:chOff x="0" y="0"/>
            <a:chExt cx="1810863" cy="1810863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586374B-E6FB-439B-15B4-E56F0CF7B4EB}"/>
                </a:ext>
              </a:extLst>
            </p:cNvPr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53755FE8-E9F0-A96B-DB18-E9A712354A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7C06F7FF-7022-77E1-E2C8-4DDD0A7D32F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5C9D82F-31B6-4F75-E441-066322C1AF82}"/>
                </a:ext>
              </a:extLst>
            </p:cNvPr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0518E3C8-434B-5396-E29D-5DACB59EEF52}"/>
              </a:ext>
            </a:extLst>
          </p:cNvPr>
          <p:cNvGrpSpPr/>
          <p:nvPr/>
        </p:nvGrpSpPr>
        <p:grpSpPr>
          <a:xfrm>
            <a:off x="6479536" y="2437941"/>
            <a:ext cx="6322063" cy="6976757"/>
            <a:chOff x="0" y="0"/>
            <a:chExt cx="1173071" cy="116548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37E4E7-A332-7B52-6CA4-D322BAC63D09}"/>
                </a:ext>
              </a:extLst>
            </p:cNvPr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0D4F854-1133-8BAE-D8D7-CEF39E327EB1}"/>
                </a:ext>
              </a:extLst>
            </p:cNvPr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4558F23C-13A1-B467-5DD3-4DCB6D8C8FE3}"/>
              </a:ext>
            </a:extLst>
          </p:cNvPr>
          <p:cNvGrpSpPr/>
          <p:nvPr/>
        </p:nvGrpSpPr>
        <p:grpSpPr>
          <a:xfrm>
            <a:off x="9144000" y="2638767"/>
            <a:ext cx="1281501" cy="1281501"/>
            <a:chOff x="0" y="0"/>
            <a:chExt cx="1708669" cy="1708669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4AF6FDFA-EC1F-5E92-CB64-D83929735DF3}"/>
                </a:ext>
              </a:extLst>
            </p:cNvPr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54DEF6E1-593B-226A-57CC-D1B71A3B65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5B0E9BE4-D63A-A10A-3953-AAD63AA9390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BFE95B4-CBC7-0A62-88C6-464B45B5B3B1}"/>
                </a:ext>
              </a:extLst>
            </p:cNvPr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D41CDAFC-3C2C-44F2-C232-2E2502457ADB}"/>
              </a:ext>
            </a:extLst>
          </p:cNvPr>
          <p:cNvGrpSpPr/>
          <p:nvPr/>
        </p:nvGrpSpPr>
        <p:grpSpPr>
          <a:xfrm>
            <a:off x="10896" y="569500"/>
            <a:ext cx="13495994" cy="1501645"/>
            <a:chOff x="0" y="0"/>
            <a:chExt cx="2473413" cy="39549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261EF31-172F-FD2E-E3D7-9DB883BAC11C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C6DE347E-35EC-FE81-DB69-FA419B5F54AA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8B5E4CBE-03DE-83A4-940C-8C42DF1AFAD3}"/>
              </a:ext>
            </a:extLst>
          </p:cNvPr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7CFE01AE-20CC-766B-0CC1-14193F3C2A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CD18A035-3B84-C459-4861-8B2DDA240FD4}"/>
              </a:ext>
            </a:extLst>
          </p:cNvPr>
          <p:cNvSpPr txBox="1"/>
          <p:nvPr/>
        </p:nvSpPr>
        <p:spPr>
          <a:xfrm>
            <a:off x="228872" y="4100777"/>
            <a:ext cx="5562328" cy="368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                                                                                     Une fonction peut recevoir des </a:t>
            </a:r>
            <a:r>
              <a:rPr lang="fr-FR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paramètres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pour personnaliser son comportement: 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def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saluer(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prenom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):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print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f"Bonjour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, {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prenom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} !").</a:t>
            </a: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0D8138E1-29F2-37A6-EDC7-007EAB9E6BEC}"/>
              </a:ext>
            </a:extLst>
          </p:cNvPr>
          <p:cNvSpPr txBox="1"/>
          <p:nvPr/>
        </p:nvSpPr>
        <p:spPr>
          <a:xfrm>
            <a:off x="7399077" y="4729154"/>
            <a:ext cx="4771346" cy="3056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Appelons cette fonction avec des prénoms différents </a:t>
            </a:r>
            <a:r>
              <a:rPr lang="fr-FR" sz="2400" dirty="0">
                <a:latin typeface="Georgia" panose="02040502050405020303" pitchFamily="18" charset="0"/>
              </a:rPr>
              <a:t>: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 de la fonction: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saluer("Alice") saluer("Bob")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88800F9D-014C-AE56-9407-17B5B9E7DAB5}"/>
              </a:ext>
            </a:extLst>
          </p:cNvPr>
          <p:cNvSpPr txBox="1"/>
          <p:nvPr/>
        </p:nvSpPr>
        <p:spPr>
          <a:xfrm>
            <a:off x="1676400" y="714906"/>
            <a:ext cx="11830490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paramètres:Rendre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flexibles:Exemple1</a:t>
            </a:r>
          </a:p>
        </p:txBody>
      </p:sp>
    </p:spTree>
    <p:extLst>
      <p:ext uri="{BB962C8B-B14F-4D97-AF65-F5344CB8AC3E}">
        <p14:creationId xmlns:p14="http://schemas.microsoft.com/office/powerpoint/2010/main" val="284604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A9F-A453-0972-CC13-93A0EAC8D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BB15C17-E318-4C6F-5742-EDA12134F873}"/>
              </a:ext>
            </a:extLst>
          </p:cNvPr>
          <p:cNvGrpSpPr/>
          <p:nvPr/>
        </p:nvGrpSpPr>
        <p:grpSpPr>
          <a:xfrm>
            <a:off x="228870" y="2437942"/>
            <a:ext cx="5730055" cy="6976757"/>
            <a:chOff x="0" y="0"/>
            <a:chExt cx="1205948" cy="11654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1E3414-F3C6-193B-044A-B8894610FBD9}"/>
                </a:ext>
              </a:extLst>
            </p:cNvPr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1BF9750-1DEF-9992-9F6F-7044D468CE0E}"/>
                </a:ext>
              </a:extLst>
            </p:cNvPr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EF0E066-C708-4712-A064-E6B791354589}"/>
              </a:ext>
            </a:extLst>
          </p:cNvPr>
          <p:cNvGrpSpPr/>
          <p:nvPr/>
        </p:nvGrpSpPr>
        <p:grpSpPr>
          <a:xfrm>
            <a:off x="2216662" y="2701626"/>
            <a:ext cx="1358147" cy="1358147"/>
            <a:chOff x="0" y="0"/>
            <a:chExt cx="1810863" cy="1810863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5376E75-21C1-70E0-7C3D-CBD7AD223C3D}"/>
                </a:ext>
              </a:extLst>
            </p:cNvPr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5B49C85-FA12-131F-CD21-A8066502ED5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D977EAC-DD4A-327F-81C4-16EFDB2C270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69DF58E-D7AC-26B7-5FAF-707B479ED224}"/>
                </a:ext>
              </a:extLst>
            </p:cNvPr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8499E3A-A15D-B4E5-30DA-9026513FAC0F}"/>
              </a:ext>
            </a:extLst>
          </p:cNvPr>
          <p:cNvGrpSpPr/>
          <p:nvPr/>
        </p:nvGrpSpPr>
        <p:grpSpPr>
          <a:xfrm>
            <a:off x="6479536" y="2437941"/>
            <a:ext cx="6322063" cy="6976757"/>
            <a:chOff x="0" y="0"/>
            <a:chExt cx="1173071" cy="116548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3213C9E-363F-89F6-79F6-FE096C8949C7}"/>
                </a:ext>
              </a:extLst>
            </p:cNvPr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34778F7-A22D-42DF-B51A-FA0CC493ABDD}"/>
                </a:ext>
              </a:extLst>
            </p:cNvPr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2C65CF12-8CD6-4A52-FBAB-F5A7C758BE6F}"/>
              </a:ext>
            </a:extLst>
          </p:cNvPr>
          <p:cNvGrpSpPr/>
          <p:nvPr/>
        </p:nvGrpSpPr>
        <p:grpSpPr>
          <a:xfrm>
            <a:off x="9144000" y="2638767"/>
            <a:ext cx="1281501" cy="1281501"/>
            <a:chOff x="0" y="0"/>
            <a:chExt cx="1708669" cy="1708669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C6F8440D-202A-16B7-6107-EFD329DCC3BE}"/>
                </a:ext>
              </a:extLst>
            </p:cNvPr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9FDC2688-4E55-941C-697B-922F5E01411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804FE8CC-5213-D121-37F8-8E8AE4F7753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2E2A8AD-DA10-ABDA-6F2D-ABC6C2745493}"/>
                </a:ext>
              </a:extLst>
            </p:cNvPr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566ED896-840F-1CAE-20EA-6164A7C2CBF0}"/>
              </a:ext>
            </a:extLst>
          </p:cNvPr>
          <p:cNvGrpSpPr/>
          <p:nvPr/>
        </p:nvGrpSpPr>
        <p:grpSpPr>
          <a:xfrm>
            <a:off x="10896" y="569500"/>
            <a:ext cx="13495994" cy="1501645"/>
            <a:chOff x="0" y="0"/>
            <a:chExt cx="2473413" cy="39549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377825A-104D-B3AD-24FB-47A1448F25D8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B149788B-15F0-3395-4810-38454B4BD3C6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613E8079-8F72-A648-F5B4-F32965F2FFB3}"/>
              </a:ext>
            </a:extLst>
          </p:cNvPr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476DCFB5-68EB-CE11-E3A6-2E86A703C0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A36B4181-FD34-7538-421E-FE64706E2168}"/>
              </a:ext>
            </a:extLst>
          </p:cNvPr>
          <p:cNvSpPr txBox="1"/>
          <p:nvPr/>
        </p:nvSpPr>
        <p:spPr>
          <a:xfrm>
            <a:off x="228872" y="4100777"/>
            <a:ext cx="5562328" cy="242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                                                                                    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def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addition(a, b):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resultat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= a + b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print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f"La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somme de {a} et {b} est {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resultat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}.")</a:t>
            </a: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3498AC6B-3A59-118B-1A47-52C2D8AC573D}"/>
              </a:ext>
            </a:extLst>
          </p:cNvPr>
          <p:cNvSpPr txBox="1"/>
          <p:nvPr/>
        </p:nvSpPr>
        <p:spPr>
          <a:xfrm>
            <a:off x="7399077" y="4729154"/>
            <a:ext cx="4771346" cy="243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Appelons cette fonction avec des prénoms différents </a:t>
            </a:r>
            <a:r>
              <a:rPr lang="fr-FR" sz="2400" dirty="0">
                <a:latin typeface="Georgia" panose="02040502050405020303" pitchFamily="18" charset="0"/>
              </a:rPr>
              <a:t>: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 de la fonction: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2400" dirty="0">
                <a:solidFill>
                  <a:schemeClr val="bg2"/>
                </a:solidFill>
                <a:latin typeface="Georgia" panose="02040502050405020303" pitchFamily="18" charset="0"/>
              </a:rPr>
              <a:t>addition(5, 7) addition(10, 20)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3905FB95-D9A9-965E-F5C3-1B044085D41A}"/>
              </a:ext>
            </a:extLst>
          </p:cNvPr>
          <p:cNvSpPr txBox="1"/>
          <p:nvPr/>
        </p:nvSpPr>
        <p:spPr>
          <a:xfrm>
            <a:off x="1676400" y="714906"/>
            <a:ext cx="11830490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paramètres:Rendre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flexibles:Exemple2</a:t>
            </a:r>
          </a:p>
        </p:txBody>
      </p:sp>
    </p:spTree>
    <p:extLst>
      <p:ext uri="{BB962C8B-B14F-4D97-AF65-F5344CB8AC3E}">
        <p14:creationId xmlns:p14="http://schemas.microsoft.com/office/powerpoint/2010/main" val="5586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48400" y="3390900"/>
            <a:ext cx="5165470" cy="4860715"/>
            <a:chOff x="0" y="0"/>
            <a:chExt cx="1565732" cy="7064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5732" cy="706421"/>
            </a:xfrm>
            <a:custGeom>
              <a:avLst/>
              <a:gdLst/>
              <a:ahLst/>
              <a:cxnLst/>
              <a:rect l="l" t="t" r="r" b="b"/>
              <a:pathLst>
                <a:path w="1565732" h="706421">
                  <a:moveTo>
                    <a:pt x="0" y="0"/>
                  </a:moveTo>
                  <a:lnTo>
                    <a:pt x="1565732" y="0"/>
                  </a:lnTo>
                  <a:lnTo>
                    <a:pt x="1565732" y="706421"/>
                  </a:lnTo>
                  <a:lnTo>
                    <a:pt x="0" y="706421"/>
                  </a:lnTo>
                  <a:close/>
                </a:path>
              </a:pathLst>
            </a:custGeom>
            <a:solidFill>
              <a:srgbClr val="C8AA6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65732" cy="754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36" y="322243"/>
            <a:ext cx="11948963" cy="1501645"/>
            <a:chOff x="0" y="0"/>
            <a:chExt cx="2473413" cy="3954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2609" y="2621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2" name="Image 3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7AF4235-619A-741E-5572-FCE1FE5BA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9A0F3802-F700-229F-408A-6DA634960BDA}"/>
              </a:ext>
            </a:extLst>
          </p:cNvPr>
          <p:cNvSpPr txBox="1"/>
          <p:nvPr/>
        </p:nvSpPr>
        <p:spPr>
          <a:xfrm>
            <a:off x="984627" y="490570"/>
            <a:ext cx="11948962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avec un retour de Valeur: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6B9D55-6992-9489-6C57-9DDB2AFE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908" y="3516473"/>
            <a:ext cx="475145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eorgia" panose="02040502050405020303" pitchFamily="18" charset="0"/>
              </a:rPr>
              <a:t>Avec le mot-clé return, une fonction peut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eorgia" panose="02040502050405020303" pitchFamily="18" charset="0"/>
              </a:rPr>
              <a:t>retourner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eorgia" panose="02040502050405020303" pitchFamily="18" charset="0"/>
              </a:rPr>
              <a:t> un résultat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/>
                </a:solidFill>
                <a:latin typeface="Georgia" panose="02040502050405020303" pitchFamily="18" charset="0"/>
              </a:rPr>
              <a:t>def multiplication(a, b): return a *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Appelons</a:t>
            </a:r>
            <a:r>
              <a:rPr lang="en-US" sz="2400" dirty="0">
                <a:solidFill>
                  <a:schemeClr val="bg2"/>
                </a:solidFill>
                <a:latin typeface="Georgia" panose="02040502050405020303" pitchFamily="18" charset="0"/>
              </a:rPr>
              <a:t> la function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Resultat</a:t>
            </a:r>
            <a:r>
              <a:rPr lang="en-US" sz="2400" dirty="0">
                <a:solidFill>
                  <a:schemeClr val="bg2"/>
                </a:solidFill>
                <a:latin typeface="Georgia" panose="02040502050405020303" pitchFamily="18" charset="0"/>
              </a:rPr>
              <a:t>=multiplication(4,5):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print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f"Le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produit est {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resultat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}.")</a:t>
            </a: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BD18B-D39F-C977-9BDF-9B72FA06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F860A7-A83E-8CA7-6A62-CE65A073776D}"/>
              </a:ext>
            </a:extLst>
          </p:cNvPr>
          <p:cNvGrpSpPr/>
          <p:nvPr/>
        </p:nvGrpSpPr>
        <p:grpSpPr>
          <a:xfrm>
            <a:off x="228870" y="2437942"/>
            <a:ext cx="5730055" cy="6976757"/>
            <a:chOff x="0" y="0"/>
            <a:chExt cx="1205948" cy="11654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BA0110F-AF04-64D0-8C83-CC9DB24CE9C9}"/>
                </a:ext>
              </a:extLst>
            </p:cNvPr>
            <p:cNvSpPr/>
            <p:nvPr/>
          </p:nvSpPr>
          <p:spPr>
            <a:xfrm>
              <a:off x="0" y="0"/>
              <a:ext cx="1205948" cy="1165480"/>
            </a:xfrm>
            <a:custGeom>
              <a:avLst/>
              <a:gdLst/>
              <a:ahLst/>
              <a:cxnLst/>
              <a:rect l="l" t="t" r="r" b="b"/>
              <a:pathLst>
                <a:path w="1205948" h="1165480">
                  <a:moveTo>
                    <a:pt x="0" y="0"/>
                  </a:moveTo>
                  <a:lnTo>
                    <a:pt x="1205948" y="0"/>
                  </a:lnTo>
                  <a:lnTo>
                    <a:pt x="1205948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910E9FB-81A7-0B25-E823-24DFB8001FD9}"/>
                </a:ext>
              </a:extLst>
            </p:cNvPr>
            <p:cNvSpPr txBox="1"/>
            <p:nvPr/>
          </p:nvSpPr>
          <p:spPr>
            <a:xfrm>
              <a:off x="0" y="-38100"/>
              <a:ext cx="1205948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B66714D-E1FD-849C-634E-E3073BB8F34A}"/>
              </a:ext>
            </a:extLst>
          </p:cNvPr>
          <p:cNvGrpSpPr/>
          <p:nvPr/>
        </p:nvGrpSpPr>
        <p:grpSpPr>
          <a:xfrm>
            <a:off x="2216662" y="2701626"/>
            <a:ext cx="1358147" cy="1358147"/>
            <a:chOff x="0" y="0"/>
            <a:chExt cx="1810863" cy="1810863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1EC3049-8D65-80C7-C8D5-3F435CA4AF98}"/>
                </a:ext>
              </a:extLst>
            </p:cNvPr>
            <p:cNvGrpSpPr/>
            <p:nvPr/>
          </p:nvGrpSpPr>
          <p:grpSpPr>
            <a:xfrm>
              <a:off x="0" y="0"/>
              <a:ext cx="1810863" cy="1810863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3AB2950B-9FE2-43EA-F92C-0177D9CF4C7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05FAEDB-EC1C-54F3-0A96-20DE2A1F612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846A9B1-8625-78AA-A800-A6210C2A1F92}"/>
                </a:ext>
              </a:extLst>
            </p:cNvPr>
            <p:cNvSpPr/>
            <p:nvPr/>
          </p:nvSpPr>
          <p:spPr>
            <a:xfrm>
              <a:off x="460803" y="284796"/>
              <a:ext cx="884688" cy="1241271"/>
            </a:xfrm>
            <a:custGeom>
              <a:avLst/>
              <a:gdLst/>
              <a:ahLst/>
              <a:cxnLst/>
              <a:rect l="l" t="t" r="r" b="b"/>
              <a:pathLst>
                <a:path w="884688" h="1241271">
                  <a:moveTo>
                    <a:pt x="0" y="0"/>
                  </a:moveTo>
                  <a:lnTo>
                    <a:pt x="884687" y="0"/>
                  </a:lnTo>
                  <a:lnTo>
                    <a:pt x="884687" y="1241271"/>
                  </a:lnTo>
                  <a:lnTo>
                    <a:pt x="0" y="1241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8801898-AC1D-531B-C8DC-4C202D5446C5}"/>
              </a:ext>
            </a:extLst>
          </p:cNvPr>
          <p:cNvGrpSpPr/>
          <p:nvPr/>
        </p:nvGrpSpPr>
        <p:grpSpPr>
          <a:xfrm>
            <a:off x="6479536" y="2437941"/>
            <a:ext cx="6322063" cy="6976757"/>
            <a:chOff x="0" y="0"/>
            <a:chExt cx="1173071" cy="116548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CEA7944-0831-0576-CABC-8CE113450639}"/>
                </a:ext>
              </a:extLst>
            </p:cNvPr>
            <p:cNvSpPr/>
            <p:nvPr/>
          </p:nvSpPr>
          <p:spPr>
            <a:xfrm>
              <a:off x="0" y="0"/>
              <a:ext cx="1173071" cy="1165480"/>
            </a:xfrm>
            <a:custGeom>
              <a:avLst/>
              <a:gdLst/>
              <a:ahLst/>
              <a:cxnLst/>
              <a:rect l="l" t="t" r="r" b="b"/>
              <a:pathLst>
                <a:path w="1173071" h="1165480">
                  <a:moveTo>
                    <a:pt x="0" y="0"/>
                  </a:moveTo>
                  <a:lnTo>
                    <a:pt x="1173071" y="0"/>
                  </a:lnTo>
                  <a:lnTo>
                    <a:pt x="1173071" y="1165480"/>
                  </a:lnTo>
                  <a:lnTo>
                    <a:pt x="0" y="1165480"/>
                  </a:lnTo>
                  <a:close/>
                </a:path>
              </a:pathLst>
            </a:custGeom>
            <a:solidFill>
              <a:srgbClr val="011A38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F95AA141-C366-B01A-DD60-6EF467091FC2}"/>
                </a:ext>
              </a:extLst>
            </p:cNvPr>
            <p:cNvSpPr txBox="1"/>
            <p:nvPr/>
          </p:nvSpPr>
          <p:spPr>
            <a:xfrm>
              <a:off x="0" y="-38100"/>
              <a:ext cx="1173071" cy="120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0A4C5612-F898-9B9E-E41F-7061C89C34CF}"/>
              </a:ext>
            </a:extLst>
          </p:cNvPr>
          <p:cNvGrpSpPr/>
          <p:nvPr/>
        </p:nvGrpSpPr>
        <p:grpSpPr>
          <a:xfrm>
            <a:off x="9144000" y="2638767"/>
            <a:ext cx="1281501" cy="1281501"/>
            <a:chOff x="0" y="0"/>
            <a:chExt cx="1708669" cy="1708669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E3FBF085-5D69-4E2D-BC4D-2AEA8D998B62}"/>
                </a:ext>
              </a:extLst>
            </p:cNvPr>
            <p:cNvGrpSpPr/>
            <p:nvPr/>
          </p:nvGrpSpPr>
          <p:grpSpPr>
            <a:xfrm>
              <a:off x="0" y="0"/>
              <a:ext cx="1708669" cy="1708669"/>
              <a:chOff x="0" y="0"/>
              <a:chExt cx="812800" cy="812800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D871B2DB-4D91-256F-8229-2816DD536B3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8AA6E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9778F6E4-86DA-9C1E-5001-94A1F3CCC957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6A78129-0236-94DF-D1B4-3258AD6AFD7C}"/>
                </a:ext>
              </a:extLst>
            </p:cNvPr>
            <p:cNvSpPr/>
            <p:nvPr/>
          </p:nvSpPr>
          <p:spPr>
            <a:xfrm>
              <a:off x="280355" y="371148"/>
              <a:ext cx="1147959" cy="966373"/>
            </a:xfrm>
            <a:custGeom>
              <a:avLst/>
              <a:gdLst/>
              <a:ahLst/>
              <a:cxnLst/>
              <a:rect l="l" t="t" r="r" b="b"/>
              <a:pathLst>
                <a:path w="1147959" h="966373">
                  <a:moveTo>
                    <a:pt x="0" y="0"/>
                  </a:moveTo>
                  <a:lnTo>
                    <a:pt x="1147959" y="0"/>
                  </a:lnTo>
                  <a:lnTo>
                    <a:pt x="1147959" y="966373"/>
                  </a:lnTo>
                  <a:lnTo>
                    <a:pt x="0" y="966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7E448E40-C84E-3306-12B8-5965158FD817}"/>
              </a:ext>
            </a:extLst>
          </p:cNvPr>
          <p:cNvGrpSpPr/>
          <p:nvPr/>
        </p:nvGrpSpPr>
        <p:grpSpPr>
          <a:xfrm>
            <a:off x="10896" y="569500"/>
            <a:ext cx="13495994" cy="1501645"/>
            <a:chOff x="0" y="0"/>
            <a:chExt cx="2473413" cy="39549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4619D00-68A3-C769-46CF-F92C93422ED7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39F87C1D-8642-8235-1CCD-9CDD6C0C6AA5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D066AB99-DFB9-D96A-EC6C-306059C1C13C}"/>
              </a:ext>
            </a:extLst>
          </p:cNvPr>
          <p:cNvSpPr/>
          <p:nvPr/>
        </p:nvSpPr>
        <p:spPr>
          <a:xfrm>
            <a:off x="728640" y="528943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5" name="Image 3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5EF32BF6-CE4D-D293-E976-260A38AA1A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6" name="TextBox 25">
            <a:extLst>
              <a:ext uri="{FF2B5EF4-FFF2-40B4-BE49-F238E27FC236}">
                <a16:creationId xmlns:a16="http://schemas.microsoft.com/office/drawing/2014/main" id="{C1D66D5B-6086-4D96-47B1-F2C81B489936}"/>
              </a:ext>
            </a:extLst>
          </p:cNvPr>
          <p:cNvSpPr txBox="1"/>
          <p:nvPr/>
        </p:nvSpPr>
        <p:spPr>
          <a:xfrm>
            <a:off x="228870" y="4687190"/>
            <a:ext cx="5562328" cy="3056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On peut définir une valeur </a:t>
            </a:r>
            <a:r>
              <a:rPr lang="fr-FR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par défaut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pour un paramètre.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 err="1">
                <a:solidFill>
                  <a:schemeClr val="bg2"/>
                </a:solidFill>
              </a:rPr>
              <a:t>def</a:t>
            </a:r>
            <a:r>
              <a:rPr lang="fr-FR" sz="2400" dirty="0">
                <a:solidFill>
                  <a:schemeClr val="bg2"/>
                </a:solidFill>
              </a:rPr>
              <a:t> saluer(</a:t>
            </a:r>
            <a:r>
              <a:rPr lang="fr-FR" sz="2400" dirty="0" err="1">
                <a:solidFill>
                  <a:schemeClr val="bg2"/>
                </a:solidFill>
              </a:rPr>
              <a:t>prenom</a:t>
            </a:r>
            <a:r>
              <a:rPr lang="fr-FR" sz="2400" dirty="0">
                <a:solidFill>
                  <a:schemeClr val="bg2"/>
                </a:solidFill>
              </a:rPr>
              <a:t>="Inconnu"): </a:t>
            </a:r>
            <a:r>
              <a:rPr lang="fr-FR" sz="2400" dirty="0" err="1">
                <a:solidFill>
                  <a:schemeClr val="bg2"/>
                </a:solidFill>
              </a:rPr>
              <a:t>print</a:t>
            </a:r>
            <a:r>
              <a:rPr lang="fr-FR" sz="2400" dirty="0">
                <a:solidFill>
                  <a:schemeClr val="bg2"/>
                </a:solidFill>
              </a:rPr>
              <a:t>(</a:t>
            </a:r>
            <a:r>
              <a:rPr lang="fr-FR" sz="2400" dirty="0" err="1">
                <a:solidFill>
                  <a:schemeClr val="bg2"/>
                </a:solidFill>
              </a:rPr>
              <a:t>f"Bonjour</a:t>
            </a:r>
            <a:r>
              <a:rPr lang="fr-FR" sz="2400" dirty="0">
                <a:solidFill>
                  <a:schemeClr val="bg2"/>
                </a:solidFill>
              </a:rPr>
              <a:t>, {</a:t>
            </a:r>
            <a:r>
              <a:rPr lang="fr-FR" sz="2400" dirty="0" err="1">
                <a:solidFill>
                  <a:schemeClr val="bg2"/>
                </a:solidFill>
              </a:rPr>
              <a:t>prenom</a:t>
            </a:r>
            <a:r>
              <a:rPr lang="fr-FR" sz="2400" dirty="0">
                <a:solidFill>
                  <a:schemeClr val="bg2"/>
                </a:solidFill>
              </a:rPr>
              <a:t>} !")</a:t>
            </a:r>
            <a:endParaRPr lang="fr-FR" sz="24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C5C005AB-D9CC-49B5-E91F-17635AB01886}"/>
              </a:ext>
            </a:extLst>
          </p:cNvPr>
          <p:cNvSpPr txBox="1"/>
          <p:nvPr/>
        </p:nvSpPr>
        <p:spPr>
          <a:xfrm>
            <a:off x="7399077" y="4729154"/>
            <a:ext cx="4771346" cy="179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Appelons la fonction avec ou sans paramètre </a:t>
            </a:r>
          </a:p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fr-FR" sz="2400" dirty="0">
                <a:solidFill>
                  <a:schemeClr val="bg2"/>
                </a:solidFill>
              </a:rPr>
              <a:t>saluer("Alice") saluer()</a:t>
            </a:r>
            <a:endParaRPr lang="en-US" sz="2400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2420B219-B13A-B8F5-148D-615E4016BD50}"/>
              </a:ext>
            </a:extLst>
          </p:cNvPr>
          <p:cNvSpPr txBox="1"/>
          <p:nvPr/>
        </p:nvSpPr>
        <p:spPr>
          <a:xfrm>
            <a:off x="1676400" y="714906"/>
            <a:ext cx="11830490" cy="700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Paramètres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avec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valeurs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Par default</a:t>
            </a:r>
          </a:p>
        </p:txBody>
      </p:sp>
    </p:spTree>
    <p:extLst>
      <p:ext uri="{BB962C8B-B14F-4D97-AF65-F5344CB8AC3E}">
        <p14:creationId xmlns:p14="http://schemas.microsoft.com/office/powerpoint/2010/main" val="402603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7B7E-12C9-40CF-616F-B59EEA72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753C01F-4FC2-BC39-4160-06BCF835914D}"/>
              </a:ext>
            </a:extLst>
          </p:cNvPr>
          <p:cNvGrpSpPr/>
          <p:nvPr/>
        </p:nvGrpSpPr>
        <p:grpSpPr>
          <a:xfrm>
            <a:off x="6248400" y="3390900"/>
            <a:ext cx="5165470" cy="4860715"/>
            <a:chOff x="0" y="0"/>
            <a:chExt cx="1565732" cy="70642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4384D8C-0170-B84C-6149-084FEC1EBD5F}"/>
                </a:ext>
              </a:extLst>
            </p:cNvPr>
            <p:cNvSpPr/>
            <p:nvPr/>
          </p:nvSpPr>
          <p:spPr>
            <a:xfrm>
              <a:off x="0" y="0"/>
              <a:ext cx="1565732" cy="706421"/>
            </a:xfrm>
            <a:custGeom>
              <a:avLst/>
              <a:gdLst/>
              <a:ahLst/>
              <a:cxnLst/>
              <a:rect l="l" t="t" r="r" b="b"/>
              <a:pathLst>
                <a:path w="1565732" h="706421">
                  <a:moveTo>
                    <a:pt x="0" y="0"/>
                  </a:moveTo>
                  <a:lnTo>
                    <a:pt x="1565732" y="0"/>
                  </a:lnTo>
                  <a:lnTo>
                    <a:pt x="1565732" y="706421"/>
                  </a:lnTo>
                  <a:lnTo>
                    <a:pt x="0" y="706421"/>
                  </a:lnTo>
                  <a:close/>
                </a:path>
              </a:pathLst>
            </a:custGeom>
            <a:solidFill>
              <a:srgbClr val="C8AA6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4472927-1D1D-89F0-3EFA-592553EA990A}"/>
                </a:ext>
              </a:extLst>
            </p:cNvPr>
            <p:cNvSpPr txBox="1"/>
            <p:nvPr/>
          </p:nvSpPr>
          <p:spPr>
            <a:xfrm>
              <a:off x="0" y="-47625"/>
              <a:ext cx="1565732" cy="754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8332828-B289-1200-3C50-FC0CDDC2ABB3}"/>
              </a:ext>
            </a:extLst>
          </p:cNvPr>
          <p:cNvGrpSpPr/>
          <p:nvPr/>
        </p:nvGrpSpPr>
        <p:grpSpPr>
          <a:xfrm>
            <a:off x="14436" y="322243"/>
            <a:ext cx="13625364" cy="1501645"/>
            <a:chOff x="0" y="0"/>
            <a:chExt cx="2473413" cy="39549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CC68882-A9A1-64E0-F149-0694D2EEF35D}"/>
                </a:ext>
              </a:extLst>
            </p:cNvPr>
            <p:cNvSpPr/>
            <p:nvPr/>
          </p:nvSpPr>
          <p:spPr>
            <a:xfrm>
              <a:off x="0" y="0"/>
              <a:ext cx="2473413" cy="395495"/>
            </a:xfrm>
            <a:custGeom>
              <a:avLst/>
              <a:gdLst/>
              <a:ahLst/>
              <a:cxnLst/>
              <a:rect l="l" t="t" r="r" b="b"/>
              <a:pathLst>
                <a:path w="2473413" h="395495">
                  <a:moveTo>
                    <a:pt x="0" y="0"/>
                  </a:moveTo>
                  <a:lnTo>
                    <a:pt x="2473413" y="0"/>
                  </a:lnTo>
                  <a:lnTo>
                    <a:pt x="2473413" y="395495"/>
                  </a:lnTo>
                  <a:lnTo>
                    <a:pt x="0" y="395495"/>
                  </a:lnTo>
                  <a:close/>
                </a:path>
              </a:pathLst>
            </a:custGeom>
            <a:solidFill>
              <a:srgbClr val="011A3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F48924C-E79F-0744-F688-171C2AE2F0A7}"/>
                </a:ext>
              </a:extLst>
            </p:cNvPr>
            <p:cNvSpPr txBox="1"/>
            <p:nvPr/>
          </p:nvSpPr>
          <p:spPr>
            <a:xfrm>
              <a:off x="0" y="-38100"/>
              <a:ext cx="2473413" cy="43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D30105CF-008C-A6A7-7122-CC35A41D3934}"/>
              </a:ext>
            </a:extLst>
          </p:cNvPr>
          <p:cNvSpPr/>
          <p:nvPr/>
        </p:nvSpPr>
        <p:spPr>
          <a:xfrm>
            <a:off x="892609" y="262158"/>
            <a:ext cx="1120593" cy="1764338"/>
          </a:xfrm>
          <a:custGeom>
            <a:avLst/>
            <a:gdLst/>
            <a:ahLst/>
            <a:cxnLst/>
            <a:rect l="l" t="t" r="r" b="b"/>
            <a:pathLst>
              <a:path w="1120593" h="1764338">
                <a:moveTo>
                  <a:pt x="0" y="0"/>
                </a:moveTo>
                <a:lnTo>
                  <a:pt x="1120594" y="0"/>
                </a:lnTo>
                <a:lnTo>
                  <a:pt x="1120594" y="1764338"/>
                </a:lnTo>
                <a:lnTo>
                  <a:pt x="0" y="176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2" name="Image 3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3DF1730-7616-EBCC-4181-471321E5E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8820908"/>
            <a:ext cx="3515888" cy="1297383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DDC0E4DA-C2DE-6F5D-0ED6-6216499C59DE}"/>
              </a:ext>
            </a:extLst>
          </p:cNvPr>
          <p:cNvSpPr txBox="1"/>
          <p:nvPr/>
        </p:nvSpPr>
        <p:spPr>
          <a:xfrm>
            <a:off x="1828800" y="439795"/>
            <a:ext cx="11588373" cy="1444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Georgia Pro Bold"/>
              </a:rPr>
              <a:t>Les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fonctions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Lambda:Plus</a:t>
            </a:r>
            <a:r>
              <a:rPr lang="en-US" sz="4800" dirty="0">
                <a:solidFill>
                  <a:srgbClr val="FFFFFF"/>
                </a:solidFill>
                <a:latin typeface="Georgia Pro Bold"/>
              </a:rPr>
              <a:t> simples, Plus </a:t>
            </a:r>
            <a:r>
              <a:rPr lang="en-US" sz="4800" dirty="0" err="1">
                <a:solidFill>
                  <a:srgbClr val="FFFFFF"/>
                </a:solidFill>
                <a:latin typeface="Georgia Pro Bold"/>
              </a:rPr>
              <a:t>rapides</a:t>
            </a:r>
            <a:endParaRPr lang="en-US" sz="4800" dirty="0">
              <a:solidFill>
                <a:srgbClr val="FFFFFF"/>
              </a:solidFill>
              <a:latin typeface="Georgia Pro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F66648-3B69-6B6F-B946-42CA1F6B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414" y="4305300"/>
            <a:ext cx="47514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Une </a:t>
            </a:r>
            <a:r>
              <a:rPr lang="fr-FR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fonction lambda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 est une fonction anonyme, parfaite pour des calculs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chemeClr val="bg2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carre = lambda x: x ** 2 </a:t>
            </a:r>
            <a:r>
              <a:rPr lang="fr-FR" sz="2400" dirty="0" err="1">
                <a:solidFill>
                  <a:schemeClr val="bg2"/>
                </a:solidFill>
                <a:latin typeface="Georgia" panose="02040502050405020303" pitchFamily="18" charset="0"/>
              </a:rPr>
              <a:t>print</a:t>
            </a:r>
            <a:r>
              <a:rPr lang="fr-FR" sz="2400" dirty="0">
                <a:solidFill>
                  <a:schemeClr val="bg2"/>
                </a:solidFill>
                <a:latin typeface="Georgia" panose="02040502050405020303" pitchFamily="18" charset="0"/>
              </a:rPr>
              <a:t>(carre(6)) # Affiche 36</a:t>
            </a: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4dc44b-7632-475d-b6fd-7d0d1dc283d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D253D8662DF4E815276A797C79E74" ma:contentTypeVersion="14" ma:contentTypeDescription="Crée un document." ma:contentTypeScope="" ma:versionID="7a9a0e76c8a5dfbafd996816ff3b719b">
  <xsd:schema xmlns:xsd="http://www.w3.org/2001/XMLSchema" xmlns:xs="http://www.w3.org/2001/XMLSchema" xmlns:p="http://schemas.microsoft.com/office/2006/metadata/properties" xmlns:ns2="8e4dc44b-7632-475d-b6fd-7d0d1dc283dd" xmlns:ns3="64af7f6a-5d9f-45f2-a993-868267b7b43b" targetNamespace="http://schemas.microsoft.com/office/2006/metadata/properties" ma:root="true" ma:fieldsID="8ce70bdf1c614b64f59fe36df6e460f2" ns2:_="" ns3:_="">
    <xsd:import namespace="8e4dc44b-7632-475d-b6fd-7d0d1dc283dd"/>
    <xsd:import namespace="64af7f6a-5d9f-45f2-a993-868267b7b4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c44b-7632-475d-b6fd-7d0d1dc28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0a3ddb3f-d514-478d-9ead-7f9724e8f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f7f6a-5d9f-45f2-a993-868267b7b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A49368-6386-455C-ACF5-FFA874F3AD28}">
  <ds:schemaRefs>
    <ds:schemaRef ds:uri="http://schemas.microsoft.com/office/2006/metadata/properties"/>
    <ds:schemaRef ds:uri="http://schemas.microsoft.com/office/infopath/2007/PartnerControls"/>
    <ds:schemaRef ds:uri="8e4dc44b-7632-475d-b6fd-7d0d1dc283dd"/>
  </ds:schemaRefs>
</ds:datastoreItem>
</file>

<file path=customXml/itemProps2.xml><?xml version="1.0" encoding="utf-8"?>
<ds:datastoreItem xmlns:ds="http://schemas.openxmlformats.org/officeDocument/2006/customXml" ds:itemID="{13DE0AC2-E2FE-4A63-8E96-BF8444C79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ABA99-66A6-4DE4-AE7F-9DD4B6BA4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4dc44b-7632-475d-b6fd-7d0d1dc283dd"/>
    <ds:schemaRef ds:uri="64af7f6a-5d9f-45f2-a993-868267b7b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493</Words>
  <Application>Microsoft Office PowerPoint</Application>
  <PresentationFormat>Personnalisé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Georgia</vt:lpstr>
      <vt:lpstr>Arial</vt:lpstr>
      <vt:lpstr>Georgia Pro Condensed Bold Italics</vt:lpstr>
      <vt:lpstr>Calibri</vt:lpstr>
      <vt:lpstr>Georgia Pro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</dc:title>
  <dc:creator>Jacem Mestiri</dc:creator>
  <cp:lastModifiedBy>Jacem Mestiri</cp:lastModifiedBy>
  <cp:revision>2</cp:revision>
  <dcterms:created xsi:type="dcterms:W3CDTF">2006-08-16T00:00:00Z</dcterms:created>
  <dcterms:modified xsi:type="dcterms:W3CDTF">2024-12-05T12:21:00Z</dcterms:modified>
  <dc:identifier>DAGE1l-1Ly8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0x010100A59D253D8662DF4E815276A797C79E74</vt:lpwstr>
  </property>
  <property fmtid="{D5CDD505-2E9C-101B-9397-08002B2CF9AE}" pid="3" name="MediaServiceImageTags">
    <vt:lpwstr/>
  </property>
</Properties>
</file>