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1" r:id="rId10"/>
    <p:sldId id="264" r:id="rId11"/>
    <p:sldId id="265" r:id="rId12"/>
  </p:sldIdLst>
  <p:sldSz cx="18288000" cy="10287000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Georgia Pro Bold" panose="020B0604020202020204" charset="0"/>
      <p:regular r:id="rId17"/>
    </p:embeddedFont>
    <p:embeddedFont>
      <p:font typeface="Georgia Pro Condensed Bold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8F8A4-A27D-4A96-B96F-B74C6BC6C806}" v="22" dt="2024-10-10T16:12:16.213"/>
    <p1510:client id="{E38754E8-9836-4FA4-AA2C-9743B4E2062C}" v="1" dt="2024-10-10T15:59:0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287017" y="5488075"/>
            <a:ext cx="10000983" cy="2272053"/>
            <a:chOff x="0" y="0"/>
            <a:chExt cx="2634004" cy="5984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34004" cy="598401"/>
            </a:xfrm>
            <a:custGeom>
              <a:avLst/>
              <a:gdLst/>
              <a:ahLst/>
              <a:cxnLst/>
              <a:rect l="l" t="t" r="r" b="b"/>
              <a:pathLst>
                <a:path w="2634004" h="598401">
                  <a:moveTo>
                    <a:pt x="0" y="0"/>
                  </a:moveTo>
                  <a:lnTo>
                    <a:pt x="2634004" y="0"/>
                  </a:lnTo>
                  <a:lnTo>
                    <a:pt x="2634004" y="598401"/>
                  </a:lnTo>
                  <a:lnTo>
                    <a:pt x="0" y="598401"/>
                  </a:lnTo>
                  <a:close/>
                </a:path>
              </a:pathLst>
            </a:custGeom>
            <a:solidFill>
              <a:srgbClr val="C8AA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34004" cy="636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584104" y="5727482"/>
            <a:ext cx="740680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1A38"/>
                </a:solidFill>
                <a:latin typeface="Georgia Pro Bold"/>
              </a:rPr>
              <a:t>COLLÈGE DE PARIS​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744644"/>
            <a:ext cx="8627878" cy="64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Georgia Pro Condensed Bold Italics"/>
              </a:rPr>
              <a:t>Rendre l’excellence accessible à tous !</a:t>
            </a:r>
          </a:p>
        </p:txBody>
      </p:sp>
      <p:pic>
        <p:nvPicPr>
          <p:cNvPr id="12" name="Image 11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17D10D3D-0872-04F2-C7F6-BA818854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7"/>
          <a:stretch/>
        </p:blipFill>
        <p:spPr>
          <a:xfrm>
            <a:off x="7391400" y="2019179"/>
            <a:ext cx="10287000" cy="6937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C322FE-8539-149D-A028-4A132FE6CC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26" y="1635111"/>
            <a:ext cx="3378864" cy="37083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1BDBF44-E891-B3A3-7E2C-A95C48788273}"/>
              </a:ext>
            </a:extLst>
          </p:cNvPr>
          <p:cNvSpPr txBox="1"/>
          <p:nvPr/>
        </p:nvSpPr>
        <p:spPr>
          <a:xfrm>
            <a:off x="2458129" y="510074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Python</a:t>
            </a:r>
            <a:r>
              <a:rPr lang="fr-FR" sz="3600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0B6E1-38B6-3A7E-3912-547614BBA8DF}"/>
              </a:ext>
            </a:extLst>
          </p:cNvPr>
          <p:cNvSpPr txBox="1"/>
          <p:nvPr/>
        </p:nvSpPr>
        <p:spPr>
          <a:xfrm>
            <a:off x="1623326" y="8043847"/>
            <a:ext cx="337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Jacem mestiri</a:t>
            </a:r>
            <a:r>
              <a:rPr lang="fr-FR" sz="36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639679-AF02-9469-4A5E-E39203F22DA0}"/>
              </a:ext>
            </a:extLst>
          </p:cNvPr>
          <p:cNvSpPr txBox="1"/>
          <p:nvPr/>
        </p:nvSpPr>
        <p:spPr>
          <a:xfrm>
            <a:off x="11598076" y="8633805"/>
            <a:ext cx="337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2024-2025</a:t>
            </a:r>
            <a:endParaRPr lang="fr-FR" sz="36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99705"/>
            <a:ext cx="9391238" cy="1501645"/>
            <a:chOff x="0" y="0"/>
            <a:chExt cx="2473413" cy="3954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8403" y="3683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442277" y="859651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Gestion de la memoire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3643" y="2505957"/>
            <a:ext cx="16012465" cy="8396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5400" dirty="0">
                <a:latin typeface="Georgia" panose="02040502050405020303" pitchFamily="18" charset="0"/>
              </a:rPr>
              <a:t>Bienvenue dans ce cours où nous explorerons comment </a:t>
            </a:r>
            <a:r>
              <a:rPr lang="fr-FR" sz="5400" b="1" dirty="0">
                <a:latin typeface="Georgia" panose="02040502050405020303" pitchFamily="18" charset="0"/>
              </a:rPr>
              <a:t>Python gère la mémoire</a:t>
            </a:r>
            <a:r>
              <a:rPr lang="fr-FR" sz="5400" dirty="0">
                <a:latin typeface="Georgia" panose="02040502050405020303" pitchFamily="18" charset="0"/>
              </a:rPr>
              <a:t> pour rendre vos programmes efficaces. Python utilise une approche automatisée grâce à des concepts comme le </a:t>
            </a:r>
            <a:r>
              <a:rPr lang="fr-FR" sz="5400" b="1" dirty="0">
                <a:latin typeface="Georgia" panose="02040502050405020303" pitchFamily="18" charset="0"/>
              </a:rPr>
              <a:t>ramasse-miettes (Garbage Collection)</a:t>
            </a:r>
            <a:r>
              <a:rPr lang="fr-FR" sz="5400" dirty="0">
                <a:latin typeface="Georgia" panose="02040502050405020303" pitchFamily="18" charset="0"/>
              </a:rPr>
              <a:t> et la </a:t>
            </a:r>
            <a:r>
              <a:rPr lang="fr-FR" sz="5400" b="1" dirty="0">
                <a:latin typeface="Georgia" panose="02040502050405020303" pitchFamily="18" charset="0"/>
              </a:rPr>
              <a:t>référence d'objets</a:t>
            </a:r>
            <a:r>
              <a:rPr lang="fr-FR" sz="5400" dirty="0">
                <a:latin typeface="Georgia" panose="02040502050405020303" pitchFamily="18" charset="0"/>
              </a:rPr>
              <a:t>.</a:t>
            </a:r>
          </a:p>
          <a:p>
            <a:r>
              <a:rPr lang="fr-FR" sz="5400" dirty="0">
                <a:latin typeface="Georgia" panose="02040502050405020303" pitchFamily="18" charset="0"/>
              </a:rPr>
              <a:t>Préparez-vous à découvrir la magie qui se cache derrière chaque variable, objet et fonction en Python.</a:t>
            </a:r>
          </a:p>
          <a:p>
            <a:pPr algn="ctr">
              <a:lnSpc>
                <a:spcPts val="8030"/>
              </a:lnSpc>
            </a:pPr>
            <a:r>
              <a:rPr lang="en-US" sz="4987" dirty="0">
                <a:solidFill>
                  <a:srgbClr val="051D40"/>
                </a:solidFill>
                <a:latin typeface="Georgia Pro Bold"/>
              </a:rPr>
              <a:t> </a:t>
            </a:r>
          </a:p>
        </p:txBody>
      </p:sp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F1F54883-995D-4FE1-DBCE-8FC041E6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3628" y="3655314"/>
            <a:ext cx="4578833" cy="4425181"/>
            <a:chOff x="0" y="0"/>
            <a:chExt cx="1205948" cy="1165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92546" y="3921340"/>
            <a:ext cx="1358147" cy="1358147"/>
            <a:chOff x="0" y="0"/>
            <a:chExt cx="1810863" cy="181086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92221" y="3655314"/>
            <a:ext cx="4454003" cy="4425181"/>
            <a:chOff x="0" y="0"/>
            <a:chExt cx="1173071" cy="11654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53800" y="4062461"/>
            <a:ext cx="1281501" cy="1281501"/>
            <a:chOff x="0" y="0"/>
            <a:chExt cx="1708669" cy="1708669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96" y="569500"/>
            <a:ext cx="9391238" cy="1501645"/>
            <a:chOff x="0" y="0"/>
            <a:chExt cx="2473413" cy="39549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B0C6FF4-5D4D-E900-7621-B3C4953ABF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7B930EB1-CB5B-BB92-8FFB-5519E661E207}"/>
              </a:ext>
            </a:extLst>
          </p:cNvPr>
          <p:cNvSpPr txBox="1"/>
          <p:nvPr/>
        </p:nvSpPr>
        <p:spPr>
          <a:xfrm>
            <a:off x="882204" y="5201143"/>
            <a:ext cx="4771346" cy="117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Stack Memory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(Pile) :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99AEBBE-44F0-A7B7-B51B-EB05DC1BD8E0}"/>
              </a:ext>
            </a:extLst>
          </p:cNvPr>
          <p:cNvSpPr txBox="1"/>
          <p:nvPr/>
        </p:nvSpPr>
        <p:spPr>
          <a:xfrm>
            <a:off x="9433549" y="5210262"/>
            <a:ext cx="4771346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b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Heap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Memory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(Tas) </a:t>
            </a:r>
            <a:r>
              <a:rPr lang="fr-FR" sz="44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chemeClr val="bg1">
                  <a:lumMod val="95000"/>
                </a:schemeClr>
              </a:solidFill>
              <a:latin typeface="Georgia Pro Bold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62D58191-2519-2143-5D41-A04E842AEC1A}"/>
              </a:ext>
            </a:extLst>
          </p:cNvPr>
          <p:cNvSpPr txBox="1"/>
          <p:nvPr/>
        </p:nvSpPr>
        <p:spPr>
          <a:xfrm>
            <a:off x="132910" y="897799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Fondamentaux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66C6E6-4F51-66E2-91E4-E107D79FE647}"/>
              </a:ext>
            </a:extLst>
          </p:cNvPr>
          <p:cNvSpPr txBox="1"/>
          <p:nvPr/>
        </p:nvSpPr>
        <p:spPr>
          <a:xfrm>
            <a:off x="4419600" y="23260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Georgia" panose="02040502050405020303" pitchFamily="18" charset="0"/>
              </a:rPr>
              <a:t>La mémoire en Python est divisée en deux grandes zones </a:t>
            </a:r>
            <a:r>
              <a:rPr lang="fr-FR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CE93AE8-EA9C-177E-CBD7-D05CD8726F1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9547" y="5867904"/>
            <a:ext cx="41469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</a:rPr>
              <a:t>Utilisée pour stocker les variables     locales et les appels de fonctions.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</a:rPr>
              <a:t>Rapide et temporaire.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F67BA8-FB0E-1DE7-4519-0FA2CB45A23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27746" y="5614600"/>
            <a:ext cx="429781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</a:rPr>
              <a:t>Utilisée pour stocker les objets créés dynamiquement (ex. listes, dictionnaires).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</a:rPr>
              <a:t>Plus grande mais légèrement plus lente à gérer.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7B5B-377B-AB95-7FFC-6910826E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810804-181F-56EE-E84A-3D18831763EA}"/>
              </a:ext>
            </a:extLst>
          </p:cNvPr>
          <p:cNvGrpSpPr/>
          <p:nvPr/>
        </p:nvGrpSpPr>
        <p:grpSpPr>
          <a:xfrm>
            <a:off x="933628" y="3655314"/>
            <a:ext cx="4578833" cy="4425181"/>
            <a:chOff x="0" y="0"/>
            <a:chExt cx="1205948" cy="11654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7A656E-8CF6-C2C6-4511-6025FAC7D450}"/>
                </a:ext>
              </a:extLst>
            </p:cNvPr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6C131E1-A2C3-27A7-F763-85E9B8C8CD01}"/>
                </a:ext>
              </a:extLst>
            </p:cNvPr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57FBD0E-2379-6CC7-EF05-13096C0A6764}"/>
              </a:ext>
            </a:extLst>
          </p:cNvPr>
          <p:cNvGrpSpPr/>
          <p:nvPr/>
        </p:nvGrpSpPr>
        <p:grpSpPr>
          <a:xfrm>
            <a:off x="2492546" y="3921340"/>
            <a:ext cx="1358147" cy="1358147"/>
            <a:chOff x="0" y="0"/>
            <a:chExt cx="1810863" cy="1810863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97B2B73-33ED-5F85-EB0F-E88F5A617370}"/>
                </a:ext>
              </a:extLst>
            </p:cNvPr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6DFC5808-7A80-564C-9421-ADD55D9BDB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09D544D-97BD-A8B0-4F59-C7A42F66032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0355087-3557-A151-3B4D-C41FF30807FF}"/>
                </a:ext>
              </a:extLst>
            </p:cNvPr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F8D494E-AD27-856C-11DA-203B8E25D596}"/>
              </a:ext>
            </a:extLst>
          </p:cNvPr>
          <p:cNvGrpSpPr/>
          <p:nvPr/>
        </p:nvGrpSpPr>
        <p:grpSpPr>
          <a:xfrm>
            <a:off x="9592221" y="3655314"/>
            <a:ext cx="4454003" cy="4425181"/>
            <a:chOff x="0" y="0"/>
            <a:chExt cx="1173071" cy="116548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6005F8F-6321-7DFE-3403-64E3E233BE73}"/>
                </a:ext>
              </a:extLst>
            </p:cNvPr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01A4853-BE73-05E0-8BF4-85A4F69E2E9A}"/>
                </a:ext>
              </a:extLst>
            </p:cNvPr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0B81BB1-9C92-A449-19FA-82E1CF359716}"/>
              </a:ext>
            </a:extLst>
          </p:cNvPr>
          <p:cNvGrpSpPr/>
          <p:nvPr/>
        </p:nvGrpSpPr>
        <p:grpSpPr>
          <a:xfrm>
            <a:off x="11353800" y="4062461"/>
            <a:ext cx="1281501" cy="1281501"/>
            <a:chOff x="0" y="0"/>
            <a:chExt cx="1708669" cy="1708669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AE955063-1B4D-2945-E402-00EF287127A3}"/>
                </a:ext>
              </a:extLst>
            </p:cNvPr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9A0B5B9D-7323-57CB-512E-420B213A209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5CDA329B-A8A8-D96C-E0BE-2066B616216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40365FF-32D4-47E7-8CAC-7C31C8C3118D}"/>
                </a:ext>
              </a:extLst>
            </p:cNvPr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39A9E953-C00A-D7D8-4BD3-5A94998FDC54}"/>
              </a:ext>
            </a:extLst>
          </p:cNvPr>
          <p:cNvGrpSpPr/>
          <p:nvPr/>
        </p:nvGrpSpPr>
        <p:grpSpPr>
          <a:xfrm>
            <a:off x="10896" y="569500"/>
            <a:ext cx="11553170" cy="1501645"/>
            <a:chOff x="0" y="0"/>
            <a:chExt cx="2473413" cy="39549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C51F735-214A-331F-60E4-A9550F4BF0D1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81ABA53F-72E5-F6D2-249C-F56A5B9C44D9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31325C3D-3C77-4984-E0DF-9E112E0A7D7A}"/>
              </a:ext>
            </a:extLst>
          </p:cNvPr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CB21F20F-F829-D2C8-A971-EB17C4365B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E159EC70-6EB7-8B99-331C-97415EBBDAF0}"/>
              </a:ext>
            </a:extLst>
          </p:cNvPr>
          <p:cNvSpPr txBox="1"/>
          <p:nvPr/>
        </p:nvSpPr>
        <p:spPr>
          <a:xfrm>
            <a:off x="993373" y="5210262"/>
            <a:ext cx="4375596" cy="2415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 = 42 # Création d’un objet entier avec la valeur 42 b = "Python" # Création d’un objet chaîne avec la valeur "Python"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3DC470EF-6303-0133-B332-592DDE8CA057}"/>
              </a:ext>
            </a:extLst>
          </p:cNvPr>
          <p:cNvSpPr txBox="1"/>
          <p:nvPr/>
        </p:nvSpPr>
        <p:spPr>
          <a:xfrm>
            <a:off x="9433549" y="5016579"/>
            <a:ext cx="4771346" cy="306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Références aux objets :</a:t>
            </a:r>
            <a:b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Les variables ne contiennent pas les données elles-mêmes mais une 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référence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vers l’objet stocké en mémoire.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C6380EF9-F11B-8555-804C-39922A019945}"/>
              </a:ext>
            </a:extLst>
          </p:cNvPr>
          <p:cNvSpPr txBox="1"/>
          <p:nvPr/>
        </p:nvSpPr>
        <p:spPr>
          <a:xfrm>
            <a:off x="1656426" y="897799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Création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et gestion des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objets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4B79C1-30D2-73D8-E365-F8F87139CE83}"/>
              </a:ext>
            </a:extLst>
          </p:cNvPr>
          <p:cNvSpPr txBox="1"/>
          <p:nvPr/>
        </p:nvSpPr>
        <p:spPr>
          <a:xfrm>
            <a:off x="4419600" y="23260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Georgia" panose="02040502050405020303" pitchFamily="18" charset="0"/>
              </a:rPr>
              <a:t>En Python, </a:t>
            </a:r>
            <a:r>
              <a:rPr lang="fr-FR" sz="3600" b="1" dirty="0">
                <a:latin typeface="Georgia" panose="02040502050405020303" pitchFamily="18" charset="0"/>
              </a:rPr>
              <a:t>tout est un objet</a:t>
            </a:r>
            <a:r>
              <a:rPr lang="fr-FR" sz="3600" dirty="0">
                <a:latin typeface="Georgia" panose="02040502050405020303" pitchFamily="18" charset="0"/>
              </a:rPr>
              <a:t>. Voici comment cela fonctionne :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038C7-7611-D807-9A14-E67EC9AF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7FACFFD-B7BF-EF2C-8B02-7F63CBA9ACAC}"/>
              </a:ext>
            </a:extLst>
          </p:cNvPr>
          <p:cNvGrpSpPr/>
          <p:nvPr/>
        </p:nvGrpSpPr>
        <p:grpSpPr>
          <a:xfrm>
            <a:off x="6553200" y="4363415"/>
            <a:ext cx="4578833" cy="4425181"/>
            <a:chOff x="0" y="0"/>
            <a:chExt cx="1205948" cy="11654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9FCEC58-552C-37AE-D6A5-C2038EE35CCF}"/>
                </a:ext>
              </a:extLst>
            </p:cNvPr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B097548-32E3-C5DB-36C0-FDB7AC6E8C72}"/>
                </a:ext>
              </a:extLst>
            </p:cNvPr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2D1BBDE-D971-D2CE-21F6-7116CD5FF826}"/>
              </a:ext>
            </a:extLst>
          </p:cNvPr>
          <p:cNvGrpSpPr/>
          <p:nvPr/>
        </p:nvGrpSpPr>
        <p:grpSpPr>
          <a:xfrm>
            <a:off x="8063259" y="4629441"/>
            <a:ext cx="1358147" cy="1358147"/>
            <a:chOff x="0" y="0"/>
            <a:chExt cx="1810863" cy="1810863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3E01A5E-F753-9CAA-76BA-31075C922D20}"/>
                </a:ext>
              </a:extLst>
            </p:cNvPr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3CB09014-8408-33C7-65C4-97432D2A378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7C15581E-8AC2-385D-C847-7BA16EFBF9F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EE042FD-9D3D-5C75-B103-C4C460E7FA24}"/>
                </a:ext>
              </a:extLst>
            </p:cNvPr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DFE7410E-92C9-69A1-C0F7-F6D288B07329}"/>
              </a:ext>
            </a:extLst>
          </p:cNvPr>
          <p:cNvGrpSpPr/>
          <p:nvPr/>
        </p:nvGrpSpPr>
        <p:grpSpPr>
          <a:xfrm>
            <a:off x="10896" y="569500"/>
            <a:ext cx="11553170" cy="1501645"/>
            <a:chOff x="0" y="0"/>
            <a:chExt cx="2473413" cy="39549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F079650-A0D6-7313-9E3D-5E0CB309FB4A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6F6F05B7-6DE5-7112-F871-FFAFF35C7A31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03D455FC-35CC-95D4-1127-C890AB736E10}"/>
              </a:ext>
            </a:extLst>
          </p:cNvPr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57B02545-1652-A492-95BA-E5FF377EF0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795CC472-A2B8-A199-BF2C-37E126CF6625}"/>
              </a:ext>
            </a:extLst>
          </p:cNvPr>
          <p:cNvSpPr txBox="1"/>
          <p:nvPr/>
        </p:nvSpPr>
        <p:spPr>
          <a:xfrm>
            <a:off x="6564086" y="5918363"/>
            <a:ext cx="4375596" cy="2415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 = [1, 2, 3] b = a # Le compteur de références de l'objet [1, 2, 3] est maintenant 2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del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a # Supprime la référence 'a', le compteur passe à 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A3CFADA0-322C-C720-A7E7-D159AA040C33}"/>
              </a:ext>
            </a:extLst>
          </p:cNvPr>
          <p:cNvSpPr txBox="1"/>
          <p:nvPr/>
        </p:nvSpPr>
        <p:spPr>
          <a:xfrm>
            <a:off x="1656426" y="897799"/>
            <a:ext cx="9697374" cy="70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comptage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de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références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E384FE-E24D-0DEE-5ACA-4ECD5E930510}"/>
              </a:ext>
            </a:extLst>
          </p:cNvPr>
          <p:cNvSpPr txBox="1"/>
          <p:nvPr/>
        </p:nvSpPr>
        <p:spPr>
          <a:xfrm>
            <a:off x="728640" y="2326000"/>
            <a:ext cx="174176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Georgia" panose="02040502050405020303" pitchFamily="18" charset="0"/>
              </a:rPr>
              <a:t>Python utilise un système de </a:t>
            </a:r>
            <a:r>
              <a:rPr lang="fr-FR" sz="2800" b="1" dirty="0">
                <a:latin typeface="Georgia" panose="02040502050405020303" pitchFamily="18" charset="0"/>
              </a:rPr>
              <a:t>comptage de références</a:t>
            </a:r>
            <a:r>
              <a:rPr lang="fr-FR" sz="2800" dirty="0">
                <a:latin typeface="Georgia" panose="02040502050405020303" pitchFamily="18" charset="0"/>
              </a:rPr>
              <a:t> pour gérer les objets.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Chaque objet en mémoire a un </a:t>
            </a:r>
            <a:r>
              <a:rPr lang="fr-FR" sz="2800" b="1" dirty="0">
                <a:latin typeface="Georgia" panose="02040502050405020303" pitchFamily="18" charset="0"/>
              </a:rPr>
              <a:t>compteur</a:t>
            </a:r>
            <a:r>
              <a:rPr lang="fr-FR" sz="2800" dirty="0">
                <a:latin typeface="Georgia" panose="02040502050405020303" pitchFamily="18" charset="0"/>
              </a:rPr>
              <a:t> qui enregistre combien de références pointent vers lui.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Lorsque le compteur atteint zéro, l’objet est détruit.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CDD567-ED81-E076-8C60-A91FD4BEF6FF}"/>
              </a:ext>
            </a:extLst>
          </p:cNvPr>
          <p:cNvSpPr txBox="1"/>
          <p:nvPr/>
        </p:nvSpPr>
        <p:spPr>
          <a:xfrm>
            <a:off x="3836861" y="923301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Si toutes les références sont supprimées, Python libère l’espace mémoire occupé par l’objet.</a:t>
            </a:r>
          </a:p>
        </p:txBody>
      </p:sp>
    </p:spTree>
    <p:extLst>
      <p:ext uri="{BB962C8B-B14F-4D97-AF65-F5344CB8AC3E}">
        <p14:creationId xmlns:p14="http://schemas.microsoft.com/office/powerpoint/2010/main" val="257313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24600" y="5113504"/>
            <a:ext cx="5165470" cy="4525796"/>
            <a:chOff x="0" y="0"/>
            <a:chExt cx="1565732" cy="7064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5732" cy="706421"/>
            </a:xfrm>
            <a:custGeom>
              <a:avLst/>
              <a:gdLst/>
              <a:ahLst/>
              <a:cxnLst/>
              <a:rect l="l" t="t" r="r" b="b"/>
              <a:pathLst>
                <a:path w="1565732" h="706421">
                  <a:moveTo>
                    <a:pt x="0" y="0"/>
                  </a:moveTo>
                  <a:lnTo>
                    <a:pt x="1565732" y="0"/>
                  </a:lnTo>
                  <a:lnTo>
                    <a:pt x="1565732" y="706421"/>
                  </a:lnTo>
                  <a:lnTo>
                    <a:pt x="0" y="706421"/>
                  </a:lnTo>
                  <a:close/>
                </a:path>
              </a:pathLst>
            </a:custGeom>
            <a:solidFill>
              <a:srgbClr val="C8AA6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65732" cy="754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36" y="322243"/>
            <a:ext cx="12939563" cy="1501645"/>
            <a:chOff x="0" y="0"/>
            <a:chExt cx="2473413" cy="3954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2609" y="2621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TextBox 25"/>
          <p:cNvSpPr txBox="1"/>
          <p:nvPr/>
        </p:nvSpPr>
        <p:spPr>
          <a:xfrm>
            <a:off x="6521662" y="5964584"/>
            <a:ext cx="4771346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4100" dirty="0" err="1">
                <a:solidFill>
                  <a:srgbClr val="FFFFFF"/>
                </a:solidFill>
                <a:latin typeface="Georgia Pro Bold"/>
              </a:rPr>
              <a:t>Forcez</a:t>
            </a:r>
            <a:r>
              <a:rPr lang="en-US" sz="4100" dirty="0">
                <a:solidFill>
                  <a:srgbClr val="FFFFFF"/>
                </a:solidFill>
                <a:latin typeface="Georgia Pro Bold"/>
              </a:rPr>
              <a:t> le </a:t>
            </a:r>
            <a:r>
              <a:rPr lang="en-US" sz="4100" dirty="0" err="1">
                <a:solidFill>
                  <a:srgbClr val="FFFFFF"/>
                </a:solidFill>
                <a:latin typeface="Georgia Pro Bold"/>
              </a:rPr>
              <a:t>Ramasse-Miettes</a:t>
            </a:r>
            <a:endParaRPr lang="en-US" sz="4100" dirty="0">
              <a:solidFill>
                <a:srgbClr val="FFFFFF"/>
              </a:solidFill>
              <a:latin typeface="Georgia Pro Bold"/>
            </a:endParaRP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FFFFFF"/>
              </a:solidFill>
              <a:latin typeface="Georgia Pro Bold"/>
            </a:endParaRP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4400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fr-FR" sz="4400" dirty="0" err="1">
                <a:solidFill>
                  <a:schemeClr val="bg1">
                    <a:lumMod val="95000"/>
                  </a:schemeClr>
                </a:solidFill>
              </a:rPr>
              <a:t>gc</a:t>
            </a:r>
            <a:r>
              <a:rPr lang="fr-FR" sz="4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4400" dirty="0" err="1">
                <a:solidFill>
                  <a:schemeClr val="bg1">
                    <a:lumMod val="95000"/>
                  </a:schemeClr>
                </a:solidFill>
              </a:rPr>
              <a:t>gc.collect</a:t>
            </a:r>
            <a:r>
              <a:rPr lang="fr-FR" sz="44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US" sz="4100" dirty="0">
              <a:solidFill>
                <a:schemeClr val="bg1">
                  <a:lumMod val="95000"/>
                </a:schemeClr>
              </a:solidFill>
              <a:latin typeface="Georgia Pro Bold"/>
            </a:endParaRPr>
          </a:p>
        </p:txBody>
      </p:sp>
      <p:pic>
        <p:nvPicPr>
          <p:cNvPr id="32" name="Image 3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7AF4235-619A-741E-5572-FCE1FE5BA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9A0F3802-F700-229F-408A-6DA634960BDA}"/>
              </a:ext>
            </a:extLst>
          </p:cNvPr>
          <p:cNvSpPr txBox="1"/>
          <p:nvPr/>
        </p:nvSpPr>
        <p:spPr>
          <a:xfrm>
            <a:off x="1367112" y="481014"/>
            <a:ext cx="11734800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 Garbage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Collector:Nettoyer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la memoire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1DD05-318A-2DD2-4003-69268ADE6534}"/>
              </a:ext>
            </a:extLst>
          </p:cNvPr>
          <p:cNvSpPr txBox="1"/>
          <p:nvPr/>
        </p:nvSpPr>
        <p:spPr>
          <a:xfrm>
            <a:off x="1676400" y="2166978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Python dispose d’un </a:t>
            </a:r>
            <a:r>
              <a:rPr lang="fr-FR" sz="2400" b="1" dirty="0">
                <a:latin typeface="Georgia" panose="02040502050405020303" pitchFamily="18" charset="0"/>
              </a:rPr>
              <a:t>ramasse-miettes (Garbage Collector)</a:t>
            </a:r>
            <a:r>
              <a:rPr lang="fr-FR" sz="2400" dirty="0">
                <a:latin typeface="Georgia" panose="02040502050405020303" pitchFamily="18" charset="0"/>
              </a:rPr>
              <a:t> qui automatise la gestion de la mémoire.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Georgia" panose="02040502050405020303" pitchFamily="18" charset="0"/>
              </a:rPr>
              <a:t>Il détecte les objets non utilisés (avec un compteur de références de zéro).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Georgia" panose="02040502050405020303" pitchFamily="18" charset="0"/>
              </a:rPr>
              <a:t>Il libère leur mémoire pour qu’elle soit réutilisée.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F104-9ADB-94A5-CB1D-C3DF44F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FE83F4-6414-D469-471C-3AB7F3BAE8E4}"/>
              </a:ext>
            </a:extLst>
          </p:cNvPr>
          <p:cNvGrpSpPr/>
          <p:nvPr/>
        </p:nvGrpSpPr>
        <p:grpSpPr>
          <a:xfrm>
            <a:off x="5562600" y="3610620"/>
            <a:ext cx="5165470" cy="4525796"/>
            <a:chOff x="0" y="0"/>
            <a:chExt cx="1565732" cy="70642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EDF3A78-3C71-480E-FE33-799C7EC839BB}"/>
                </a:ext>
              </a:extLst>
            </p:cNvPr>
            <p:cNvSpPr/>
            <p:nvPr/>
          </p:nvSpPr>
          <p:spPr>
            <a:xfrm>
              <a:off x="0" y="0"/>
              <a:ext cx="1565732" cy="706421"/>
            </a:xfrm>
            <a:custGeom>
              <a:avLst/>
              <a:gdLst/>
              <a:ahLst/>
              <a:cxnLst/>
              <a:rect l="l" t="t" r="r" b="b"/>
              <a:pathLst>
                <a:path w="1565732" h="706421">
                  <a:moveTo>
                    <a:pt x="0" y="0"/>
                  </a:moveTo>
                  <a:lnTo>
                    <a:pt x="1565732" y="0"/>
                  </a:lnTo>
                  <a:lnTo>
                    <a:pt x="1565732" y="706421"/>
                  </a:lnTo>
                  <a:lnTo>
                    <a:pt x="0" y="706421"/>
                  </a:lnTo>
                  <a:close/>
                </a:path>
              </a:pathLst>
            </a:custGeom>
            <a:solidFill>
              <a:srgbClr val="C8AA6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B9068C-979A-3B3F-9307-D8BF5C29F857}"/>
                </a:ext>
              </a:extLst>
            </p:cNvPr>
            <p:cNvSpPr txBox="1"/>
            <p:nvPr/>
          </p:nvSpPr>
          <p:spPr>
            <a:xfrm>
              <a:off x="0" y="-47625"/>
              <a:ext cx="1565732" cy="754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8E8629C-FBEF-E757-2973-86444102B3E0}"/>
              </a:ext>
            </a:extLst>
          </p:cNvPr>
          <p:cNvGrpSpPr/>
          <p:nvPr/>
        </p:nvGrpSpPr>
        <p:grpSpPr>
          <a:xfrm>
            <a:off x="14436" y="322243"/>
            <a:ext cx="12939563" cy="1501645"/>
            <a:chOff x="0" y="0"/>
            <a:chExt cx="2473413" cy="39549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4076457-52FD-F8E8-0484-8E3B2B44B889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09E665A-FE4A-09AD-D57E-F5C0499AC003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B32B65DD-74FF-99DA-0085-5C1413B7CF4F}"/>
              </a:ext>
            </a:extLst>
          </p:cNvPr>
          <p:cNvSpPr/>
          <p:nvPr/>
        </p:nvSpPr>
        <p:spPr>
          <a:xfrm>
            <a:off x="892609" y="2621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FC83ADC-1E25-EE07-5FD1-DA62E2797F4E}"/>
              </a:ext>
            </a:extLst>
          </p:cNvPr>
          <p:cNvSpPr txBox="1"/>
          <p:nvPr/>
        </p:nvSpPr>
        <p:spPr>
          <a:xfrm>
            <a:off x="5759662" y="4461700"/>
            <a:ext cx="4771346" cy="368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class A: def __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init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__(self):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self.reference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= None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obj1 = A() 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obj2 = A() obj1.reference = obj2 obj2.reference = obj1 # Cycle de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références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2" name="Image 3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F59AE550-32CC-A3F8-D8B7-C1167A652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F95271C6-BADB-EA20-AF4D-971ADA66745D}"/>
              </a:ext>
            </a:extLst>
          </p:cNvPr>
          <p:cNvSpPr txBox="1"/>
          <p:nvPr/>
        </p:nvSpPr>
        <p:spPr>
          <a:xfrm>
            <a:off x="1367112" y="481014"/>
            <a:ext cx="11734800" cy="700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Gestion des cycles des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réferences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605504-2194-B218-01EE-50C5EF08AFC6}"/>
              </a:ext>
            </a:extLst>
          </p:cNvPr>
          <p:cNvSpPr txBox="1"/>
          <p:nvPr/>
        </p:nvSpPr>
        <p:spPr>
          <a:xfrm>
            <a:off x="1676400" y="2166978"/>
            <a:ext cx="1310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Un </a:t>
            </a:r>
            <a:r>
              <a:rPr lang="fr-FR" sz="2400" b="1" dirty="0">
                <a:latin typeface="Georgia" panose="02040502050405020303" pitchFamily="18" charset="0"/>
              </a:rPr>
              <a:t>cycle de références</a:t>
            </a:r>
            <a:r>
              <a:rPr lang="fr-FR" sz="2400" dirty="0">
                <a:latin typeface="Georgia" panose="02040502050405020303" pitchFamily="18" charset="0"/>
              </a:rPr>
              <a:t> se produit lorsque deux objets se réfèrent l’un à l’autre, ce qui empêche le compteur de tomber à zéro.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3C1DA3-14AA-74CA-C0C9-61D72565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882054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Python utilise des techniques spéciales pour détecter et nettoyer ces cycles.</a:t>
            </a:r>
          </a:p>
        </p:txBody>
      </p:sp>
    </p:spTree>
    <p:extLst>
      <p:ext uri="{BB962C8B-B14F-4D97-AF65-F5344CB8AC3E}">
        <p14:creationId xmlns:p14="http://schemas.microsoft.com/office/powerpoint/2010/main" val="36453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C1EA-85D4-C2FB-357D-FC684741F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988B5EF2-AAF6-EC74-D352-2155C8B7A3D7}"/>
              </a:ext>
            </a:extLst>
          </p:cNvPr>
          <p:cNvGrpSpPr/>
          <p:nvPr/>
        </p:nvGrpSpPr>
        <p:grpSpPr>
          <a:xfrm>
            <a:off x="14436" y="322243"/>
            <a:ext cx="12939563" cy="1501645"/>
            <a:chOff x="0" y="0"/>
            <a:chExt cx="2473413" cy="39549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D44BFA-C72F-02AA-D3B0-9DC60281A15F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848CEEA-3385-AEAF-75E0-5E7FFF8C536C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FF22A056-E633-7098-694E-73B4AB6BE3FE}"/>
              </a:ext>
            </a:extLst>
          </p:cNvPr>
          <p:cNvSpPr/>
          <p:nvPr/>
        </p:nvSpPr>
        <p:spPr>
          <a:xfrm>
            <a:off x="892609" y="2621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2" name="Image 3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8B65E7B-D400-BC10-BA4D-C1A0B7363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DD85E620-AEE2-553B-A112-50B26DEF53CB}"/>
              </a:ext>
            </a:extLst>
          </p:cNvPr>
          <p:cNvSpPr txBox="1"/>
          <p:nvPr/>
        </p:nvSpPr>
        <p:spPr>
          <a:xfrm>
            <a:off x="1367112" y="481014"/>
            <a:ext cx="11734800" cy="700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Optimisation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et bonne pratiques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56D97D-7E8D-8D0B-AC10-B7FC39A1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30" y="3099643"/>
            <a:ext cx="1356087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1-Réduisez les Références Inutiles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Utilisez </a:t>
            </a:r>
            <a:r>
              <a:rPr kumimoji="0" lang="fr-FR" altLang="fr-FR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del</a:t>
            </a: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pour supprimer une variable si elle n’est plus nécessaire.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2-</a:t>
            </a:r>
            <a:r>
              <a:rPr lang="fr-FR" sz="3600" dirty="0">
                <a:latin typeface="Georgia" panose="02040502050405020303" pitchFamily="18" charset="0"/>
              </a:rPr>
              <a:t>Utilisez des Générateurs: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latin typeface="Georgia" panose="02040502050405020303" pitchFamily="18" charset="0"/>
              </a:rPr>
              <a:t>Les générateurs sont efficaces pour gérer de grandes quantités de données sans occuper toute la mémoire.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3-Evitez les cycles de </a:t>
            </a:r>
            <a:r>
              <a:rPr lang="en-US" sz="3600" dirty="0" err="1">
                <a:latin typeface="Georgia" panose="02040502050405020303" pitchFamily="18" charset="0"/>
              </a:rPr>
              <a:t>références</a:t>
            </a:r>
            <a:r>
              <a:rPr lang="en-US" sz="3600" dirty="0">
                <a:latin typeface="Georgia" panose="020405020504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latin typeface="Georgia" panose="02040502050405020303" pitchFamily="18" charset="0"/>
              </a:rPr>
              <a:t>Utilisez des références faibles avec le module </a:t>
            </a:r>
            <a:r>
              <a:rPr lang="fr-FR" sz="3600" dirty="0" err="1">
                <a:latin typeface="Georgia" panose="02040502050405020303" pitchFamily="18" charset="0"/>
              </a:rPr>
              <a:t>weakref</a:t>
            </a:r>
            <a:endParaRPr lang="en-US" sz="36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110970D-AA77-C410-6902-608A8EC8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Utilisez des références faibles avec le module </a:t>
            </a:r>
          </a:p>
        </p:txBody>
      </p:sp>
    </p:spTree>
    <p:extLst>
      <p:ext uri="{BB962C8B-B14F-4D97-AF65-F5344CB8AC3E}">
        <p14:creationId xmlns:p14="http://schemas.microsoft.com/office/powerpoint/2010/main" val="32609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4dc44b-7632-475d-b6fd-7d0d1dc283d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D253D8662DF4E815276A797C79E74" ma:contentTypeVersion="14" ma:contentTypeDescription="Crée un document." ma:contentTypeScope="" ma:versionID="7a9a0e76c8a5dfbafd996816ff3b719b">
  <xsd:schema xmlns:xsd="http://www.w3.org/2001/XMLSchema" xmlns:xs="http://www.w3.org/2001/XMLSchema" xmlns:p="http://schemas.microsoft.com/office/2006/metadata/properties" xmlns:ns2="8e4dc44b-7632-475d-b6fd-7d0d1dc283dd" xmlns:ns3="64af7f6a-5d9f-45f2-a993-868267b7b43b" targetNamespace="http://schemas.microsoft.com/office/2006/metadata/properties" ma:root="true" ma:fieldsID="8ce70bdf1c614b64f59fe36df6e460f2" ns2:_="" ns3:_="">
    <xsd:import namespace="8e4dc44b-7632-475d-b6fd-7d0d1dc283dd"/>
    <xsd:import namespace="64af7f6a-5d9f-45f2-a993-868267b7b4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c44b-7632-475d-b6fd-7d0d1dc28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0a3ddb3f-d514-478d-9ead-7f9724e8f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f7f6a-5d9f-45f2-a993-868267b7b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A49368-6386-455C-ACF5-FFA874F3AD28}">
  <ds:schemaRefs>
    <ds:schemaRef ds:uri="http://schemas.microsoft.com/office/2006/metadata/properties"/>
    <ds:schemaRef ds:uri="http://schemas.microsoft.com/office/infopath/2007/PartnerControls"/>
    <ds:schemaRef ds:uri="8e4dc44b-7632-475d-b6fd-7d0d1dc283dd"/>
  </ds:schemaRefs>
</ds:datastoreItem>
</file>

<file path=customXml/itemProps2.xml><?xml version="1.0" encoding="utf-8"?>
<ds:datastoreItem xmlns:ds="http://schemas.openxmlformats.org/officeDocument/2006/customXml" ds:itemID="{36BABA99-66A6-4DE4-AE7F-9DD4B6BA4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4dc44b-7632-475d-b6fd-7d0d1dc283dd"/>
    <ds:schemaRef ds:uri="64af7f6a-5d9f-45f2-a993-868267b7b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DE0AC2-E2FE-4A63-8E96-BF8444C79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505</Words>
  <Application>Microsoft Office PowerPoint</Application>
  <PresentationFormat>Personnalisé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Georgia</vt:lpstr>
      <vt:lpstr>Calibri</vt:lpstr>
      <vt:lpstr>Georgia Pro Condensed Bold Italics</vt:lpstr>
      <vt:lpstr>Georgia Pro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</dc:title>
  <dc:creator>Jacem Mestiri</dc:creator>
  <cp:lastModifiedBy>jacem mestiri</cp:lastModifiedBy>
  <cp:revision>3</cp:revision>
  <dcterms:created xsi:type="dcterms:W3CDTF">2006-08-16T00:00:00Z</dcterms:created>
  <dcterms:modified xsi:type="dcterms:W3CDTF">2024-12-05T18:25:39Z</dcterms:modified>
  <dc:identifier>DAGE1l-1Ly8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0x010100A59D253D8662DF4E815276A797C79E74</vt:lpwstr>
  </property>
  <property fmtid="{D5CDD505-2E9C-101B-9397-08002B2CF9AE}" pid="3" name="MediaServiceImageTags">
    <vt:lpwstr/>
  </property>
</Properties>
</file>