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_rels/theme1.xml.rels" ContentType="application/vnd.openxmlformats-package.relationshi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7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7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 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4713B2BB-1E41-4CF2-B854-B64B8A777CCB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10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Fai clic per modificare il formato del testo della struttura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Secondo livello struttura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Terzo livello struttura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Quarto livello struttura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Quinto livello struttura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Sesto livello struttura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Settimo livello struttura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olo e contenuto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20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Secondo livello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Terzo livello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Quarto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Quinto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28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29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30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A54BAFA-FA1B-4FA1-A2A1-7E6E5C214E3B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testazione sezion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54880" y="2861640"/>
            <a:ext cx="8825400" cy="19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3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3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 idx="3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76420BAA-1CA4-4825-888E-AE4F9D637F69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e contenuti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5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6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Secondo livello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Terzo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2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Quarto livello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2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Quinto livello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654520" y="2055960"/>
            <a:ext cx="4395960" cy="41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Secondo livello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Terzo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2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Quarto livello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2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Quinto livello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dt" idx="3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ftr" idx="3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sldNum" idx="3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78A416C0-72A5-4A53-812D-3ACC7F8244B6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fronto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5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7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10340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10340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Secondo livello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Terzo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2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Quarto livello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2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Quinto livello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65452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65452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Secondo livello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Terzo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2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Quarto livello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2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Quinto livello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dt" idx="3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ftr" idx="3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PlaceHolder 8"/>
          <p:cNvSpPr>
            <a:spLocks noGrp="1"/>
          </p:cNvSpPr>
          <p:nvPr>
            <p:ph type="sldNum" idx="3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B06C191-E209-4986-BD5D-F10CA6FAA8F1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titolo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9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1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2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3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dt" idx="4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4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sldNum" idx="4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C298019-DEC8-4F17-9DD2-409BEC93096C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uota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9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1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2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dt" idx="4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ftr" idx="4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4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23FE9CF-D508-4522-8F3D-CD1DA65232DE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to con didascalia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340056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24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784760" y="1447920"/>
            <a:ext cx="519552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20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Secondo livello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Terzo livello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Quarto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Quinto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1154880" y="3129120"/>
            <a:ext cx="340056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4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4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4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AE30FE7-5A89-458B-8B2A-8921F048B1CB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con didascalia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0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2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3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53800" y="1854360"/>
            <a:ext cx="5092560" cy="157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3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949440" y="1143000"/>
            <a:ext cx="3200040" cy="4571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sull'icona per inserire un'immagine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54880" y="3657600"/>
            <a:ext cx="50846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dt" idx="4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ftr" idx="5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sldNum" idx="5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6723B03-AF32-4E04-90F5-9A03C8BA2007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panoramica con didascalia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54880" y="4800600"/>
            <a:ext cx="88254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24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54880" y="685800"/>
            <a:ext cx="8825400" cy="36403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sull'icona per inserire un'immagine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154880" y="5367240"/>
            <a:ext cx="882540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2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18BF8A9A-03F5-420D-966F-182376AE81AD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olo e sottotitolo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8E60295-4821-482A-969B-769F00C2587A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zione con didascalia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7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74640" y="1447920"/>
            <a:ext cx="7998840" cy="23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930320" y="3771000"/>
            <a:ext cx="7279200" cy="3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 cap="sm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54880" y="4350600"/>
            <a:ext cx="882540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1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1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27DE8A6-77CB-4DF7-BA92-98FE789D7B29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TextBox 11"/>
          <p:cNvSpPr/>
          <p:nvPr/>
        </p:nvSpPr>
        <p:spPr>
          <a:xfrm>
            <a:off x="898200" y="971280"/>
            <a:ext cx="801720" cy="19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22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Arial"/>
              </a:rPr>
              <a:t>“</a:t>
            </a:r>
            <a:endParaRPr b="0" lang="it-IT" sz="1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TextBox 14"/>
          <p:cNvSpPr/>
          <p:nvPr/>
        </p:nvSpPr>
        <p:spPr>
          <a:xfrm>
            <a:off x="9330480" y="2613960"/>
            <a:ext cx="801720" cy="19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22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Arial"/>
              </a:rPr>
              <a:t>”</a:t>
            </a:r>
            <a:endParaRPr b="0" lang="it-IT" sz="1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eda nom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9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1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54880" y="3124080"/>
            <a:ext cx="8825400" cy="16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1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1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1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1CBF88C-5C44-4697-AAAD-5F2ADAAAABFF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onn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2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32880" y="1981080"/>
            <a:ext cx="2946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52320" y="2666880"/>
            <a:ext cx="292716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883680" y="1981080"/>
            <a:ext cx="29358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873240" y="2666880"/>
            <a:ext cx="294660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body"/>
          </p:nvPr>
        </p:nvSpPr>
        <p:spPr>
          <a:xfrm>
            <a:off x="7124760" y="19810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 type="body"/>
          </p:nvPr>
        </p:nvSpPr>
        <p:spPr>
          <a:xfrm>
            <a:off x="7124760" y="2666880"/>
            <a:ext cx="29318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cxnSp>
        <p:nvCxnSpPr>
          <p:cNvPr id="72" name="Straight Connector 16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cap="rnd" w="12700">
            <a:solidFill>
              <a:schemeClr val="lt2">
                <a:lumMod val="40000"/>
                <a:lumOff val="60000"/>
                <a:alpha val="40000"/>
              </a:schemeClr>
            </a:solidFill>
            <a:round/>
          </a:ln>
        </p:spPr>
      </p:cxnSp>
      <p:cxnSp>
        <p:nvCxnSpPr>
          <p:cNvPr id="73" name="Straight Connector 17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cap="rnd" w="12700">
            <a:solidFill>
              <a:schemeClr val="lt2">
                <a:lumMod val="40000"/>
                <a:lumOff val="60000"/>
                <a:alpha val="40000"/>
              </a:schemeClr>
            </a:solidFill>
            <a:round/>
          </a:ln>
        </p:spPr>
      </p:cxnSp>
      <p:sp>
        <p:nvSpPr>
          <p:cNvPr id="74" name="PlaceHolder 8"/>
          <p:cNvSpPr>
            <a:spLocks noGrp="1"/>
          </p:cNvSpPr>
          <p:nvPr>
            <p:ph type="dt" idx="1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9"/>
          <p:cNvSpPr>
            <a:spLocks noGrp="1"/>
          </p:cNvSpPr>
          <p:nvPr>
            <p:ph type="ftr" idx="1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10"/>
          <p:cNvSpPr>
            <a:spLocks noGrp="1"/>
          </p:cNvSpPr>
          <p:nvPr>
            <p:ph type="sldNum" idx="1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F1115B31-26FC-44C9-88E4-B6988C3464B3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onne immagin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2320" y="4250880"/>
            <a:ext cx="29397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52320" y="2209680"/>
            <a:ext cx="29397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sull'icona per inserire un'immagine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52320" y="4827240"/>
            <a:ext cx="293976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889440" y="4250880"/>
            <a:ext cx="29300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889440" y="2209680"/>
            <a:ext cx="29300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sull'icona per inserire un'immagine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3888000" y="4827240"/>
            <a:ext cx="293400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7124760" y="42508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91" name="PlaceHolder 9"/>
          <p:cNvSpPr>
            <a:spLocks noGrp="1"/>
          </p:cNvSpPr>
          <p:nvPr>
            <p:ph type="body"/>
          </p:nvPr>
        </p:nvSpPr>
        <p:spPr>
          <a:xfrm>
            <a:off x="7124760" y="2209680"/>
            <a:ext cx="29318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sull'icona per inserire un'immagine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92" name="PlaceHolder 10"/>
          <p:cNvSpPr>
            <a:spLocks noGrp="1"/>
          </p:cNvSpPr>
          <p:nvPr>
            <p:ph type="body"/>
          </p:nvPr>
        </p:nvSpPr>
        <p:spPr>
          <a:xfrm>
            <a:off x="7124400" y="4827240"/>
            <a:ext cx="293580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cxnSp>
        <p:nvCxnSpPr>
          <p:cNvPr id="93" name="Straight Connector 18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cap="rnd" w="12700">
            <a:solidFill>
              <a:schemeClr val="lt2">
                <a:lumMod val="40000"/>
                <a:lumOff val="60000"/>
                <a:alpha val="40000"/>
              </a:schemeClr>
            </a:solidFill>
            <a:round/>
          </a:ln>
        </p:spPr>
      </p:cxnSp>
      <p:cxnSp>
        <p:nvCxnSpPr>
          <p:cNvPr id="94" name="Straight Connector 19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cap="rnd" w="12700">
            <a:solidFill>
              <a:schemeClr val="lt2">
                <a:lumMod val="40000"/>
                <a:lumOff val="60000"/>
                <a:alpha val="40000"/>
              </a:schemeClr>
            </a:solidFill>
            <a:round/>
          </a:ln>
        </p:spPr>
      </p:cxnSp>
      <p:sp>
        <p:nvSpPr>
          <p:cNvPr id="95" name="PlaceHolder 11"/>
          <p:cNvSpPr>
            <a:spLocks noGrp="1"/>
          </p:cNvSpPr>
          <p:nvPr>
            <p:ph type="dt" idx="1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12"/>
          <p:cNvSpPr>
            <a:spLocks noGrp="1"/>
          </p:cNvSpPr>
          <p:nvPr>
            <p:ph type="ftr" idx="2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13"/>
          <p:cNvSpPr>
            <a:spLocks noGrp="1"/>
          </p:cNvSpPr>
          <p:nvPr>
            <p:ph type="sldNum" idx="2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FA7EFDD0-0A38-4850-9ECA-985341C596FB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olo e testo vertical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20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Secondo livello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Terzo livello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Quarto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Quinto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2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ftr" idx="23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sldNum" idx="24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A5549D6-2F0C-4172-A453-F32EA831493F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redefinito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2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04120" y="430200"/>
            <a:ext cx="1752120" cy="58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4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Fare clic per modificare lo stile del titolo dello schema</a:t>
            </a:r>
            <a:endParaRPr b="0" lang="en-US" sz="4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52320" y="887400"/>
            <a:ext cx="7422840" cy="536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20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Fare clic per modificare gli stili del testo dello schema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Secondo livello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6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Terzo livello</a:t>
            </a:r>
            <a:endParaRPr b="0" lang="en-US" sz="16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Quarto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it-IT" sz="14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Quinto livello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25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lt1">
                    <a:tint val="75000"/>
                    <a:alpha val="60000"/>
                  </a:schemeClr>
                </a:solidFill>
                <a:effectLst/>
                <a:uFillTx/>
                <a:latin typeface="Century Gothic"/>
              </a:rPr>
              <a:t>&lt;data/ora&gt;</a:t>
            </a:r>
            <a:endParaRPr b="0" lang="it-IT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 idx="26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&lt;piè di pagina&gt;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 idx="27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B68F613-FC77-434B-A2DA-FF75655E6358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Century Gothic"/>
              </a:rPr>
              <a:t>&lt;numero&gt;</a:t>
            </a:fld>
            <a:endParaRPr b="0" lang="it-IT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154880" y="1769760"/>
            <a:ext cx="8156520" cy="222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it-IT" sz="7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Write Me</a:t>
            </a:r>
            <a:br>
              <a:rPr sz="7200"/>
            </a:br>
            <a:r>
              <a:rPr b="0" lang="it-IT" sz="72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P8 (2023/2024)</a:t>
            </a:r>
            <a:endParaRPr b="0" lang="en-US" sz="72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1154880" y="4253400"/>
            <a:ext cx="857664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Analysis and Structural and Thematic Classification of Unstructured Email Text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3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6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7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77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8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79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0" name="Titolo 1"/>
          <p:cNvSpPr/>
          <p:nvPr/>
        </p:nvSpPr>
        <p:spPr>
          <a:xfrm>
            <a:off x="510120" y="1329840"/>
            <a:ext cx="926496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 defTabSz="457200">
              <a:lnSpc>
                <a:spcPct val="2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Limitations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High Reconstruction Error, Bag-of-words ignores context, potential topic overlap.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Future Work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Use contextual embeddings (BERT), Combine NMF with clustering, Expand dataset.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Conclusion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NMF showed promising results for topic separation and coherence on fraudulent emails. Further tuning and hybrid methods could enhance performance.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1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494640" y="32652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Limitations &amp; Future Work</a:t>
            </a:r>
            <a:endParaRPr b="0" lang="it-IT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3" name="AutoShape 2" descr="Bandiera della Nigeria - Wikipedia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19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Titolo 1"/>
          <p:cNvSpPr/>
          <p:nvPr/>
        </p:nvSpPr>
        <p:spPr>
          <a:xfrm>
            <a:off x="494640" y="1487520"/>
            <a:ext cx="926496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Challenge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Extracting information from unstructured email text.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Emails are </a:t>
            </a: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complex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</a:t>
            </a: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formal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 elements + </a:t>
            </a: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dynamic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 content.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Need for efficient </a:t>
            </a: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analysis methods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NLP tools are useful, but emails pose specific challenges.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3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94640" y="32652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INTRODUCTION</a:t>
            </a:r>
            <a:endParaRPr b="0" lang="it-IT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26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7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8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9" name="Titolo 1"/>
          <p:cNvSpPr/>
          <p:nvPr/>
        </p:nvSpPr>
        <p:spPr>
          <a:xfrm>
            <a:off x="522360" y="1188000"/>
            <a:ext cx="926496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Goal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Develop an automated system for email text analysis.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Address two </a:t>
            </a: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challenges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structural components &amp; latent topics.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Approach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Two main phases combined: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00240" indent="-285840" defTabSz="457200">
              <a:lnSpc>
                <a:spcPct val="150000"/>
              </a:lnSpc>
              <a:buClr>
                <a:srgbClr val="ebebeb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Structural Classification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00240" indent="-285840" defTabSz="457200">
              <a:lnSpc>
                <a:spcPct val="150000"/>
              </a:lnSpc>
              <a:buClr>
                <a:srgbClr val="ebebeb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Topic Modeling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Aim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Improve interpretability and performance.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0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494640" y="32652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Project Goal &amp; Approach</a:t>
            </a:r>
            <a:endParaRPr b="0" lang="it-IT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33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4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6" name="Titolo 1"/>
          <p:cNvSpPr/>
          <p:nvPr/>
        </p:nvSpPr>
        <p:spPr>
          <a:xfrm>
            <a:off x="522360" y="1188000"/>
            <a:ext cx="926496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Purpose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Segment email into Greeting, Body, Closing.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Method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Regular expressions and pattern matching.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Body is the main content, extracted after removing Greeting/Closing.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Benefit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Enables consistent preprocessing, reduces noise, improves interpretability for next phase.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94640" y="32652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Phase 1: Structural Classification</a:t>
            </a:r>
            <a:endParaRPr b="0" lang="it-IT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40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2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Titolo 1"/>
          <p:cNvSpPr/>
          <p:nvPr/>
        </p:nvSpPr>
        <p:spPr>
          <a:xfrm>
            <a:off x="522360" y="1188000"/>
            <a:ext cx="926496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Analysis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 on the extracted Email Body.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Preprocessing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Tokenization, Stopword Removal, Lemmatization, Character Cleaning.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Vectorization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TF-IDF (numerical representation).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Dimensionality Reduction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TruncatedSVD.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4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494640" y="32652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Phase 2: Topic Modeling - Process</a:t>
            </a:r>
            <a:endParaRPr b="0" lang="it-IT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47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8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0" name="Titolo 1"/>
          <p:cNvSpPr/>
          <p:nvPr/>
        </p:nvSpPr>
        <p:spPr>
          <a:xfrm>
            <a:off x="587880" y="1418400"/>
            <a:ext cx="926496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Model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Non-Negative Matrix Factorization (NMF).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Reason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Leads to interpretable topics.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Configuration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5 Topics, 1000 max iterations, 10 top terms/topic.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</a:pPr>
            <a:r>
              <a:rPr b="1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Data</a:t>
            </a:r>
            <a:r>
              <a:rPr b="0" lang="en-US" sz="2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3332 fraudulent emails.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1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94640" y="32652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Phase 2: Topic Modeling - Model</a:t>
            </a:r>
            <a:endParaRPr b="0" lang="it-IT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54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7" name="Titolo 1"/>
          <p:cNvSpPr/>
          <p:nvPr/>
        </p:nvSpPr>
        <p:spPr>
          <a:xfrm>
            <a:off x="587880" y="1418400"/>
            <a:ext cx="1057212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3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Metrics used: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Coherence Score</a:t>
            </a: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Measures semantic similarity within topics. (High = good)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Topic Diversity</a:t>
            </a: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Measures uniqueness of terms across topics. (High = good)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30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Reconstruction Error</a:t>
            </a: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Measures how well model approximates original data. (Low = good)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8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494640" y="32652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Evaluation Metrics</a:t>
            </a:r>
            <a:endParaRPr b="0" lang="it-IT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61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2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Titolo 1"/>
          <p:cNvSpPr/>
          <p:nvPr/>
        </p:nvSpPr>
        <p:spPr>
          <a:xfrm>
            <a:off x="510120" y="1329840"/>
            <a:ext cx="926496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250000"/>
              </a:lnSpc>
              <a:tabLst>
                <a:tab algn="l" pos="0"/>
              </a:tabLst>
            </a:pPr>
            <a:r>
              <a:rPr b="0" lang="en-US" sz="1800" strike="noStrike" u="sng">
                <a:solidFill>
                  <a:schemeClr val="lt2"/>
                </a:solidFill>
                <a:effectLst/>
                <a:uFillTx/>
                <a:latin typeface="Century Gothic"/>
              </a:rPr>
              <a:t>Summary</a:t>
            </a: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5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Coherence Score</a:t>
            </a: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good internal consistency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5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Topic Diversity</a:t>
            </a: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high topic separation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5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Reconstruction Error</a:t>
            </a: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relatively high, suggests approximation can improve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50000"/>
              </a:lnSpc>
              <a:tabLst>
                <a:tab algn="l" pos="0"/>
              </a:tabLst>
            </a:pPr>
            <a:r>
              <a:rPr b="0" lang="en-US" sz="1800" strike="noStrike" u="sng">
                <a:solidFill>
                  <a:schemeClr val="lt2"/>
                </a:solidFill>
                <a:effectLst/>
                <a:uFillTx/>
                <a:latin typeface="Century Gothic"/>
              </a:rPr>
              <a:t>Overall</a:t>
            </a: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: NMF identified coherent and distinct themes despite data approximation challenge.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5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494640" y="32652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Evaluation results</a:t>
            </a:r>
            <a:endParaRPr b="0" lang="it-IT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67" name="Immagine 2" descr=""/>
          <p:cNvPicPr/>
          <p:nvPr/>
        </p:nvPicPr>
        <p:blipFill>
          <a:blip r:embed="rId2"/>
          <a:stretch/>
        </p:blipFill>
        <p:spPr>
          <a:xfrm>
            <a:off x="6730200" y="1639080"/>
            <a:ext cx="4903560" cy="1503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ttangolo 3"/>
          <p:cNvSpPr/>
          <p:nvPr/>
        </p:nvSpPr>
        <p:spPr>
          <a:xfrm>
            <a:off x="0" y="6336360"/>
            <a:ext cx="12191760" cy="45360"/>
          </a:xfrm>
          <a:prstGeom prst="rect">
            <a:avLst/>
          </a:prstGeom>
          <a:solidFill>
            <a:srgbClr val="b01513"/>
          </a:solidFill>
          <a:ln cap="rnd">
            <a:solidFill>
              <a:srgbClr val="4d0908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69" name="Sottotitolo 2"/>
          <p:cNvSpPr/>
          <p:nvPr/>
        </p:nvSpPr>
        <p:spPr>
          <a:xfrm>
            <a:off x="6195600" y="6356520"/>
            <a:ext cx="57938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27436A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0" name="Sottotitolo 2"/>
          <p:cNvSpPr/>
          <p:nvPr/>
        </p:nvSpPr>
        <p:spPr>
          <a:xfrm>
            <a:off x="202320" y="6350040"/>
            <a:ext cx="5843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Stefano nava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71" name="Picture 2" descr=""/>
          <p:cNvPicPr/>
          <p:nvPr/>
        </p:nvPicPr>
        <p:blipFill>
          <a:blip r:embed="rId1"/>
          <a:stretch/>
        </p:blipFill>
        <p:spPr>
          <a:xfrm>
            <a:off x="10487520" y="475920"/>
            <a:ext cx="606960" cy="60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2" name="Titolo 1"/>
          <p:cNvSpPr/>
          <p:nvPr/>
        </p:nvSpPr>
        <p:spPr>
          <a:xfrm>
            <a:off x="510120" y="1329840"/>
            <a:ext cx="926496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2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Identified 5 </a:t>
            </a:r>
            <a:r>
              <a:rPr b="1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themes</a:t>
            </a: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 in fraudulent emails: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5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Gov/Diplomat Impersonation (e.g., "ministry", "nigeria")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5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Inheritance/Financial Scams (e.g., "son", "family", "late")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5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Accident-related Unclaimed Funds (e.g., "plane", "crash", "deceased")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5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Legal Matters (e.g., "deposit", "document", "attorney")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250000"/>
              </a:lnSpc>
              <a:buClr>
                <a:srgbClr val="ebebeb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Religious Scams (e.g., "lord", "god", "charity")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3" name="Sottotitolo 2"/>
          <p:cNvSpPr/>
          <p:nvPr/>
        </p:nvSpPr>
        <p:spPr>
          <a:xfrm>
            <a:off x="3815280" y="6431400"/>
            <a:ext cx="44618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lnSpcReduction="9999"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Natural language processing</a:t>
            </a:r>
            <a:endParaRPr b="0" lang="it-IT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494640" y="32652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dk2">
                    <a:lumMod val="40000"/>
                    <a:lumOff val="60000"/>
                  </a:schemeClr>
                </a:solidFill>
                <a:effectLst/>
                <a:uFillTx/>
                <a:latin typeface="Century Gothic"/>
              </a:rPr>
              <a:t>Discovered Topics (Examples)</a:t>
            </a:r>
            <a:endParaRPr b="0" lang="it-IT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5" name="AutoShape 2" descr="Bandiera della Nigeria - Wikipedia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4572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one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</TotalTime>
  <Application>LibreOffice/25.2.4.3$Linux_X86_64 LibreOffice_project/520$Build-3</Application>
  <AppVersion>15.0000</AppVersion>
  <Words>532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2024-02-07T19:49:35Z</dcterms:created>
  <dc:creator>Stefano Nava</dc:creator>
  <dc:description/>
  <dc:language>it-IT</dc:language>
  <cp:lastModifiedBy/>
  <dcterms:modified xsi:type="dcterms:W3CDTF">2025-07-16T17:15:19Z</dcterms:modified>
  <cp:revision>71</cp:revision>
  <dc:subject/>
  <dc:title>Greenfield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