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7D3BA-6E86-EF95-9391-2B7CFD469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69674"/>
            <a:ext cx="8156996" cy="2230123"/>
          </a:xfrm>
        </p:spPr>
        <p:txBody>
          <a:bodyPr/>
          <a:lstStyle/>
          <a:p>
            <a:r>
              <a:rPr lang="it-IT" dirty="0"/>
              <a:t>Write Me</a:t>
            </a:r>
            <a:br>
              <a:rPr lang="it-IT" dirty="0"/>
            </a:br>
            <a:r>
              <a:rPr lang="it-IT" dirty="0"/>
              <a:t>P8 (2023/2024)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E8C2FD-48A1-1EC1-2770-C5EA1A81E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53438"/>
            <a:ext cx="8576874" cy="861420"/>
          </a:xfrm>
        </p:spPr>
        <p:txBody>
          <a:bodyPr>
            <a:normAutofit/>
          </a:bodyPr>
          <a:lstStyle/>
          <a:p>
            <a:r>
              <a:rPr lang="en-US" dirty="0"/>
              <a:t>Analysis and Structural and Thematic Classification of Unstructured Email Text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22E8495-732B-B000-0E82-4F7968FA63AF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07C5FC-9F5B-932C-9ED2-4B9DC737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7A47CE8B-015E-F928-C87A-AEA89A4A256F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2EC0F99C-CA7E-2342-01A7-FE57871CC825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E31A4DC9-BF1F-05A6-6B5A-3571CBB1F896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1161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E4DF-F809-0E87-BB79-52CF1C5D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1A262A7-BCE8-419E-8262-C57F6C1894B5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80173BBE-7E19-C593-A118-6793DDBC93BC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6CDC47B-E9D6-6C0A-C338-DB4C35049127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9EB780-DF56-D03A-3161-284CEB2D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3C68AF0-59FA-80B4-A8A7-9BE9860B82BD}"/>
              </a:ext>
            </a:extLst>
          </p:cNvPr>
          <p:cNvSpPr txBox="1">
            <a:spLocks/>
          </p:cNvSpPr>
          <p:nvPr/>
        </p:nvSpPr>
        <p:spPr>
          <a:xfrm>
            <a:off x="510073" y="1329950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dirty="0"/>
              <a:t>Limitations</a:t>
            </a:r>
            <a:r>
              <a:rPr lang="en-US" dirty="0"/>
              <a:t>: High Reconstruction Error, Bag-of-words ignores context, Potential topic overlap.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Future Work</a:t>
            </a:r>
            <a:r>
              <a:rPr lang="en-US" dirty="0"/>
              <a:t>: Use contextual embeddings (BERT), Combine NMF with clustering, Expand dataset.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Conclusion</a:t>
            </a:r>
            <a:r>
              <a:rPr lang="en-US" dirty="0"/>
              <a:t>: NMF showed promising results for topic separation and coherence on fraudulent emails. Further tuning and hybrid methods could enhance performance.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600E777F-9241-FF96-9AD9-030C9C3572F0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782ED7DD-2124-138B-12F8-C26553817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Limitations &amp; Future Work</a:t>
            </a:r>
          </a:p>
        </p:txBody>
      </p:sp>
      <p:sp>
        <p:nvSpPr>
          <p:cNvPr id="2" name="AutoShape 2" descr="Bandiera della Nigeria - Wikipedia">
            <a:extLst>
              <a:ext uri="{FF2B5EF4-FFF2-40B4-BE49-F238E27FC236}">
                <a16:creationId xmlns:a16="http://schemas.microsoft.com/office/drawing/2014/main" id="{E67A427A-295C-405B-EF24-7ACC13D3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44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95E3-BDB4-B240-FB4A-81C29080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463E4D-7AC1-140D-8D01-677049766C1D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31ADBFC-1FB1-8E79-532C-D4BB310628C1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1E77FA1D-55D2-A69F-A3F2-88CD0B98CAFA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D63E1E-1A0A-AA66-2868-130CFDB2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ADE5A0D2-90CC-01C4-5A9F-51544FEC8B48}"/>
              </a:ext>
            </a:extLst>
          </p:cNvPr>
          <p:cNvSpPr txBox="1">
            <a:spLocks/>
          </p:cNvSpPr>
          <p:nvPr/>
        </p:nvSpPr>
        <p:spPr>
          <a:xfrm>
            <a:off x="494522" y="1487353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Challenge</a:t>
            </a:r>
            <a:r>
              <a:rPr lang="en-US" sz="2000" dirty="0">
                <a:latin typeface="+mn-lt"/>
              </a:rPr>
              <a:t>: Extracting information from unstructured email text.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Emails are </a:t>
            </a:r>
            <a:r>
              <a:rPr lang="en-US" sz="2000" b="1" dirty="0">
                <a:latin typeface="+mn-lt"/>
              </a:rPr>
              <a:t>complex</a:t>
            </a:r>
            <a:r>
              <a:rPr lang="en-US" sz="2000" dirty="0">
                <a:latin typeface="+mn-lt"/>
              </a:rPr>
              <a:t>: </a:t>
            </a:r>
            <a:r>
              <a:rPr lang="en-US" sz="2000" b="1" dirty="0">
                <a:latin typeface="+mn-lt"/>
              </a:rPr>
              <a:t>formal</a:t>
            </a:r>
            <a:r>
              <a:rPr lang="en-US" sz="2000" dirty="0">
                <a:latin typeface="+mn-lt"/>
              </a:rPr>
              <a:t> elements + </a:t>
            </a:r>
            <a:r>
              <a:rPr lang="en-US" sz="2000" b="1" dirty="0">
                <a:latin typeface="+mn-lt"/>
              </a:rPr>
              <a:t>dynamic</a:t>
            </a:r>
            <a:r>
              <a:rPr lang="en-US" sz="2000" dirty="0">
                <a:latin typeface="+mn-lt"/>
              </a:rPr>
              <a:t> content.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Need for efficient </a:t>
            </a:r>
            <a:r>
              <a:rPr lang="en-US" sz="2000" b="1" dirty="0">
                <a:latin typeface="+mn-lt"/>
              </a:rPr>
              <a:t>analysis methods</a:t>
            </a:r>
            <a:r>
              <a:rPr lang="en-US" sz="2000" dirty="0">
                <a:latin typeface="+mn-lt"/>
              </a:rPr>
              <a:t>.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NLP tools are useful, but emails pose specific challenges.</a:t>
            </a:r>
            <a:endParaRPr lang="it-IT" sz="2000" dirty="0">
              <a:latin typeface="+mn-lt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CC7784F-DF76-4AE0-91A7-BA1E4783859E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DD917F0-CA44-6106-4F2C-5C5A5889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it-IT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529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272D2-532D-D63F-2E1A-C9515BFE0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AB5881C-EE09-04AF-88AA-3968F2985795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36A0042-EAE7-23A2-4F62-C1EE1CFB2111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5F6831FD-6F98-0768-C7AE-B936ACF883AE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41374B-BBC0-AB81-F9E1-0AA6EE25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FC582C45-B1B7-CBAF-A4A1-D6DBCFC0E700}"/>
              </a:ext>
            </a:extLst>
          </p:cNvPr>
          <p:cNvSpPr txBox="1">
            <a:spLocks/>
          </p:cNvSpPr>
          <p:nvPr/>
        </p:nvSpPr>
        <p:spPr>
          <a:xfrm>
            <a:off x="522513" y="1188098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Goal</a:t>
            </a:r>
            <a:r>
              <a:rPr lang="en-US" dirty="0"/>
              <a:t>: Develop an automated system for email text analysis.</a:t>
            </a:r>
          </a:p>
          <a:p>
            <a:r>
              <a:rPr lang="en-US" dirty="0"/>
              <a:t>Address two </a:t>
            </a:r>
            <a:r>
              <a:rPr lang="en-US" b="1" dirty="0"/>
              <a:t>challenges</a:t>
            </a:r>
            <a:r>
              <a:rPr lang="en-US" dirty="0"/>
              <a:t>: structural components &amp; latent topics.</a:t>
            </a:r>
          </a:p>
          <a:p>
            <a:r>
              <a:rPr lang="en-US" b="1" dirty="0"/>
              <a:t>Approach</a:t>
            </a:r>
            <a:r>
              <a:rPr lang="en-US" dirty="0"/>
              <a:t>: Two main phases combined: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Topic Modeling</a:t>
            </a:r>
          </a:p>
          <a:p>
            <a:r>
              <a:rPr lang="en-US" b="1" dirty="0"/>
              <a:t>Aim</a:t>
            </a:r>
            <a:r>
              <a:rPr lang="en-US" dirty="0"/>
              <a:t>: Improve interpretability and performance.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4BF5095-E40C-47B7-D2A4-21BE92C09EA5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CA664045-D4B4-C2B9-1955-545D07F03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it-IT" sz="3600" dirty="0"/>
              <a:t>Project Goal &amp; </a:t>
            </a:r>
            <a:r>
              <a:rPr lang="it-IT" sz="3600" dirty="0" err="1"/>
              <a:t>Approach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76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EE54-B950-357D-2E9B-79E06044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5C0B8C6-250F-85FC-265B-3ED8368E8EFA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8196D0A9-EFD2-4446-60F7-314C53A44131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90B293E-1FE6-76C1-C4CC-8E11DD8C2C4A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E7466B-68B2-C1E0-1DF8-A92F1465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3FB62F78-328C-9FFE-4B11-4C438CA92773}"/>
              </a:ext>
            </a:extLst>
          </p:cNvPr>
          <p:cNvSpPr txBox="1">
            <a:spLocks/>
          </p:cNvSpPr>
          <p:nvPr/>
        </p:nvSpPr>
        <p:spPr>
          <a:xfrm>
            <a:off x="522513" y="1188098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Purpose</a:t>
            </a:r>
            <a:r>
              <a:rPr lang="en-US" dirty="0"/>
              <a:t>: Segment email into Greeting, Body, Closing.</a:t>
            </a:r>
          </a:p>
          <a:p>
            <a:r>
              <a:rPr lang="en-US" b="1" dirty="0"/>
              <a:t>Method</a:t>
            </a:r>
            <a:r>
              <a:rPr lang="en-US" dirty="0"/>
              <a:t>: Regular expressions and pattern matching.</a:t>
            </a:r>
          </a:p>
          <a:p>
            <a:r>
              <a:rPr lang="en-US" dirty="0"/>
              <a:t>Body is the main content, extracted after removing Greeting/Closing.</a:t>
            </a:r>
          </a:p>
          <a:p>
            <a:r>
              <a:rPr lang="en-US" b="1" dirty="0"/>
              <a:t>Benefit</a:t>
            </a:r>
            <a:r>
              <a:rPr lang="en-US" dirty="0"/>
              <a:t>: Enables consistent preprocessing, reduces noise, improves interpretability for next phase.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B90E06B0-CA7B-0F46-8981-D8A3C69A372B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C7D42F6B-243E-5769-6C5A-FA624BC0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it-IT" sz="3600" dirty="0" err="1"/>
              <a:t>Phase</a:t>
            </a:r>
            <a:r>
              <a:rPr lang="it-IT" sz="3600" dirty="0"/>
              <a:t> 1: </a:t>
            </a:r>
            <a:r>
              <a:rPr lang="it-IT" sz="3600" dirty="0" err="1"/>
              <a:t>Structural</a:t>
            </a:r>
            <a:r>
              <a:rPr lang="it-IT" sz="3600" dirty="0"/>
              <a:t> </a:t>
            </a:r>
            <a:r>
              <a:rPr lang="it-IT" sz="3600" dirty="0" err="1"/>
              <a:t>Classification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7964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0A154-6E13-4D24-8FA6-FA6B561B4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701D72-96F5-5B3D-CE70-CFE5DAE33A65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808FD26-0298-0452-7F5E-1834F3C1C508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E01475D-677A-C967-6694-CEADE567423E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5B3115-E0AF-6360-6A8A-1BA9B5F9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7DBF2F6-0578-53CE-30FB-5DB09C3A3B7C}"/>
              </a:ext>
            </a:extLst>
          </p:cNvPr>
          <p:cNvSpPr txBox="1">
            <a:spLocks/>
          </p:cNvSpPr>
          <p:nvPr/>
        </p:nvSpPr>
        <p:spPr>
          <a:xfrm>
            <a:off x="522513" y="1188098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Analysis</a:t>
            </a:r>
            <a:r>
              <a:rPr lang="en-US" dirty="0"/>
              <a:t> on the extracted Email Body.</a:t>
            </a:r>
          </a:p>
          <a:p>
            <a:r>
              <a:rPr lang="en-US" b="1" dirty="0"/>
              <a:t>Preprocessing</a:t>
            </a:r>
            <a:r>
              <a:rPr lang="en-US" dirty="0"/>
              <a:t>: Tokenization, Stopword Removal, Lemmatization, Character Cleaning.</a:t>
            </a:r>
          </a:p>
          <a:p>
            <a:r>
              <a:rPr lang="en-US" b="1" dirty="0"/>
              <a:t>Vectorization</a:t>
            </a:r>
            <a:r>
              <a:rPr lang="en-US" dirty="0"/>
              <a:t>: TF-IDF (numerical representation).</a:t>
            </a:r>
          </a:p>
          <a:p>
            <a:r>
              <a:rPr lang="en-US" b="1" dirty="0"/>
              <a:t>Dimensionality Reduction</a:t>
            </a:r>
            <a:r>
              <a:rPr lang="en-US" dirty="0"/>
              <a:t>: </a:t>
            </a:r>
            <a:r>
              <a:rPr lang="en-US" dirty="0" err="1"/>
              <a:t>TruncatedSVD</a:t>
            </a:r>
            <a:r>
              <a:rPr lang="en-US" dirty="0"/>
              <a:t>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5AC0C1A6-91A9-9729-9CDB-CF3030F3F6C6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D39DA160-9D73-1BEA-9275-FD0DD635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Phase 2: Topic Modeling - Process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61696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49E9A-1791-5265-98B9-FB6269E3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69227DC-0A63-96CB-CD1F-E525F7B788F9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9C1EF917-F662-A422-7969-E34CBC197FB0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1946E64B-6D5A-BF14-1357-E8BB63CE8340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BC16D9-3B95-129D-AC3F-EE2D961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357BEBA6-6BD2-52CF-D21E-848A89F500B7}"/>
              </a:ext>
            </a:extLst>
          </p:cNvPr>
          <p:cNvSpPr txBox="1">
            <a:spLocks/>
          </p:cNvSpPr>
          <p:nvPr/>
        </p:nvSpPr>
        <p:spPr>
          <a:xfrm>
            <a:off x="587828" y="1418252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</a:t>
            </a:r>
            <a:r>
              <a:rPr lang="en-US" dirty="0"/>
              <a:t>: Non-Negative Matrix Factorization (NMF).</a:t>
            </a:r>
          </a:p>
          <a:p>
            <a:r>
              <a:rPr lang="en-US" b="1" dirty="0"/>
              <a:t>Reason</a:t>
            </a:r>
            <a:r>
              <a:rPr lang="en-US" dirty="0"/>
              <a:t>: Leads to interpretable topics.</a:t>
            </a:r>
          </a:p>
          <a:p>
            <a:r>
              <a:rPr lang="en-US" b="1" dirty="0"/>
              <a:t>Configuration</a:t>
            </a:r>
            <a:r>
              <a:rPr lang="en-US" dirty="0"/>
              <a:t>: 5 Topics, 1000 max iterations, 10 top terms/topic.</a:t>
            </a:r>
          </a:p>
          <a:p>
            <a:r>
              <a:rPr lang="en-US" b="1" dirty="0"/>
              <a:t>Data</a:t>
            </a:r>
            <a:r>
              <a:rPr lang="en-US" dirty="0"/>
              <a:t>: 3332 fraudulent emails.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F729BDD-DC51-41AE-FA8D-692328C26291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BC04801E-8F36-E62D-9ADB-0E5496D34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Phase 2: Topic Modeling - Model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057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38F66-909E-DD36-0F19-13A9DBBAF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EAF775-E0DA-76F7-9EAC-3B4403E7B3CF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C9793CC-FA78-3954-2A46-BE545258C10C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7D6B2E4D-A663-B04A-DE9C-E5A972C49081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F45457-9E72-7874-430F-48BF4BBC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1B064DF2-6581-808A-9DB2-83712F2D9580}"/>
              </a:ext>
            </a:extLst>
          </p:cNvPr>
          <p:cNvSpPr txBox="1">
            <a:spLocks/>
          </p:cNvSpPr>
          <p:nvPr/>
        </p:nvSpPr>
        <p:spPr>
          <a:xfrm>
            <a:off x="587828" y="1418252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1800" dirty="0"/>
              <a:t>Metrics used:</a:t>
            </a:r>
          </a:p>
          <a:p>
            <a:r>
              <a:rPr lang="en-US" sz="1800" b="1" dirty="0"/>
              <a:t>Coherence Score</a:t>
            </a:r>
            <a:r>
              <a:rPr lang="en-US" sz="1800" dirty="0"/>
              <a:t>: Measures semantic similarity within topics. (High = good)</a:t>
            </a:r>
          </a:p>
          <a:p>
            <a:r>
              <a:rPr lang="en-US" sz="1800" b="1" dirty="0"/>
              <a:t>Topic Diversity</a:t>
            </a:r>
            <a:r>
              <a:rPr lang="en-US" sz="1800" dirty="0"/>
              <a:t>: Measures uniqueness of terms across topics. (High = good)</a:t>
            </a:r>
          </a:p>
          <a:p>
            <a:r>
              <a:rPr lang="en-US" sz="1800" b="1" dirty="0"/>
              <a:t>Reconstruction Error</a:t>
            </a:r>
            <a:r>
              <a:rPr lang="en-US" sz="1800" dirty="0"/>
              <a:t>: Measures how well model approximates original data. (Low = good)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084B64D8-EBA7-2214-1355-C5915292DD03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49F0E5E5-B251-0239-B9FC-D52AC44C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Evaluation Metrics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87941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9DF1-04C2-32B2-9665-42880D3A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14C637-CF22-0F96-EFE4-D8B7AFA2C2C9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D08D1E87-BC0E-9D53-033B-1163D20D6573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1612855-1B7D-834B-FD55-71EEB63DDE40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181A30-2778-0407-91C0-9E3BBD77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694E96B-8BD1-C976-9EA4-227672ED6C5A}"/>
              </a:ext>
            </a:extLst>
          </p:cNvPr>
          <p:cNvSpPr txBox="1">
            <a:spLocks/>
          </p:cNvSpPr>
          <p:nvPr/>
        </p:nvSpPr>
        <p:spPr>
          <a:xfrm>
            <a:off x="510073" y="1329950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sz="1800" u="sng" dirty="0"/>
              <a:t>Summary</a:t>
            </a:r>
            <a:r>
              <a:rPr lang="en-US" sz="1800" dirty="0"/>
              <a:t>:</a:t>
            </a:r>
          </a:p>
          <a:p>
            <a:pPr>
              <a:lnSpc>
                <a:spcPct val="250000"/>
              </a:lnSpc>
            </a:pPr>
            <a:r>
              <a:rPr lang="en-US" sz="1800" b="1" dirty="0"/>
              <a:t>Coherence Score</a:t>
            </a:r>
            <a:r>
              <a:rPr lang="en-US" sz="1800" dirty="0"/>
              <a:t>: good internal consistency</a:t>
            </a:r>
          </a:p>
          <a:p>
            <a:pPr>
              <a:lnSpc>
                <a:spcPct val="250000"/>
              </a:lnSpc>
            </a:pPr>
            <a:r>
              <a:rPr lang="en-US" sz="1800" b="1" dirty="0"/>
              <a:t>Topic Diversity</a:t>
            </a:r>
            <a:r>
              <a:rPr lang="en-US" sz="1800" dirty="0"/>
              <a:t>: high topic separation</a:t>
            </a:r>
          </a:p>
          <a:p>
            <a:pPr>
              <a:lnSpc>
                <a:spcPct val="250000"/>
              </a:lnSpc>
            </a:pPr>
            <a:r>
              <a:rPr lang="en-US" sz="1800" b="1" dirty="0"/>
              <a:t>Reconstruction Error</a:t>
            </a:r>
            <a:r>
              <a:rPr lang="en-US" sz="1800" dirty="0"/>
              <a:t>: relatively high, suggests approximation can improve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800" u="sng" dirty="0"/>
              <a:t>Overall</a:t>
            </a:r>
            <a:r>
              <a:rPr lang="en-US" sz="1800" dirty="0"/>
              <a:t>: NMF identified coherent and distinct themes despite data approximation challenge.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0898AF4B-2CD1-6D80-F814-0A78623558EE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D2F5FDFC-E3CA-22EB-D7B1-BB85327A3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Evaluation results</a:t>
            </a:r>
            <a:endParaRPr 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7D547F-A986-5BB9-8A1D-1ECBF82A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43" y="1638964"/>
            <a:ext cx="4903929" cy="15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5A0A2-6371-0ED1-4F90-BBB6D64F3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77969E7-A0EA-5598-7141-48F1B11ABF68}"/>
              </a:ext>
            </a:extLst>
          </p:cNvPr>
          <p:cNvSpPr/>
          <p:nvPr/>
        </p:nvSpPr>
        <p:spPr>
          <a:xfrm>
            <a:off x="0" y="6336418"/>
            <a:ext cx="12192000" cy="45719"/>
          </a:xfrm>
          <a:prstGeom prst="rect">
            <a:avLst/>
          </a:prstGeom>
          <a:solidFill>
            <a:srgbClr val="B015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AF92BEE-F77D-0373-15A7-112A5A21E4F6}"/>
              </a:ext>
            </a:extLst>
          </p:cNvPr>
          <p:cNvSpPr txBox="1">
            <a:spLocks/>
          </p:cNvSpPr>
          <p:nvPr/>
        </p:nvSpPr>
        <p:spPr>
          <a:xfrm>
            <a:off x="6195526" y="6356690"/>
            <a:ext cx="5794311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it-IT" dirty="0"/>
              <a:t>27436A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547BF7E0-57D0-ABCE-A43E-B3235BEC7852}"/>
              </a:ext>
            </a:extLst>
          </p:cNvPr>
          <p:cNvSpPr txBox="1">
            <a:spLocks/>
          </p:cNvSpPr>
          <p:nvPr/>
        </p:nvSpPr>
        <p:spPr>
          <a:xfrm>
            <a:off x="202163" y="6349902"/>
            <a:ext cx="5844074" cy="47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Stefano </a:t>
            </a:r>
            <a:r>
              <a:rPr lang="it-IT" dirty="0" err="1"/>
              <a:t>nava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E4DDFC-C35C-E2A6-BF3E-4878670C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07" y="475863"/>
            <a:ext cx="607421" cy="60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53302DDF-56AA-563A-979D-1BA44174C062}"/>
              </a:ext>
            </a:extLst>
          </p:cNvPr>
          <p:cNvSpPr txBox="1">
            <a:spLocks/>
          </p:cNvSpPr>
          <p:nvPr/>
        </p:nvSpPr>
        <p:spPr>
          <a:xfrm>
            <a:off x="510073" y="1329950"/>
            <a:ext cx="9265298" cy="4712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457200" indent="-457200">
              <a:lnSpc>
                <a:spcPct val="3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sz="1800" dirty="0"/>
              <a:t>Identified 5 </a:t>
            </a:r>
            <a:r>
              <a:rPr lang="en-US" sz="1800" b="1" dirty="0"/>
              <a:t>themes</a:t>
            </a:r>
            <a:r>
              <a:rPr lang="en-US" sz="1800" dirty="0"/>
              <a:t> in fraudulent emails: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Gov/Diplomat Impersonation (e.g., "ministry", "</a:t>
            </a:r>
            <a:r>
              <a:rPr lang="en-US" sz="1800" dirty="0" err="1"/>
              <a:t>nigeria</a:t>
            </a:r>
            <a:r>
              <a:rPr lang="en-US" sz="1800" dirty="0"/>
              <a:t>")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Inheritance/Financial Scams (e.g., "son", "family", "late")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Accident-related Unclaimed Funds (e.g., "plane", "crash", "deceased")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Legal Matters (e.g., "deposit", "document", "attorney")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Religious Scams (e.g., "lord", "god", "charity")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F0639C63-596D-4694-C398-E3CE9801216F}"/>
              </a:ext>
            </a:extLst>
          </p:cNvPr>
          <p:cNvSpPr txBox="1">
            <a:spLocks/>
          </p:cNvSpPr>
          <p:nvPr/>
        </p:nvSpPr>
        <p:spPr>
          <a:xfrm>
            <a:off x="3815200" y="6431338"/>
            <a:ext cx="4462073" cy="377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Natural </a:t>
            </a:r>
            <a:r>
              <a:rPr lang="it-IT" dirty="0" err="1"/>
              <a:t>language</a:t>
            </a:r>
            <a:r>
              <a:rPr lang="it-IT" dirty="0"/>
              <a:t> processing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C2BEC418-899E-0823-3D39-5A0CCCF2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2" y="326678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Discovered Topics (Examples)</a:t>
            </a:r>
          </a:p>
        </p:txBody>
      </p:sp>
      <p:sp>
        <p:nvSpPr>
          <p:cNvPr id="2" name="AutoShape 2" descr="Bandiera della Nigeria - Wikipedia">
            <a:extLst>
              <a:ext uri="{FF2B5EF4-FFF2-40B4-BE49-F238E27FC236}">
                <a16:creationId xmlns:a16="http://schemas.microsoft.com/office/drawing/2014/main" id="{E4B113C7-52A7-E204-ABCD-5412FF5D74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424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385</TotalTime>
  <Words>532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Write Me P8 (2023/2024)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</dc:title>
  <dc:creator>Stefano Nava</dc:creator>
  <cp:lastModifiedBy>Stefano Nava</cp:lastModifiedBy>
  <cp:revision>70</cp:revision>
  <dcterms:created xsi:type="dcterms:W3CDTF">2024-02-07T19:49:35Z</dcterms:created>
  <dcterms:modified xsi:type="dcterms:W3CDTF">2025-06-04T15:09:25Z</dcterms:modified>
</cp:coreProperties>
</file>