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jpeg" ContentType="image/jpeg"/>
  <Override PartName="/ppt/media/image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pt-BR" sz="1600" spc="97" strike="noStrike">
                <a:solidFill>
                  <a:srgbClr val="f2f2f2"/>
                </a:solidFill>
                <a:latin typeface="Cambria"/>
              </a:defRPr>
            </a:pPr>
            <a:r>
              <a:rPr b="1" lang="pt-BR" sz="1600" spc="97" strike="noStrike">
                <a:solidFill>
                  <a:srgbClr val="f2f2f2"/>
                </a:solidFill>
                <a:latin typeface="Cambria"/>
              </a:rPr>
              <a:t>Gráfico de Speedup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Serial</c:v>
                </c:pt>
              </c:strCache>
            </c:strRef>
          </c:tx>
          <c:spPr>
            <a:gradFill>
              <a:gsLst>
                <a:gs pos="0">
                  <a:srgbClr val="688fc4"/>
                </a:gs>
                <a:gs pos="100000">
                  <a:srgbClr val="487fc1"/>
                </a:gs>
              </a:gsLst>
              <a:lin ang="5400000"/>
            </a:gra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mbria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Speedup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OpenMP(4 Threads)</c:v>
                </c:pt>
              </c:strCache>
            </c:strRef>
          </c:tx>
          <c:spPr>
            <a:gradFill>
              <a:gsLst>
                <a:gs pos="0">
                  <a:srgbClr val="c76866"/>
                </a:gs>
                <a:gs pos="100000">
                  <a:srgbClr val="c54a47"/>
                </a:gs>
              </a:gsLst>
              <a:lin ang="5400000"/>
            </a:gra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mbria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Speedup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"/>
                <c:pt idx="0">
                  <c:v>3.51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OpenMP(2 Threads)</c:v>
                </c:pt>
              </c:strCache>
            </c:strRef>
          </c:tx>
          <c:spPr>
            <a:gradFill>
              <a:gsLst>
                <a:gs pos="0">
                  <a:srgbClr val="a6c26f"/>
                </a:gs>
                <a:gs pos="100000">
                  <a:srgbClr val="9cbf54"/>
                </a:gs>
              </a:gsLst>
              <a:lin ang="5400000"/>
            </a:gra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mbria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Speedup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"/>
                <c:pt idx="0">
                  <c:v>1.83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MPI(2 Processos)</c:v>
                </c:pt>
              </c:strCache>
            </c:strRef>
          </c:tx>
          <c:spPr>
            <a:gradFill>
              <a:gsLst>
                <a:gs pos="0">
                  <a:srgbClr val="8e77ac"/>
                </a:gs>
                <a:gs pos="100000">
                  <a:srgbClr val="7f60a4"/>
                </a:gs>
              </a:gsLst>
              <a:lin ang="5400000"/>
            </a:gra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mbria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Speedup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"/>
                <c:pt idx="0">
                  <c:v>1.76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MPI(4 Processos)</c:v>
                </c:pt>
              </c:strCache>
            </c:strRef>
          </c:tx>
          <c:spPr>
            <a:gradFill>
              <a:gsLst>
                <a:gs pos="0">
                  <a:srgbClr val="65b5cc"/>
                </a:gs>
                <a:gs pos="100000">
                  <a:srgbClr val="44afcc"/>
                </a:gs>
              </a:gsLst>
              <a:lin ang="5400000"/>
            </a:gra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mbria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Speedup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1"/>
                <c:pt idx="0">
                  <c:v>3.13</c:v>
                </c:pt>
              </c:numCache>
            </c:numRef>
          </c:val>
        </c:ser>
        <c:gapWidth val="115"/>
        <c:overlap val="-20"/>
        <c:axId val="13299187"/>
        <c:axId val="48173328"/>
      </c:barChart>
      <c:catAx>
        <c:axId val="1329918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600">
            <a:solidFill>
              <a:srgbClr val="f2f2f2">
                <a:alpha val="54000"/>
              </a:srgbClr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d9d9d9"/>
                </a:solidFill>
                <a:latin typeface="Cambria"/>
              </a:defRPr>
            </a:pPr>
          </a:p>
        </c:txPr>
        <c:crossAx val="48173328"/>
        <c:crosses val="autoZero"/>
        <c:auto val="1"/>
        <c:lblAlgn val="ctr"/>
        <c:lblOffset val="100"/>
        <c:noMultiLvlLbl val="0"/>
      </c:catAx>
      <c:valAx>
        <c:axId val="48173328"/>
        <c:scaling>
          <c:orientation val="minMax"/>
        </c:scaling>
        <c:delete val="0"/>
        <c:axPos val="l"/>
        <c:majorGridlines>
          <c:spPr>
            <a:ln w="9360">
              <a:solidFill>
                <a:srgbClr val="f2f2f2">
                  <a:alpha val="10000"/>
                </a:srgbClr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d9d9d9"/>
                </a:solidFill>
                <a:latin typeface="Cambria"/>
              </a:defRPr>
            </a:pPr>
          </a:p>
        </c:txPr>
        <c:crossAx val="13299187"/>
        <c:crosses val="autoZero"/>
        <c:crossBetween val="between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d9d9d9"/>
              </a:solidFill>
              <a:latin typeface="Cambria"/>
            </a:defRPr>
          </a:pPr>
        </a:p>
      </c:txPr>
    </c:legend>
    <c:plotVisOnly val="1"/>
    <c:dispBlanksAs val="gap"/>
  </c:chart>
  <c:spPr>
    <a:gradFill>
      <a:gsLst>
        <a:gs pos="0">
          <a:srgbClr val="595959"/>
        </a:gs>
        <a:gs pos="100000">
          <a:srgbClr val="262626"/>
        </a:gs>
      </a:gsLst>
      <a:path path="circle">
        <a:fillToRect l="50000" t="50000" r="50000" b="50000"/>
      </a:path>
    </a:gradFill>
    <a:ln w="936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Série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Tempo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"/>
                <c:pt idx="0">
                  <c:v>7.1406</c:v>
                </c:pt>
              </c:numCache>
            </c:numRef>
          </c:val>
        </c:ser>
        <c:ser>
          <c:idx val="1"/>
          <c:order val="1"/>
          <c:tx>
            <c:strRef>
              <c:f>label 3</c:f>
              <c:strCache>
                <c:ptCount val="1"/>
                <c:pt idx="0">
                  <c:v>OpenMP(2 Threads)</c:v>
                </c:pt>
              </c:strCache>
            </c:strRef>
          </c:tx>
          <c:spPr>
            <a:solidFill>
              <a:srgbClr val="ff420e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Tempo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"/>
                <c:pt idx="0">
                  <c:v>3.8976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OpenMP(4 Threads)</c:v>
                </c:pt>
              </c:strCache>
            </c:strRef>
          </c:tx>
          <c:spPr>
            <a:solidFill>
              <a:srgbClr val="579d1c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Tempo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"/>
                <c:pt idx="0">
                  <c:v>2.0364</c:v>
                </c:pt>
              </c:numCache>
            </c:numRef>
          </c:val>
        </c:ser>
        <c:ser>
          <c:idx val="3"/>
          <c:order val="3"/>
          <c:tx>
            <c:strRef>
              <c:f>label 4</c:f>
              <c:strCache>
                <c:ptCount val="1"/>
                <c:pt idx="0">
                  <c:v>MPI(2 Processos)</c:v>
                </c:pt>
              </c:strCache>
            </c:strRef>
          </c:tx>
          <c:spPr>
            <a:solidFill>
              <a:srgbClr val="ffd320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Tempo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1"/>
                <c:pt idx="0">
                  <c:v>4.0452</c:v>
                </c:pt>
              </c:numCache>
            </c:numRef>
          </c:val>
        </c:ser>
        <c:ser>
          <c:idx val="4"/>
          <c:order val="4"/>
          <c:tx>
            <c:strRef>
              <c:f>label 1</c:f>
              <c:strCache>
                <c:ptCount val="1"/>
                <c:pt idx="0">
                  <c:v>MPI(4 Processos)</c:v>
                </c:pt>
              </c:strCache>
            </c:strRef>
          </c:tx>
          <c:spPr>
            <a:solidFill>
              <a:srgbClr val="7e0021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Tempo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"/>
                <c:pt idx="0">
                  <c:v>2.2804</c:v>
                </c:pt>
              </c:numCache>
            </c:numRef>
          </c:val>
        </c:ser>
        <c:gapWidth val="100"/>
        <c:overlap val="0"/>
        <c:axId val="29882727"/>
        <c:axId val="29477827"/>
      </c:barChart>
      <c:catAx>
        <c:axId val="29882727"/>
        <c:scaling>
          <c:orientation val="minMax"/>
        </c:scaling>
        <c:delete val="0"/>
        <c:axPos val="b"/>
        <c:numFmt formatCode="[$-416]dd/mm/yyyy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29477827"/>
        <c:crosses val="autoZero"/>
        <c:auto val="1"/>
        <c:lblAlgn val="ctr"/>
        <c:lblOffset val="100"/>
        <c:noMultiLvlLbl val="0"/>
      </c:catAx>
      <c:valAx>
        <c:axId val="29477827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29882727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latin typeface="Arial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Celestia-R1---OverlayTitleHD.png"/>
          <p:cNvPicPr/>
          <p:nvPr/>
        </p:nvPicPr>
        <p:blipFill>
          <a:blip r:embed="rId3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Mestos/CC0021-Exercicios/blob/master/projeto_serie.c" TargetMode="External"/><Relationship Id="rId2" Type="http://schemas.openxmlformats.org/officeDocument/2006/relationships/hyperlink" Target="https://github.com/Mestos/CC0021-Exercicios/blob/master/projeto_mpi.c" TargetMode="External"/><Relationship Id="rId3" Type="http://schemas.openxmlformats.org/officeDocument/2006/relationships/hyperlink" Target="https://github.com/Mestos/CC0021-Exercicios/blob/master/projeto_mp.c" TargetMode="External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sci01-ter-jne.ufca.edu.br/computacao/course/view.php?id=12" TargetMode="External"/><Relationship Id="rId2" Type="http://schemas.openxmlformats.org/officeDocument/2006/relationships/hyperlink" Target="https://stackoverflow.com/questions/20413995/reducing-on-array-in-openmp" TargetMode="External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962520" y="1964160"/>
            <a:ext cx="7197120" cy="242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100000"/>
              </a:lnSpc>
            </a:pPr>
            <a:r>
              <a:rPr b="0" lang="pt-BR" sz="4800" spc="-1" strike="noStrike" cap="all">
                <a:solidFill>
                  <a:srgbClr val="ffffff"/>
                </a:solidFill>
                <a:latin typeface="Calibri Light"/>
              </a:rPr>
              <a:t>Projeto de Programação</a:t>
            </a:r>
            <a:br/>
            <a:r>
              <a:rPr b="0" lang="pt-BR" sz="4800" spc="-1" strike="noStrike" cap="all">
                <a:solidFill>
                  <a:srgbClr val="ffffff"/>
                </a:solidFill>
                <a:latin typeface="Calibri Light"/>
              </a:rPr>
              <a:t>Concorrente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962520" y="4385880"/>
            <a:ext cx="7197120" cy="14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ffffff"/>
                </a:solidFill>
                <a:latin typeface="Calibri"/>
              </a:rPr>
              <a:t>Tema : Quantidade de livros de cada tipo de gênero</a:t>
            </a: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ffffff"/>
                </a:solidFill>
                <a:latin typeface="Calibri"/>
              </a:rPr>
              <a:t>Membro: Alexandre Marques Cabral</a:t>
            </a: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09480" y="137160"/>
            <a:ext cx="10972080" cy="14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4800" spc="-1" strike="noStrike">
                <a:solidFill>
                  <a:srgbClr val="ffffff"/>
                </a:solidFill>
                <a:latin typeface="Calibri"/>
              </a:rPr>
              <a:t>               </a:t>
            </a:r>
            <a:r>
              <a:rPr b="0" lang="pt-BR" sz="4800" spc="-1" strike="noStrike">
                <a:solidFill>
                  <a:srgbClr val="ffffff"/>
                </a:solidFill>
                <a:latin typeface="Calibri"/>
              </a:rPr>
              <a:t>Especificações                                 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40000" y="1782720"/>
            <a:ext cx="1097208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pt-BR" sz="1800" spc="-1" strike="noStrike">
                <a:solidFill>
                  <a:srgbClr val="ffffff"/>
                </a:solidFill>
                <a:latin typeface="Calibri"/>
              </a:rPr>
              <a:t>Repositório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: </a:t>
            </a:r>
            <a:r>
              <a:rPr b="0" lang="pt-BR" sz="1800" spc="-1" strike="noStrike">
                <a:solidFill>
                  <a:srgbClr val="481d32"/>
                </a:solidFill>
                <a:latin typeface="Calibri"/>
                <a:ea typeface="Bitstream Vera Sans"/>
                <a:hlinkClick r:id="rId1"/>
              </a:rPr>
              <a:t>https://github.com/Mestos/CC0021-Exercicios/blob/master/projeto_serie.c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Bitstream Vera Sans"/>
              </a:rPr>
              <a:t>	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Bitstream Vera Sans"/>
              </a:rPr>
              <a:t>	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Bitstream Vera Sans"/>
              </a:rPr>
              <a:t>	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Bitstream Vera Sans"/>
              </a:rPr>
              <a:t>    </a:t>
            </a:r>
            <a:r>
              <a:rPr b="0" lang="pt-BR" sz="1800" spc="-1" strike="noStrike">
                <a:solidFill>
                  <a:srgbClr val="481d32"/>
                </a:solidFill>
                <a:latin typeface="Calibri"/>
                <a:ea typeface="Bitstream Vera Sans"/>
                <a:hlinkClick r:id="rId2"/>
              </a:rPr>
              <a:t>https://github.com/Mestos/CC0021-Exercicios/blob/master/projeto_mpi.c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Bitstream Vera Sans"/>
              </a:rPr>
              <a:t>	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Bitstream Vera Sans"/>
              </a:rPr>
              <a:t>	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Bitstream Vera Sans"/>
              </a:rPr>
              <a:t>	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Bitstream Vera Sans"/>
              </a:rPr>
              <a:t>    </a:t>
            </a:r>
            <a:r>
              <a:rPr b="0" lang="pt-BR" sz="1800" spc="-1" strike="noStrike">
                <a:solidFill>
                  <a:srgbClr val="481d32"/>
                </a:solidFill>
                <a:latin typeface="Calibri"/>
                <a:ea typeface="Bitstream Vera Sans"/>
                <a:hlinkClick r:id="rId3"/>
              </a:rPr>
              <a:t>https://github.com/Mestos/CC0021-Exercicios/blob/master/projeto_mp.c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pt-BR" sz="1800" spc="-1" strike="noStrike">
                <a:solidFill>
                  <a:srgbClr val="ffffff"/>
                </a:solidFill>
                <a:latin typeface="Calibri"/>
              </a:rPr>
              <a:t>Máquina: 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Bitstream Vera Sans"/>
              </a:rPr>
              <a:t>Intel® Core™ i5-8500T CPU 2.1GHz</a:t>
            </a:r>
            <a:endParaRPr b="0" lang="pt-BR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ffffff"/>
                </a:solidFill>
                <a:latin typeface="Calibri"/>
              </a:rPr>
              <a:t>Implementação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: Linguagem C utilizando OpenMP com 2-4 threads e MPICH com 2-4 processos, ambos com entrada de 150.000.000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pt-BR" sz="1800" spc="-1" strike="noStrike">
                <a:solidFill>
                  <a:srgbClr val="ffffff"/>
                </a:solidFill>
                <a:latin typeface="Calibri"/>
              </a:rPr>
              <a:t>O problema: 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O código irá receber um vetor representando um estoque de livros com 20 gêneros e separá-los por gênero, mostrando quantos livros há de cada gênero, ou seja, será feita a l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Bitstream Vera Sans"/>
              </a:rPr>
              <a:t>eitura de um vetor aleatório de inteiros de tamanho 150.000.000 contendo valores de 0 a 19 e exibir quantas vezes cada um desses valores aparece no vetor.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Algoritmos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pt-BR" sz="2400" spc="-1" strike="noStrike">
                <a:solidFill>
                  <a:srgbClr val="861141"/>
                </a:solidFill>
                <a:latin typeface="Arial"/>
              </a:rPr>
              <a:t>Serial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1500" spc="-1" strike="noStrike">
                <a:latin typeface="Arial"/>
              </a:rPr>
              <a:t>-Cria um vetor v de tamanho 150.000.000 com números aleatórios de 0 a 1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1500" spc="-1" strike="noStrike">
                <a:latin typeface="Arial"/>
              </a:rPr>
              <a:t>-Cria um vetor c de tamanho 20 com valor 0 em todas as posições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1500" spc="-1" strike="noStrike">
                <a:latin typeface="Arial"/>
              </a:rPr>
              <a:t>-Percorre v e, para cada posição i de v, verifica qual das posições j de c corresponde ao inteiro contido em i e incrementa o valor contido em j em 1.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1500" spc="-1" strike="noStrike">
                <a:latin typeface="Arial"/>
              </a:rPr>
              <a:t>-Percorre c e imprime o valor de cada posição dele, com as posições representando cada inteiro possível</a:t>
            </a:r>
            <a:endParaRPr b="0" lang="pt-BR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Algoritmos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31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3200" spc="-1" strike="noStrike">
                <a:solidFill>
                  <a:srgbClr val="861141"/>
                </a:solidFill>
                <a:latin typeface="Arial"/>
              </a:rPr>
              <a:t>Paralelo em OpenMP</a:t>
            </a:r>
            <a:endParaRPr b="1" lang="pt-BR" sz="3200" spc="-1" strike="noStrike">
              <a:solidFill>
                <a:srgbClr val="86114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-Cria um vetor v de tamanho 150.000.000 com números aleatórios de 0 a 19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-Cria um vetor c de tamanho 20 com valor 0 em todas as posições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-Cria uma região paralela com n threads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-Cria um vetor c’ de mesmo tamanho que c para cada thread, com mesmo valor de c em cada posição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- Faz as threads percorrerem cada uma um pedaço de v, fazendo o mesmo processo de incremento em c’ com seu pedaço de v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-Cria uma região crítica onde, para cada posição j, c recebe a soma dos valores de todos os c’ em j em sua posição j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-Percorre c e imprime o valor de cada posição dele (fora da região paralela), com as posições representando cada inteiro possível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Algoritmos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27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3200" spc="-1" strike="noStrike">
                <a:solidFill>
                  <a:srgbClr val="861141"/>
                </a:solidFill>
                <a:latin typeface="Arial"/>
              </a:rPr>
              <a:t>Paralelo em MPI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latin typeface="Arial"/>
              </a:rPr>
              <a:t>-Cria um vetor v de tamanho 150.000.000 com números aleatórios de 0 a 19 em um dos processos (geralmente rank 0)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latin typeface="Arial"/>
              </a:rPr>
              <a:t>-Cria um vetor c de tamanho 20 com valor 0 em todas as posições para cada processo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latin typeface="Arial"/>
              </a:rPr>
              <a:t>- Cria um subvetor sub para cada processo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latin typeface="Arial"/>
              </a:rPr>
              <a:t>- Divide v entre os sub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latin typeface="Arial"/>
              </a:rPr>
              <a:t>-Cada processo realiza a mesma ação do serial, só que com um vetor menor para percorrer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latin typeface="Arial"/>
              </a:rPr>
              <a:t>- Cria, em apenas um dos processos, um vetor c’ de tamanho 20 com valor 0 em todas as posições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latin typeface="Arial"/>
              </a:rPr>
              <a:t>- Para cada posição j, é executada a soma dos valores de cada c em j e o resultado enviado para a respectiva posição em c’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latin typeface="Arial"/>
              </a:rPr>
              <a:t>-Percorre c’ e imprime os valores de cada posição sua, com as posições representando os inteiros possíveis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Dados</a:t>
            </a:r>
            <a:endParaRPr b="0" lang="pt-BR" sz="4400" spc="-1" strike="noStrike">
              <a:latin typeface="Arial"/>
            </a:endParaRPr>
          </a:p>
        </p:txBody>
      </p:sp>
      <p:graphicFrame>
        <p:nvGraphicFramePr>
          <p:cNvPr id="89" name="Table 2"/>
          <p:cNvGraphicFramePr/>
          <p:nvPr/>
        </p:nvGraphicFramePr>
        <p:xfrm>
          <a:off x="609480" y="1604520"/>
          <a:ext cx="10971720" cy="3435480"/>
        </p:xfrm>
        <a:graphic>
          <a:graphicData uri="http://schemas.openxmlformats.org/drawingml/2006/table">
            <a:tbl>
              <a:tblPr/>
              <a:tblGrid>
                <a:gridCol w="2194200"/>
                <a:gridCol w="2194200"/>
                <a:gridCol w="2194200"/>
                <a:gridCol w="2194200"/>
                <a:gridCol w="2195280"/>
              </a:tblGrid>
              <a:tr h="57204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  <a:ea typeface="Bitstream Vera Sans"/>
                        </a:rPr>
                        <a:t>Algoritmo</a:t>
                      </a:r>
                      <a:endParaRPr b="1" lang="pt-B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  <a:ea typeface="Bitstream Vera Sans"/>
                        </a:rPr>
                        <a:t>Quantidade de elementos</a:t>
                      </a:r>
                      <a:endParaRPr b="1" lang="pt-B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  <a:ea typeface="Bitstream Vera Sans"/>
                        </a:rPr>
                        <a:t>Tempo (segundos)</a:t>
                      </a:r>
                      <a:endParaRPr b="1" lang="pt-B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  <a:ea typeface="Bitstream Vera Sans"/>
                        </a:rPr>
                        <a:t>Speedup</a:t>
                      </a:r>
                      <a:endParaRPr b="1" lang="pt-B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pt-BR" sz="1800" spc="-1" strike="noStrike">
                          <a:latin typeface="Arial"/>
                        </a:rPr>
                        <a:t>         </a:t>
                      </a:r>
                      <a:r>
                        <a:rPr b="1" lang="pt-BR" sz="1800" spc="-1" strike="noStrike">
                          <a:latin typeface="Arial"/>
                        </a:rPr>
                        <a:t>Eficiência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57204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Sequencial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150.000.000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7.1406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1.0x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800" spc="-1" strike="noStrike">
                          <a:latin typeface="Arial"/>
                        </a:rPr>
                        <a:t>             </a:t>
                      </a:r>
                      <a:r>
                        <a:rPr b="0" lang="pt-BR" sz="1800" spc="-1" strike="noStrike">
                          <a:latin typeface="Arial"/>
                        </a:rPr>
                        <a:t>-------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57204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OpenMP (4 threads)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150.000.000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2,0364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3.51x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          </a:t>
                      </a: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87,75%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57204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OpenMP (2 threads)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150.000.000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3.8976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1.83x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          </a:t>
                      </a: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91,5% 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57204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MPI (2 processos)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150.000.000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4.0452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1.76x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2400" spc="-1" strike="noStrike">
                          <a:latin typeface="Times New Roman"/>
                        </a:rPr>
                        <a:t>          </a:t>
                      </a: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88%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57528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MPI (4 processos)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150.000.000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2.2804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3.13x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2400" spc="-1" strike="noStrike">
                          <a:latin typeface="Times New Roman"/>
                        </a:rPr>
                        <a:t>        </a:t>
                      </a:r>
                      <a:r>
                        <a:rPr b="0" lang="pt-BR" sz="1800" spc="-1" strike="noStrike">
                          <a:latin typeface="Arial"/>
                          <a:ea typeface="Bitstream Vera Sans"/>
                        </a:rPr>
                        <a:t>78,25%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Gráficos</a:t>
            </a:r>
            <a:endParaRPr b="0" lang="pt-BR" sz="4400" spc="-1" strike="noStrike">
              <a:latin typeface="Arial"/>
            </a:endParaRPr>
          </a:p>
        </p:txBody>
      </p:sp>
      <p:graphicFrame>
        <p:nvGraphicFramePr>
          <p:cNvPr id="91" name=""/>
          <p:cNvGraphicFramePr/>
          <p:nvPr/>
        </p:nvGraphicFramePr>
        <p:xfrm>
          <a:off x="720000" y="1980000"/>
          <a:ext cx="4571640" cy="274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92" name=""/>
          <p:cNvGraphicFramePr/>
          <p:nvPr/>
        </p:nvGraphicFramePr>
        <p:xfrm>
          <a:off x="5783760" y="1895040"/>
          <a:ext cx="5754240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Referências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0" lang="pt-BR" sz="2000" spc="-1" strike="noStrike">
                <a:solidFill>
                  <a:srgbClr val="481d32"/>
                </a:solidFill>
                <a:latin typeface="Arial"/>
                <a:ea typeface="Bitstream Vera Sans"/>
                <a:hlinkClick r:id="rId1"/>
              </a:rPr>
              <a:t>https://sci01-ter-jne.ufca.edu.br/computacao/course/view.php?id=12</a:t>
            </a:r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solidFill>
                  <a:srgbClr val="481d32"/>
                </a:solidFill>
                <a:latin typeface="Arial"/>
                <a:ea typeface="Bitstream Vera Sans"/>
                <a:hlinkClick r:id="rId2"/>
              </a:rPr>
              <a:t>https://stackoverflow.com/questions/20413995/reducing-on-array-in-openmp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30</TotalTime>
  <Application>LibreOffice/7.0.4.2$Linux_X86_64 LibreOffice_project/00$Build-2</Application>
  <AppVersion>15.0000</AppVersion>
  <Words>44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2023-05-18T00:29:35Z</dcterms:created>
  <dc:creator>Alexandre</dc:creator>
  <dc:description/>
  <dc:language>pt-BR</dc:language>
  <cp:lastModifiedBy/>
  <dcterms:modified xsi:type="dcterms:W3CDTF">2023-06-13T09:59:53Z</dcterms:modified>
  <cp:revision>6</cp:revision>
  <dc:subject/>
  <dc:title>Projeto de Programação Concorrente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