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(Goodfellow 2016)"/>
          <p:cNvSpPr/>
          <p:nvPr/>
        </p:nvSpPr>
        <p:spPr>
          <a:xfrm>
            <a:off x="11626490" y="9340850"/>
            <a:ext cx="13596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(Goodfellow 2016)</a:t>
            </a: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ntroduction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1" name="Lecture slides for Chapter 1 of Deep Learning…"/>
          <p:cNvSpPr/>
          <p:nvPr>
            <p:ph type="subTitle" sz="quarter" idx="1"/>
          </p:nvPr>
        </p:nvSpPr>
        <p:spPr>
          <a:xfrm>
            <a:off x="1270000" y="5029200"/>
            <a:ext cx="10464800" cy="1899118"/>
          </a:xfrm>
          <a:prstGeom prst="rect">
            <a:avLst/>
          </a:prstGeom>
        </p:spPr>
        <p:txBody>
          <a:bodyPr/>
          <a:lstStyle/>
          <a:p>
            <a:pPr defTabSz="531622">
              <a:defRPr sz="2912"/>
            </a:pPr>
            <a:r>
              <a:t>Lecture slides for Chapter 1 of </a:t>
            </a:r>
            <a:r>
              <a:rPr i="1"/>
              <a:t>Deep Learning</a:t>
            </a:r>
          </a:p>
          <a:p>
            <a:pPr defTabSz="531622">
              <a:defRPr sz="2912"/>
            </a:pPr>
            <a:r>
              <a:t>www.deeplearningbook.org</a:t>
            </a:r>
            <a:endParaRPr i="1"/>
          </a:p>
          <a:p>
            <a:pPr defTabSz="531622">
              <a:defRPr sz="2912"/>
            </a:pPr>
            <a:r>
              <a:t>Ian Goodfellow</a:t>
            </a:r>
          </a:p>
          <a:p>
            <a:pPr defTabSz="531622">
              <a:defRPr sz="2912"/>
            </a:pPr>
            <a:r>
              <a:t>2016-09-26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MNIST Datase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MNIST Dataset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09" y="2187153"/>
            <a:ext cx="7086582" cy="713189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Figure 1.9"/>
          <p:cNvSpPr txBox="1"/>
          <p:nvPr/>
        </p:nvSpPr>
        <p:spPr>
          <a:xfrm>
            <a:off x="5415991" y="9156700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nections per Neur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Connections per Neuron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99" y="3018478"/>
            <a:ext cx="11197602" cy="5469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Figure 1.10"/>
          <p:cNvSpPr txBox="1"/>
          <p:nvPr/>
        </p:nvSpPr>
        <p:spPr>
          <a:xfrm>
            <a:off x="5288855" y="9156700"/>
            <a:ext cx="24270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umber of Neur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Neurons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84" y="1923570"/>
            <a:ext cx="11795432" cy="590646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Figure 1.11"/>
          <p:cNvSpPr txBox="1"/>
          <p:nvPr/>
        </p:nvSpPr>
        <p:spPr>
          <a:xfrm>
            <a:off x="5305710" y="9156700"/>
            <a:ext cx="23933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olving Object Recogni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Solving Object Recognition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346799"/>
            <a:ext cx="11099800" cy="5772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Figure 1.12"/>
          <p:cNvSpPr txBox="1"/>
          <p:nvPr/>
        </p:nvSpPr>
        <p:spPr>
          <a:xfrm>
            <a:off x="5288855" y="9156700"/>
            <a:ext cx="24270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presentations Matt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Matter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9387" y="2721244"/>
            <a:ext cx="10086026" cy="606371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Figure 1.1"/>
          <p:cNvSpPr txBox="1"/>
          <p:nvPr/>
        </p:nvSpPr>
        <p:spPr>
          <a:xfrm>
            <a:off x="5415991" y="890142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epth: Repeated Composi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Depth: Repeated Composition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53084" y="2204587"/>
            <a:ext cx="8098645" cy="6838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Figure 1.2"/>
          <p:cNvSpPr txBox="1"/>
          <p:nvPr/>
        </p:nvSpPr>
        <p:spPr>
          <a:xfrm>
            <a:off x="5415991" y="9156700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mputational Graph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Computational Graphs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382" y="2928898"/>
            <a:ext cx="10680036" cy="564840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Figure 1.3"/>
          <p:cNvSpPr txBox="1"/>
          <p:nvPr/>
        </p:nvSpPr>
        <p:spPr>
          <a:xfrm>
            <a:off x="5415991" y="890142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achine Learning and A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Machine Learning and AI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4503" y="2290505"/>
            <a:ext cx="6795794" cy="692519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Figure 1.4"/>
          <p:cNvSpPr txBox="1"/>
          <p:nvPr/>
        </p:nvSpPr>
        <p:spPr>
          <a:xfrm>
            <a:off x="5415991" y="9156700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arning Multiple Compon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Learning Multiple Components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7376" y="1986056"/>
            <a:ext cx="5610049" cy="780621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Figure 1.5"/>
          <p:cNvSpPr txBox="1"/>
          <p:nvPr/>
        </p:nvSpPr>
        <p:spPr>
          <a:xfrm>
            <a:off x="3774232" y="242160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rganization of the Boo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Organization of the Book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1368" y="2051552"/>
            <a:ext cx="4402064" cy="740309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Figure 1.6"/>
          <p:cNvSpPr txBox="1"/>
          <p:nvPr/>
        </p:nvSpPr>
        <p:spPr>
          <a:xfrm>
            <a:off x="3295925" y="2007938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istorical Wav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Historical Waves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0" y="2977984"/>
            <a:ext cx="11763540" cy="555023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Figure 1.7"/>
          <p:cNvSpPr txBox="1"/>
          <p:nvPr/>
        </p:nvSpPr>
        <p:spPr>
          <a:xfrm>
            <a:off x="5415991" y="890142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istorical Trends: Growing Datasets"/>
          <p:cNvSpPr/>
          <p:nvPr>
            <p:ph type="title"/>
          </p:nvPr>
        </p:nvSpPr>
        <p:spPr>
          <a:xfrm>
            <a:off x="-29970" y="444500"/>
            <a:ext cx="12213916" cy="1939136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Historical Trends: Growing Datasets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42" y="2194735"/>
            <a:ext cx="10802692" cy="536413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Figure 1.8"/>
          <p:cNvSpPr txBox="1"/>
          <p:nvPr/>
        </p:nvSpPr>
        <p:spPr>
          <a:xfrm>
            <a:off x="5415991" y="9003151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