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embeddedFontLst>
    <p:embeddedFont>
      <p:font typeface="Arial Bold" charset="1" panose="020B0802020202020204"/>
      <p:regular r:id="rId39"/>
    </p:embeddedFont>
    <p:embeddedFont>
      <p:font typeface="Open Sans Bold" charset="1" panose="020B0806030504020204"/>
      <p:regular r:id="rId40"/>
    </p:embeddedFont>
    <p:embeddedFont>
      <p:font typeface="Open Sans" charset="1" panose="020B0606030504020204"/>
      <p:regular r:id="rId41"/>
    </p:embeddedFont>
    <p:embeddedFont>
      <p:font typeface="Arial" charset="1" panose="020B0502020202020204"/>
      <p:regular r:id="rId42"/>
    </p:embeddedFont>
    <p:embeddedFont>
      <p:font typeface="Arimo" charset="1" panose="020B0604020202020204"/>
      <p:regular r:id="rId43"/>
    </p:embeddedFont>
    <p:embeddedFont>
      <p:font typeface="Arial Italics" charset="1" panose="020B0502020202090204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pytorch.org/tnt/stable/framework/generated/torchtnt.framework.callbacks.PyTorchProfiler.html#torchtnt.framework.callbacks.PyTorchProfiler" TargetMode="External" Type="http://schemas.openxmlformats.org/officeDocument/2006/relationships/hyperlink"/><Relationship Id="rId11" Target="https://docs.pytorch.org/tnt/stable/framework/generated/torchtnt.framework.callbacks.SystemResourcesMonitor.html#torchtnt.framework.callbacks.SystemResourcesMonitor" TargetMode="External" Type="http://schemas.openxmlformats.org/officeDocument/2006/relationships/hyperlink"/><Relationship Id="rId12" Target="https://docs.pytorch.org/tnt/stable/framework/generated/torchtnt.framework.callbacks.SystemResourcesMonitor.html#torchtnt.framework.callbacks.SystemResourcesMonitor" TargetMode="External" Type="http://schemas.openxmlformats.org/officeDocument/2006/relationships/hyperlink"/><Relationship Id="rId13" Target="https://docs.pytorch.org/tnt/stable/framework/generated/torchtnt.framework.callbacks.TensorBoardParameterMonitor.html#torchtnt.framework.callbacks.TensorBoardParameterMonitor" TargetMode="External" Type="http://schemas.openxmlformats.org/officeDocument/2006/relationships/hyperlink"/><Relationship Id="rId14" Target="https://docs.pytorch.org/tnt/stable/framework/generated/torchtnt.framework.callbacks.IterationTimeLogger.html#torchtnt.framework.callbacks.IterationTimeLogger" TargetMode="External" Type="http://schemas.openxmlformats.org/officeDocument/2006/relationships/hyperlink"/><Relationship Id="rId15" Target="https://docs.pytorch.org/tnt/stable/framework/generated/torchtnt.framework.callbacks.TorchSnapshotSaver.html#torchtnt.framework.callbacks.TorchSnapshotSaver" TargetMode="External" Type="http://schemas.openxmlformats.org/officeDocument/2006/relationships/hyperlink"/><Relationship Id="rId16" Target="https://docs.pytorch.org/tnt/stable/framework/generated/torchtnt.framework.callbacks.TQDMProgressBar.html#torchtnt.framework.callbacks.TQDMProgressBar" TargetMode="External" Type="http://schemas.openxmlformats.org/officeDocument/2006/relationships/hyperlink"/><Relationship Id="rId17" Target="https://docs.pytorch.org/tnt/stable/framework/generated/torchtnt.framework.callbacks.TrainProgressMonitor.html#torchtnt.framework.callbacks.TrainProgressMonitor" TargetMode="External" Type="http://schemas.openxmlformats.org/officeDocument/2006/relationships/hyperlink"/><Relationship Id="rId18" Target="https://docs.pytorch.org/tnt/stable/framework/callbacks.html" TargetMode="External" Type="http://schemas.openxmlformats.org/officeDocument/2006/relationships/hyperlink"/><Relationship Id="rId2" Target="https://docs.pytorch.org/tnt/stable/framework/generated/torchtnt.framework.callbacks.BaseCSVWriter.html#torchtnt.framework.callbacks.BaseCSVWriter" TargetMode="External" Type="http://schemas.openxmlformats.org/officeDocument/2006/relationships/hyperlink"/><Relationship Id="rId3" Target="https://docs.pytorch.org/tnt/stable/framework/generated/torchtnt.framework.callbacks.GarbageCollector.html#torchtnt.framework.callbacks.GarbageCollector" TargetMode="External" Type="http://schemas.openxmlformats.org/officeDocument/2006/relationships/hyperlink"/><Relationship Id="rId4" Target="https://docs.pytorch.org/tnt/stable/framework/generated/torchtnt.framework.callbacks.GarbageCollector.html#torchtnt.framework.callbacks.GarbageCollector" TargetMode="External" Type="http://schemas.openxmlformats.org/officeDocument/2006/relationships/hyperlink"/><Relationship Id="rId5" Target="https://docs.pytorch.org/tnt/stable/framework/generated/torchtnt.framework.callbacks.Lambda.html#torchtnt.framework.callbacks.Lambda" TargetMode="External" Type="http://schemas.openxmlformats.org/officeDocument/2006/relationships/hyperlink"/><Relationship Id="rId6" Target="https://docs.pytorch.org/tnt/stable/framework/generated/torchtnt.framework.callbacks.LearningRateMonitor.html#torchtnt.framework.callbacks.LearningRateMonitor" TargetMode="External" Type="http://schemas.openxmlformats.org/officeDocument/2006/relationships/hyperlink"/><Relationship Id="rId7" Target="https://docs.pytorch.org/tnt/stable/framework/generated/torchtnt.framework.callbacks.LearningRateMonitor.html#torchtnt.framework.callbacks.LearningRateMonitor" TargetMode="External" Type="http://schemas.openxmlformats.org/officeDocument/2006/relationships/hyperlink"/><Relationship Id="rId8" Target="https://docs.pytorch.org/tnt/stable/framework/generated/torchtnt.framework.callbacks.ModuleSummary.html#torchtnt.framework.callbacks.ModuleSummary" TargetMode="External" Type="http://schemas.openxmlformats.org/officeDocument/2006/relationships/hyperlink"/><Relationship Id="rId9" Target="https://docs.pytorch.org/tnt/stable/framework/generated/torchtnt.framework.callbacks.ModuleSummary.html#torchtnt.framework.callbacks.ModuleSummary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64746" y="355893"/>
            <a:ext cx="3279435" cy="2469073"/>
          </a:xfrm>
          <a:custGeom>
            <a:avLst/>
            <a:gdLst/>
            <a:ahLst/>
            <a:cxnLst/>
            <a:rect r="r" b="b" t="t" l="l"/>
            <a:pathLst>
              <a:path h="2469073" w="3279435">
                <a:moveTo>
                  <a:pt x="0" y="0"/>
                </a:moveTo>
                <a:lnTo>
                  <a:pt x="3279435" y="0"/>
                </a:lnTo>
                <a:lnTo>
                  <a:pt x="3279435" y="2469073"/>
                </a:lnTo>
                <a:lnTo>
                  <a:pt x="0" y="2469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64563" y="4638764"/>
            <a:ext cx="14294737" cy="141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601" indent="-431801" lvl="1">
              <a:lnSpc>
                <a:spcPts val="3440"/>
              </a:lnSpc>
              <a:buFont typeface="Arial"/>
              <a:buChar char="•"/>
            </a:pPr>
            <a:r>
              <a:rPr lang="en-US" b="true" sz="4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Callbacks, Schedulers e Funções Customizadas para Ajustes e Monitoramento Automáticos no Treinamento do Modelo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37274" y="496330"/>
            <a:ext cx="11413452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UNIVERSIDADE FEDERAL DO MARANHÃO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DEPARTAMENTO DE ENGENHARIA DA COMPUTAÇÃO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ENGENHARIA DA COMPUTAÇÃO 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EECP0053 - TÓPICOS EM ENGENHARIA DA COMPUTAÇÃO II - FUNDAMENTOS DE REDES NEURAIS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84251" y="7191336"/>
            <a:ext cx="527491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ANTONIO FIALHO DA SILVA NETO</a:t>
            </a:r>
          </a:p>
          <a:p>
            <a:pPr algn="ctr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JUSTINO FELIPE LOPES NUNES</a:t>
            </a:r>
          </a:p>
          <a:p>
            <a:pPr algn="ctr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THALES GUSTAVO MENDES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000">
            <a:off x="4060977" y="3032531"/>
            <a:ext cx="9872638" cy="3621040"/>
          </a:xfrm>
          <a:custGeom>
            <a:avLst/>
            <a:gdLst/>
            <a:ahLst/>
            <a:cxnLst/>
            <a:rect r="r" b="b" t="t" l="l"/>
            <a:pathLst>
              <a:path h="3621040" w="9872638">
                <a:moveTo>
                  <a:pt x="0" y="17220"/>
                </a:moveTo>
                <a:lnTo>
                  <a:pt x="9866347" y="0"/>
                </a:lnTo>
                <a:lnTo>
                  <a:pt x="9872637" y="3603820"/>
                </a:lnTo>
                <a:lnTo>
                  <a:pt x="6289" y="3621040"/>
                </a:lnTo>
                <a:lnTo>
                  <a:pt x="0" y="17220"/>
                </a:lnTo>
                <a:close/>
              </a:path>
            </a:pathLst>
          </a:custGeom>
          <a:blipFill>
            <a:blip r:embed="rId2"/>
            <a:stretch>
              <a:fillRect l="0" t="-1923" r="-105" b="-8503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000">
            <a:off x="4010204" y="3596627"/>
            <a:ext cx="9877930" cy="3093747"/>
          </a:xfrm>
          <a:custGeom>
            <a:avLst/>
            <a:gdLst/>
            <a:ahLst/>
            <a:cxnLst/>
            <a:rect r="r" b="b" t="t" l="l"/>
            <a:pathLst>
              <a:path h="3093747" w="9877930">
                <a:moveTo>
                  <a:pt x="0" y="17230"/>
                </a:moveTo>
                <a:lnTo>
                  <a:pt x="9872560" y="0"/>
                </a:lnTo>
                <a:lnTo>
                  <a:pt x="9877930" y="3076516"/>
                </a:lnTo>
                <a:lnTo>
                  <a:pt x="5370" y="3093746"/>
                </a:lnTo>
                <a:lnTo>
                  <a:pt x="0" y="17230"/>
                </a:lnTo>
                <a:close/>
              </a:path>
            </a:pathLst>
          </a:custGeom>
          <a:blipFill>
            <a:blip r:embed="rId2"/>
            <a:stretch>
              <a:fillRect l="0" t="-117299" r="-51" b="-152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02633" y="2142966"/>
            <a:ext cx="5682734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pytorch BaseCSVWriter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89533" y="5449393"/>
            <a:ext cx="6708934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pytorch TrainProgressMonitor.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68567" y="4296092"/>
            <a:ext cx="4550866" cy="94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SCHEDULERS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2295910"/>
            <a:ext cx="13848841" cy="370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Algoritmos que ajustam automaticamente a taxa de aprendizado do seu modelo durante o treinamento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 de otimizar diferentes fases do treinamento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Convergência mais rápida e treinamento mais estável em comparação com taxas de aprendizado fixas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 SCHEDULERS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2783452"/>
            <a:ext cx="13848841" cy="405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Decay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Decay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Annealing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Cyclical Learning Rates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 SCHEDULERS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638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 a taxa de aprendizado por um fator fixo em intervalos regulares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n(t): Taxa de aprendizado na época t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n(0) : Taxa de aprendizado inicial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γ: Fator de decaimento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Número épocas até a próxima redução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 Época atual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690627" y="3158707"/>
            <a:ext cx="2906746" cy="943551"/>
          </a:xfrm>
          <a:custGeom>
            <a:avLst/>
            <a:gdLst/>
            <a:ahLst/>
            <a:cxnLst/>
            <a:rect r="r" b="b" t="t" l="l"/>
            <a:pathLst>
              <a:path h="943551" w="2906746">
                <a:moveTo>
                  <a:pt x="0" y="0"/>
                </a:moveTo>
                <a:lnTo>
                  <a:pt x="2906746" y="0"/>
                </a:lnTo>
                <a:lnTo>
                  <a:pt x="2906746" y="943551"/>
                </a:lnTo>
                <a:lnTo>
                  <a:pt x="0" y="943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DECAY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724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n(0) = 0,1; γ = 0,1; N = 30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899380" y="2951305"/>
            <a:ext cx="10489239" cy="4384391"/>
          </a:xfrm>
          <a:custGeom>
            <a:avLst/>
            <a:gdLst/>
            <a:ahLst/>
            <a:cxnLst/>
            <a:rect r="r" b="b" t="t" l="l"/>
            <a:pathLst>
              <a:path h="4384391" w="10489239">
                <a:moveTo>
                  <a:pt x="0" y="0"/>
                </a:moveTo>
                <a:lnTo>
                  <a:pt x="10489240" y="0"/>
                </a:lnTo>
                <a:lnTo>
                  <a:pt x="10489240" y="4384390"/>
                </a:lnTo>
                <a:lnTo>
                  <a:pt x="0" y="4384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DECAY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7284" y="1735237"/>
            <a:ext cx="13848841" cy="576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 suavemente a taxa de aprendizado multiplicando-a por um fator de decaimento a cada época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n(t): Taxa de aprendizado na época t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n(0): Taxa de aprendizado inicial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Fator de decaimento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 Época atual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DECAY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723475" y="3102539"/>
            <a:ext cx="2841050" cy="887828"/>
          </a:xfrm>
          <a:custGeom>
            <a:avLst/>
            <a:gdLst/>
            <a:ahLst/>
            <a:cxnLst/>
            <a:rect r="r" b="b" t="t" l="l"/>
            <a:pathLst>
              <a:path h="887828" w="2841050">
                <a:moveTo>
                  <a:pt x="0" y="0"/>
                </a:moveTo>
                <a:lnTo>
                  <a:pt x="2841050" y="0"/>
                </a:lnTo>
                <a:lnTo>
                  <a:pt x="2841050" y="887828"/>
                </a:lnTo>
                <a:lnTo>
                  <a:pt x="0" y="887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01307" y="2901925"/>
            <a:ext cx="10485385" cy="4483151"/>
          </a:xfrm>
          <a:custGeom>
            <a:avLst/>
            <a:gdLst/>
            <a:ahLst/>
            <a:cxnLst/>
            <a:rect r="r" b="b" t="t" l="l"/>
            <a:pathLst>
              <a:path h="4483151" w="10485385">
                <a:moveTo>
                  <a:pt x="0" y="0"/>
                </a:moveTo>
                <a:lnTo>
                  <a:pt x="10485386" y="0"/>
                </a:lnTo>
                <a:lnTo>
                  <a:pt x="10485386" y="4483150"/>
                </a:lnTo>
                <a:lnTo>
                  <a:pt x="0" y="448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1735237"/>
            <a:ext cx="13848841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n(0) = 0,1; γ = 0,5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EXPONENTIAL DECAY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02227" y="4296092"/>
            <a:ext cx="4083546" cy="94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CALLBACKS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624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Segue uma curva de cosseno, começando em um valor alto e diminuindo suavemente até um valor mínimo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n(max) : Taxa de aprendizado máxima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n(min) : Taxa de aprendizado mínima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 Número total de Épocas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 Época atual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838346" y="3051963"/>
            <a:ext cx="8611309" cy="1680555"/>
          </a:xfrm>
          <a:custGeom>
            <a:avLst/>
            <a:gdLst/>
            <a:ahLst/>
            <a:cxnLst/>
            <a:rect r="r" b="b" t="t" l="l"/>
            <a:pathLst>
              <a:path h="1680555" w="8611309">
                <a:moveTo>
                  <a:pt x="0" y="0"/>
                </a:moveTo>
                <a:lnTo>
                  <a:pt x="8611308" y="0"/>
                </a:lnTo>
                <a:lnTo>
                  <a:pt x="8611308" y="1680555"/>
                </a:lnTo>
                <a:lnTo>
                  <a:pt x="0" y="1680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ANNEALING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080747" y="3633091"/>
            <a:ext cx="12925911" cy="3120614"/>
          </a:xfrm>
          <a:custGeom>
            <a:avLst/>
            <a:gdLst/>
            <a:ahLst/>
            <a:cxnLst/>
            <a:rect r="r" b="b" t="t" l="l"/>
            <a:pathLst>
              <a:path h="3120614" w="12925911">
                <a:moveTo>
                  <a:pt x="0" y="0"/>
                </a:moveTo>
                <a:lnTo>
                  <a:pt x="12925912" y="0"/>
                </a:lnTo>
                <a:lnTo>
                  <a:pt x="12925912" y="3120614"/>
                </a:lnTo>
                <a:lnTo>
                  <a:pt x="0" y="3120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1735237"/>
            <a:ext cx="13848841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n(min) = 0,001; n(max) = 0,1; T = 100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ANNEALING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691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Oscila entre taxas de aprendizado mínimas e máximas em um padrão 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Onde: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n(max) : Taxa de aprendizado máxima.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n(min) : Taxa de aprendizado mínima.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Número de iterações para metade do ciclo.</a:t>
            </a:r>
          </a:p>
          <a:p>
            <a:pPr algn="l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: Época atual.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CYCLICAL LEARNING RATES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198404" y="2847648"/>
            <a:ext cx="8634024" cy="2137836"/>
          </a:xfrm>
          <a:custGeom>
            <a:avLst/>
            <a:gdLst/>
            <a:ahLst/>
            <a:cxnLst/>
            <a:rect r="r" b="b" t="t" l="l"/>
            <a:pathLst>
              <a:path h="2137836" w="8634024">
                <a:moveTo>
                  <a:pt x="0" y="0"/>
                </a:moveTo>
                <a:lnTo>
                  <a:pt x="8634024" y="0"/>
                </a:lnTo>
                <a:lnTo>
                  <a:pt x="8634024" y="2137837"/>
                </a:lnTo>
                <a:lnTo>
                  <a:pt x="0" y="213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93371" y="3695526"/>
            <a:ext cx="11301259" cy="2895948"/>
          </a:xfrm>
          <a:custGeom>
            <a:avLst/>
            <a:gdLst/>
            <a:ahLst/>
            <a:cxnLst/>
            <a:rect r="r" b="b" t="t" l="l"/>
            <a:pathLst>
              <a:path h="2895948" w="11301259">
                <a:moveTo>
                  <a:pt x="0" y="0"/>
                </a:moveTo>
                <a:lnTo>
                  <a:pt x="11301258" y="0"/>
                </a:lnTo>
                <a:lnTo>
                  <a:pt x="11301258" y="2895948"/>
                </a:lnTo>
                <a:lnTo>
                  <a:pt x="0" y="28959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1735237"/>
            <a:ext cx="13848841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n(min) = 0,001; n(max) = 0,1; T = 20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CYCLICAL LEARNING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RATE SCHEDULERS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27284" y="131017"/>
            <a:ext cx="13848841" cy="887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Funções Customizadas em Machine Learning e Deep Learning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409923"/>
            <a:ext cx="13848841" cy="67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unções customizadas são blocos de código que nos dão o poder de ir além do que as bibliotecas e </a:t>
            </a:r>
            <a:r>
              <a:rPr lang="en-US" sz="2999" i="true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frameworks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(como TensorFlow, PyTorch, Keras) oferecem "de fábrica"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principais componentes onde aplicamos customização são:</a:t>
            </a:r>
          </a:p>
          <a:p>
            <a:pPr algn="l" marL="1295387" indent="-431796" lvl="2">
              <a:lnSpc>
                <a:spcPts val="4199"/>
              </a:lnSpc>
              <a:buAutoNum type="alphaLcPeriod" startAt="1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Custo (Loss Functions)</a:t>
            </a:r>
          </a:p>
          <a:p>
            <a:pPr algn="l" marL="1295387" indent="-431796" lvl="2">
              <a:lnSpc>
                <a:spcPts val="4199"/>
              </a:lnSpc>
              <a:buAutoNum type="alphaLcPeriod" startAt="1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Métrica</a:t>
            </a:r>
          </a:p>
          <a:p>
            <a:pPr algn="l" marL="1295387" indent="-431796" lvl="2">
              <a:lnSpc>
                <a:spcPts val="4199"/>
              </a:lnSpc>
              <a:buAutoNum type="alphaLcPeriod" startAt="1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Ajuste Dinâmico de Parâmetros (Learning Rate Schedulers)</a:t>
            </a:r>
          </a:p>
          <a:p>
            <a:pPr algn="l" marL="1295387" indent="-431796" lvl="2">
              <a:lnSpc>
                <a:spcPts val="4199"/>
              </a:lnSpc>
              <a:buAutoNum type="alphaLcPeriod" startAt="1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Personalizados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são Funções Customizadas?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10045" y="1735237"/>
            <a:ext cx="13848841" cy="370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Correspondência com o Objetivo de Negócio ou Pesquisa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Lidar com a Complexidade dos Dados e do Problema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Granular sobre o Processo de Treinamento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Usar Funções Customizadas?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684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de Perda Personalizadas (Custom Loss Functions)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funções de perda são o compasso do seu modelo. Elas fornecem o sinal de erro que o algoritmo de otimização (como Descida de Gradiente) usa para ajustar os pesos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Função de perda que penaliza mais os erros positivos (y&gt;ŷ​) que os negativos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é o número de amostras no </a:t>
            </a:r>
            <a:r>
              <a:rPr lang="en-US" sz="2999" i="true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batch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yi​ é o valor verdadeiro para a i-ésima amostra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ŷi​ é a previsão para a i-ésima amostra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 é o fator de penalidade para subestimação ou erros positivos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954860" y="4380672"/>
            <a:ext cx="7570891" cy="1671905"/>
          </a:xfrm>
          <a:custGeom>
            <a:avLst/>
            <a:gdLst/>
            <a:ahLst/>
            <a:cxnLst/>
            <a:rect r="r" b="b" t="t" l="l"/>
            <a:pathLst>
              <a:path h="1671905" w="7570891">
                <a:moveTo>
                  <a:pt x="0" y="0"/>
                </a:moveTo>
                <a:lnTo>
                  <a:pt x="7570891" y="0"/>
                </a:lnTo>
                <a:lnTo>
                  <a:pt x="7570891" y="1671905"/>
                </a:lnTo>
                <a:lnTo>
                  <a:pt x="0" y="1671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Comuns de Funções Customizadas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293814"/>
            <a:ext cx="13848841" cy="87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Ditar o Que o Modelo Deve Aprender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detecção de câncer: penalizar mais os falsos negativos do que os falsos positivos.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previsão de falência de banco: errar ao prever que tudo vai bem pode ser muito custoso.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Lidar com o Desequilíbrio de Classes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detecção de fraude bancária: fraudes são raras, mas importantes.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reconhecimento facial: ajustar perda para dar peso igual a todas as etnias ou gêneros.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Incorporar Conhecimento de Domínio na Otimização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manutenção preditiva: evitar que o modelo subestime falhas que custam caro.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classificação médica: usar penalidades mais altas para erros em pacientes de risco.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Implementar Novas Regularizações</a:t>
            </a:r>
          </a:p>
          <a:p>
            <a:pPr algn="l" marL="1122671" indent="-374224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redes neurais profundas: adicionar perda de regularização L1 ou L2 para evitar overfitting.</a:t>
            </a:r>
          </a:p>
          <a:p>
            <a:pPr algn="l" marL="1122671" indent="-374224" lvl="2">
              <a:lnSpc>
                <a:spcPts val="3639"/>
              </a:lnSpc>
              <a:spcBef>
                <a:spcPct val="0"/>
              </a:spcBef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modelos de séries temporais: incentivar suavidade nas previsões com termos de penalização.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customizar a função de perda?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06662"/>
            <a:ext cx="13848841" cy="6348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99"/>
              </a:lnSpc>
            </a:pPr>
          </a:p>
          <a:p>
            <a:pPr algn="just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Treinar redes neurais pode levar horas ou dias</a:t>
            </a:r>
          </a:p>
          <a:p>
            <a:pPr algn="just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ferramentas essenciais no treinamento de modelos de deep learning que ajudam a melhorar o desempenho, evitar problemas</a:t>
            </a:r>
          </a:p>
          <a:p>
            <a:pPr algn="just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Importância da automação para evitar overfitting e reduzir custo computacional</a:t>
            </a:r>
          </a:p>
          <a:p>
            <a:pPr algn="just">
              <a:lnSpc>
                <a:spcPts val="4499"/>
              </a:lnSpc>
            </a:pPr>
          </a:p>
          <a:p>
            <a:pPr algn="just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Callbacks: Assistentes Inteligentes do Treinamento</a:t>
            </a:r>
          </a:p>
          <a:p>
            <a:pPr algn="just" marL="1295387" indent="-431796" lvl="2">
              <a:lnSpc>
                <a:spcPts val="4499"/>
              </a:lnSpc>
              <a:spcBef>
                <a:spcPct val="0"/>
              </a:spcBef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funções ou classes que são chamadas em pontos específicos durante o treinamento para executar ações personalizadas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35237"/>
            <a:ext cx="13848841" cy="791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são a forma como medimos o sucesso do nosso modelo na linguagem do problema. Elas não são usadas para otimizar, mas para entender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b="true" sz="29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F1-Score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particularmente útil quando temos um desequilíbrio significativo entre as classes ou quando a importância de falsos positivos e falsos negativos é diferente, mas equilibrada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093093" y="5747485"/>
            <a:ext cx="6627353" cy="3693369"/>
          </a:xfrm>
          <a:custGeom>
            <a:avLst/>
            <a:gdLst/>
            <a:ahLst/>
            <a:cxnLst/>
            <a:rect r="r" b="b" t="t" l="l"/>
            <a:pathLst>
              <a:path h="3693369" w="6627353">
                <a:moveTo>
                  <a:pt x="0" y="0"/>
                </a:moveTo>
                <a:lnTo>
                  <a:pt x="6627353" y="0"/>
                </a:lnTo>
                <a:lnTo>
                  <a:pt x="6627353" y="3693368"/>
                </a:lnTo>
                <a:lnTo>
                  <a:pt x="0" y="369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Métricas Personalizadas (Custom Metrics)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25712"/>
            <a:ext cx="13848841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são como agentes de monitoramento e controle que você pode implantar em diferentes fases do treinamento. Eles te dão a flexibilidade de intervir no processo sem ter que modificar o loop de treinamento principal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Personalizados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25712"/>
            <a:ext cx="13848841" cy="286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Monitorar e Intervir no Processo de Treinamento em Tempo Real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Automatizar Ações Essenciais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Implementar Lógicas de Treinamento Avançadas e Dinâmicas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Integrar Ferramentas Externas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que customizar os callbacks?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811437"/>
            <a:ext cx="13848841" cy="6657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1725712"/>
            <a:ext cx="13848841" cy="646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você pode fazer com retornos de chamada?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alizar taxas de aprendizagem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Visualizar gradientes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e-mails durante o treinamento (ou após o término)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Você só é limitado pela sua imaginação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90995" y="8347492"/>
            <a:ext cx="1384884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Sebastian Raschka., 2023)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2147338"/>
            <a:ext cx="4979885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CALLBACKS KERAS: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EarlyStopping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ModelCheckpoint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ReduceLROnPlateau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TensorBoard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LearningRateScheduler</a:t>
            </a:r>
          </a:p>
          <a:p>
            <a:pPr algn="l" marL="647702" indent="-323851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Callback class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KERAS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6379" y="2621048"/>
            <a:ext cx="6852510" cy="370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BackupAndRestore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RemoteMonitor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LambdaCallback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TerminateOnNaN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CSVLogger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ProgbarLogger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SwapEMAWeights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61004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27862" y="2142966"/>
            <a:ext cx="4632275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Keras CSVLogger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26721" y="5036281"/>
            <a:ext cx="5034558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 Keras EarlyStopping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000">
            <a:off x="3491654" y="2606198"/>
            <a:ext cx="10862216" cy="4520945"/>
          </a:xfrm>
          <a:custGeom>
            <a:avLst/>
            <a:gdLst/>
            <a:ahLst/>
            <a:cxnLst/>
            <a:rect r="r" b="b" t="t" l="l"/>
            <a:pathLst>
              <a:path h="4520945" w="10862216">
                <a:moveTo>
                  <a:pt x="0" y="18944"/>
                </a:moveTo>
                <a:lnTo>
                  <a:pt x="10854359" y="0"/>
                </a:lnTo>
                <a:lnTo>
                  <a:pt x="10862216" y="4502001"/>
                </a:lnTo>
                <a:lnTo>
                  <a:pt x="7858" y="4520945"/>
                </a:lnTo>
                <a:lnTo>
                  <a:pt x="0" y="18944"/>
                </a:lnTo>
                <a:close/>
              </a:path>
            </a:pathLst>
          </a:custGeom>
          <a:blipFill>
            <a:blip r:embed="rId2"/>
            <a:stretch>
              <a:fillRect l="0" t="-1710" r="-195" b="-7447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000">
            <a:off x="3529811" y="3454106"/>
            <a:ext cx="10868083" cy="3378789"/>
          </a:xfrm>
          <a:custGeom>
            <a:avLst/>
            <a:gdLst/>
            <a:ahLst/>
            <a:cxnLst/>
            <a:rect r="r" b="b" t="t" l="l"/>
            <a:pathLst>
              <a:path h="3378789" w="10868083">
                <a:moveTo>
                  <a:pt x="0" y="18958"/>
                </a:moveTo>
                <a:lnTo>
                  <a:pt x="10862219" y="0"/>
                </a:lnTo>
                <a:lnTo>
                  <a:pt x="10868083" y="3359830"/>
                </a:lnTo>
                <a:lnTo>
                  <a:pt x="5864" y="3378788"/>
                </a:lnTo>
                <a:lnTo>
                  <a:pt x="0" y="18958"/>
                </a:lnTo>
                <a:close/>
              </a:path>
            </a:pathLst>
          </a:custGeom>
          <a:blipFill>
            <a:blip r:embed="rId2"/>
            <a:stretch>
              <a:fillRect l="0" t="-135586" r="-141" b="-15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4317" y="9645867"/>
            <a:ext cx="5281808" cy="1256884"/>
            <a:chOff x="0" y="0"/>
            <a:chExt cx="1391093" cy="331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1093" cy="331031"/>
            </a:xfrm>
            <a:custGeom>
              <a:avLst/>
              <a:gdLst/>
              <a:ahLst/>
              <a:cxnLst/>
              <a:rect r="r" b="b" t="t" l="l"/>
              <a:pathLst>
                <a:path h="331031" w="1391093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72058" y="1524223"/>
            <a:ext cx="1447843" cy="7238555"/>
            <a:chOff x="0" y="0"/>
            <a:chExt cx="276141" cy="1380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6141" cy="1380579"/>
            </a:xfrm>
            <a:custGeom>
              <a:avLst/>
              <a:gdLst/>
              <a:ahLst/>
              <a:cxnLst/>
              <a:rect r="r" b="b" t="t" l="l"/>
              <a:pathLst>
                <a:path h="1380579" w="276141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590995" y="2156863"/>
            <a:ext cx="4979885" cy="485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PYTORCH: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 tooltip="https://docs.pytorch.org/tnt/stable/framework/generated/torchtnt.framework.callbacks.BaseCSVWriter.html#torchtnt.framework.callbacks.BaseCSVWriter"/>
              </a:rPr>
              <a:t>BaseCSVWriter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 tooltip="https://docs.pytorch.org/tnt/stable/framework/generated/torchtnt.framework.callbacks.GarbageCollector.html#torchtnt.framework.callbacks.GarbageCollector"/>
              </a:rPr>
              <a:t>GarbageC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 tooltip="https://docs.pytorch.org/tnt/stable/framework/generated/torchtnt.framework.callbacks.GarbageCollector.html#torchtnt.framework.callbacks.GarbageCollector"/>
              </a:rPr>
              <a:t>ollector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 tooltip="https://docs.pytorch.org/tnt/stable/framework/generated/torchtnt.framework.callbacks.Lambda.html#torchtnt.framework.callbacks.Lambda"/>
              </a:rPr>
              <a:t>Lambda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 tooltip="https://docs.pytorch.org/tnt/stable/framework/generated/torchtnt.framework.callbacks.LearningRateMonitor.html#torchtnt.framework.callbacks.LearningRateMonitor"/>
              </a:rPr>
              <a:t>L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 tooltip="https://docs.pytorch.org/tnt/stable/framework/generated/torchtnt.framework.callbacks.LearningRateMonitor.html#torchtnt.framework.callbacks.LearningRateMonitor"/>
              </a:rPr>
              <a:t>earningRateMonitor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 tooltip="https://docs.pytorch.org/tnt/stable/framework/generated/torchtnt.framework.callbacks.ModuleSummary.html#torchtnt.framework.callbacks.ModuleSummary"/>
              </a:rPr>
              <a:t>Mo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 tooltip="https://docs.pytorch.org/tnt/stable/framework/generated/torchtnt.framework.callbacks.ModuleSummary.html#torchtnt.framework.callbacks.ModuleSummary"/>
              </a:rPr>
              <a:t>duleSummary</a:t>
            </a:r>
          </a:p>
          <a:p>
            <a:pPr algn="l" marL="647694" indent="-323847" lvl="1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0" tooltip="https://docs.pytorch.org/tnt/stable/framework/generated/torchtnt.framework.callbacks.PyTorchProfiler.html#torchtnt.framework.callbacks.PyTorchProfiler"/>
              </a:rPr>
              <a:t>PyTorchProfiler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590995" y="652462"/>
            <a:ext cx="1384884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CALLBACKS PYTORCH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06659" y="8931057"/>
            <a:ext cx="1252641" cy="347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03909" y="2823638"/>
            <a:ext cx="6852510" cy="318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1" tooltip="https://docs.pytorch.org/tnt/stable/framework/generated/torchtnt.framework.callbacks.SystemResourcesMonitor.html#torchtnt.framework.callbacks.SystemResourcesMonitor"/>
              </a:rPr>
              <a:t>System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2" tooltip="https://docs.pytorch.org/tnt/stable/framework/generated/torchtnt.framework.callbacks.SystemResourcesMonitor.html#torchtnt.framework.callbacks.SystemResourcesMonitor"/>
              </a:rPr>
              <a:t>ResourcesMonitor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3" tooltip="https://docs.pytorch.org/tnt/stable/framework/generated/torchtnt.framework.callbacks.TensorBoardParameterMonitor.html#torchtnt.framework.callbacks.TensorBoardParameterMonitor"/>
              </a:rPr>
              <a:t>TensorBoardParameterMonitor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4" tooltip="https://docs.pytorch.org/tnt/stable/framework/generated/torchtnt.framework.callbacks.IterationTimeLogger.html#torchtnt.framework.callbacks.IterationTimeLogger"/>
              </a:rPr>
              <a:t>IterationTimeLogger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5" tooltip="https://docs.pytorch.org/tnt/stable/framework/generated/torchtnt.framework.callbacks.TorchSnapshotSaver.html#torchtnt.framework.callbacks.TorchSnapshotSaver"/>
              </a:rPr>
              <a:t>TorchSnapshotSaver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6" tooltip="https://docs.pytorch.org/tnt/stable/framework/generated/torchtnt.framework.callbacks.TQDMProgressBar.html#torchtnt.framework.callbacks.TQDMProgressBar"/>
              </a:rPr>
              <a:t>TQDMProgressBar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17" tooltip="https://docs.pytorch.org/tnt/stable/framework/generated/torchtnt.framework.callbacks.TrainProgressMonitor.html#torchtnt.framework.callbacks.TrainProgressMonitor"/>
              </a:rPr>
              <a:t>TrainProgressMonitor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90995" y="7838208"/>
            <a:ext cx="8328124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8" tooltip="https://docs.pytorch.org/tnt/stable/framework/callbacks.html"/>
              </a:rPr>
              <a:t>https://docs.pytorch.org/tnt/stable/framework/callbacks.html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DAGqGCMB0-Q</dc:identifier>
  <dcterms:modified xsi:type="dcterms:W3CDTF">2011-08-01T06:04:30Z</dcterms:modified>
  <cp:revision>1</cp:revision>
  <dc:title>Callbacks, Schedulers e Funções Customizadas para Ajustes e Monitoramento Automáticos no Treinamento do Modelo</dc:title>
</cp:coreProperties>
</file>