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8" r:id="rId2"/>
    <p:sldId id="397" r:id="rId3"/>
    <p:sldId id="398" r:id="rId4"/>
    <p:sldId id="472" r:id="rId5"/>
    <p:sldId id="453" r:id="rId6"/>
    <p:sldId id="449" r:id="rId7"/>
    <p:sldId id="450" r:id="rId8"/>
    <p:sldId id="452" r:id="rId9"/>
    <p:sldId id="399" r:id="rId10"/>
    <p:sldId id="428" r:id="rId11"/>
    <p:sldId id="467" r:id="rId12"/>
    <p:sldId id="456" r:id="rId13"/>
    <p:sldId id="454" r:id="rId14"/>
    <p:sldId id="455" r:id="rId15"/>
    <p:sldId id="431" r:id="rId16"/>
    <p:sldId id="432" r:id="rId17"/>
    <p:sldId id="462" r:id="rId18"/>
    <p:sldId id="463" r:id="rId19"/>
    <p:sldId id="464" r:id="rId20"/>
    <p:sldId id="436" r:id="rId21"/>
    <p:sldId id="441" r:id="rId22"/>
    <p:sldId id="442" r:id="rId23"/>
    <p:sldId id="443" r:id="rId24"/>
    <p:sldId id="444" r:id="rId25"/>
    <p:sldId id="466" r:id="rId26"/>
    <p:sldId id="445" r:id="rId27"/>
    <p:sldId id="446" r:id="rId28"/>
    <p:sldId id="447" r:id="rId29"/>
    <p:sldId id="448" r:id="rId30"/>
    <p:sldId id="468" r:id="rId31"/>
    <p:sldId id="470" r:id="rId32"/>
    <p:sldId id="471" r:id="rId33"/>
    <p:sldId id="473" r:id="rId34"/>
    <p:sldId id="372" r:id="rId35"/>
  </p:sldIdLst>
  <p:sldSz cx="12526963" cy="7315200"/>
  <p:notesSz cx="6858000" cy="9144000"/>
  <p:defaultTextStyle>
    <a:defPPr>
      <a:defRPr lang="en-US"/>
    </a:defPPr>
    <a:lvl1pPr marL="0" algn="l" defTabSz="476250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1pPr>
    <a:lvl2pPr marL="476250" algn="l" defTabSz="476250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2pPr>
    <a:lvl3pPr marL="952500" algn="l" defTabSz="476250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3pPr>
    <a:lvl4pPr marL="1428115" algn="l" defTabSz="476250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4pPr>
    <a:lvl5pPr marL="1904365" algn="l" defTabSz="476250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5pPr>
    <a:lvl6pPr marL="2380615" algn="l" defTabSz="476250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6pPr>
    <a:lvl7pPr marL="2856865" algn="l" defTabSz="476250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7pPr>
    <a:lvl8pPr marL="3333115" algn="l" defTabSz="476250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8pPr>
    <a:lvl9pPr marL="3808730" algn="l" defTabSz="476250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349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70" y="-102"/>
      </p:cViewPr>
      <p:guideLst>
        <p:guide orient="horz" pos="2304"/>
        <p:guide pos="39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2C1D8-C34E-4840-97B5-2E8E80EA5DC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5813" y="1143000"/>
            <a:ext cx="5286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2729E-56E7-4EE0-925D-369DD8BF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2500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1pPr>
    <a:lvl2pPr marL="476250" algn="l" defTabSz="952500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2pPr>
    <a:lvl3pPr marL="952500" algn="l" defTabSz="952500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3pPr>
    <a:lvl4pPr marL="1428115" algn="l" defTabSz="952500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4pPr>
    <a:lvl5pPr marL="1904365" algn="l" defTabSz="952500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5pPr>
    <a:lvl6pPr marL="2380615" algn="l" defTabSz="952500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6pPr>
    <a:lvl7pPr marL="2856865" algn="l" defTabSz="952500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7pPr>
    <a:lvl8pPr marL="3333115" algn="l" defTabSz="952500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8pPr>
    <a:lvl9pPr marL="3808730" algn="l" defTabSz="952500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7398" y="1"/>
            <a:ext cx="12567199" cy="7313295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6370" y="1995874"/>
            <a:ext cx="7002923" cy="1616569"/>
          </a:xfrm>
        </p:spPr>
        <p:txBody>
          <a:bodyPr anchor="b">
            <a:noAutofit/>
          </a:bodyPr>
          <a:lstStyle>
            <a:lvl1pPr algn="ctr">
              <a:defRPr sz="55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6370" y="3901438"/>
            <a:ext cx="7002923" cy="1408855"/>
          </a:xfrm>
        </p:spPr>
        <p:txBody>
          <a:bodyPr anchor="t">
            <a:normAutofit/>
          </a:bodyPr>
          <a:lstStyle>
            <a:lvl1pPr marL="0" indent="0" algn="ctr">
              <a:buNone/>
              <a:defRPr sz="2160">
                <a:solidFill>
                  <a:schemeClr val="tx1"/>
                </a:solidFill>
              </a:defRPr>
            </a:lvl1pPr>
            <a:lvl2pPr marL="469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9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8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18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88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57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02564" y="5373508"/>
            <a:ext cx="922124" cy="298027"/>
          </a:xfrm>
        </p:spPr>
        <p:txBody>
          <a:bodyPr/>
          <a:lstStyle/>
          <a:p>
            <a:fld id="{3316F319-537A-4127-8F4C-247AF5710625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6368" y="5373508"/>
            <a:ext cx="5357902" cy="298027"/>
          </a:xfrm>
        </p:spPr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2982" y="5373508"/>
            <a:ext cx="566310" cy="298027"/>
          </a:xfrm>
        </p:spPr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766370" y="3756940"/>
            <a:ext cx="70029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991" y="5136443"/>
            <a:ext cx="9873682" cy="604521"/>
          </a:xfrm>
        </p:spPr>
        <p:txBody>
          <a:bodyPr anchor="b">
            <a:normAutofit/>
          </a:bodyPr>
          <a:lstStyle>
            <a:lvl1pPr algn="ctr">
              <a:defRPr sz="246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0040" y="1110826"/>
            <a:ext cx="10383623" cy="355826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45"/>
            </a:lvl1pPr>
            <a:lvl2pPr marL="469900" indent="0">
              <a:buNone/>
              <a:defRPr sz="1645"/>
            </a:lvl2pPr>
            <a:lvl3pPr marL="939800" indent="0">
              <a:buNone/>
              <a:defRPr sz="1645"/>
            </a:lvl3pPr>
            <a:lvl4pPr marL="1409065" indent="0">
              <a:buNone/>
              <a:defRPr sz="1645"/>
            </a:lvl4pPr>
            <a:lvl5pPr marL="1878965" indent="0">
              <a:buNone/>
              <a:defRPr sz="1645"/>
            </a:lvl5pPr>
            <a:lvl6pPr marL="2348865" indent="0">
              <a:buNone/>
              <a:defRPr sz="1645"/>
            </a:lvl6pPr>
            <a:lvl7pPr marL="2818765" indent="0">
              <a:buNone/>
              <a:defRPr sz="1645"/>
            </a:lvl7pPr>
            <a:lvl8pPr marL="3288665" indent="0">
              <a:buNone/>
              <a:defRPr sz="1645"/>
            </a:lvl8pPr>
            <a:lvl9pPr marL="3757930" indent="0">
              <a:buNone/>
              <a:defRPr sz="16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0991" y="5740963"/>
            <a:ext cx="9873682" cy="526626"/>
          </a:xfrm>
        </p:spPr>
        <p:txBody>
          <a:bodyPr>
            <a:normAutofit/>
          </a:bodyPr>
          <a:lstStyle>
            <a:lvl1pPr marL="0" indent="0" algn="ctr">
              <a:buNone/>
              <a:defRPr sz="1440"/>
            </a:lvl1pPr>
            <a:lvl2pPr marL="469900" indent="0">
              <a:buNone/>
              <a:defRPr sz="1235"/>
            </a:lvl2pPr>
            <a:lvl3pPr marL="939800" indent="0">
              <a:buNone/>
              <a:defRPr sz="1030"/>
            </a:lvl3pPr>
            <a:lvl4pPr marL="1409065" indent="0">
              <a:buNone/>
              <a:defRPr sz="925"/>
            </a:lvl4pPr>
            <a:lvl5pPr marL="1878965" indent="0">
              <a:buNone/>
              <a:defRPr sz="925"/>
            </a:lvl5pPr>
            <a:lvl6pPr marL="2348865" indent="0">
              <a:buNone/>
              <a:defRPr sz="925"/>
            </a:lvl6pPr>
            <a:lvl7pPr marL="2818765" indent="0">
              <a:buNone/>
              <a:defRPr sz="925"/>
            </a:lvl7pPr>
            <a:lvl8pPr marL="3288665" indent="0">
              <a:buNone/>
              <a:defRPr sz="925"/>
            </a:lvl8pPr>
            <a:lvl9pPr marL="3757930" indent="0">
              <a:buNone/>
              <a:defRPr sz="9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33F6-4D98-4FFE-9532-A25499479640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690" y="1047609"/>
            <a:ext cx="9856283" cy="3151859"/>
          </a:xfrm>
        </p:spPr>
        <p:txBody>
          <a:bodyPr anchor="ctr">
            <a:normAutofit/>
          </a:bodyPr>
          <a:lstStyle>
            <a:lvl1pPr algn="ctr">
              <a:defRPr sz="329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9690" y="4632961"/>
            <a:ext cx="9856283" cy="16346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55">
                <a:solidFill>
                  <a:schemeClr val="tx1"/>
                </a:solidFill>
              </a:defRPr>
            </a:lvl1pPr>
            <a:lvl2pPr marL="46990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2pPr>
            <a:lvl3pPr marL="939800" indent="0">
              <a:buNone/>
              <a:defRPr sz="1645">
                <a:solidFill>
                  <a:schemeClr val="tx1">
                    <a:tint val="75000"/>
                  </a:schemeClr>
                </a:solidFill>
              </a:defRPr>
            </a:lvl3pPr>
            <a:lvl4pPr marL="14090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8789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3488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8187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32886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7579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2370-5167-4E63-B9D8-4A4F279E8E61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34527" y="4416212"/>
            <a:ext cx="96657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47" y="1047608"/>
            <a:ext cx="9551807" cy="2528713"/>
          </a:xfrm>
        </p:spPr>
        <p:txBody>
          <a:bodyPr anchor="ctr">
            <a:normAutofit/>
          </a:bodyPr>
          <a:lstStyle>
            <a:lvl1pPr algn="ctr">
              <a:defRPr sz="329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20826" y="3576320"/>
            <a:ext cx="9082050" cy="623147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55"/>
            </a:lvl1pPr>
            <a:lvl2pPr marL="469900" indent="0">
              <a:buFontTx/>
              <a:buNone/>
              <a:defRPr/>
            </a:lvl2pPr>
            <a:lvl3pPr marL="939800" indent="0">
              <a:buFontTx/>
              <a:buNone/>
              <a:defRPr/>
            </a:lvl3pPr>
            <a:lvl4pPr marL="1409065" indent="0">
              <a:buFontTx/>
              <a:buNone/>
              <a:defRPr/>
            </a:lvl4pPr>
            <a:lvl5pPr marL="187896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991" y="4632961"/>
            <a:ext cx="9873682" cy="16346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55">
                <a:solidFill>
                  <a:schemeClr val="tx1"/>
                </a:solidFill>
              </a:defRPr>
            </a:lvl1pPr>
            <a:lvl2pPr marL="46990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2pPr>
            <a:lvl3pPr marL="939800" indent="0">
              <a:buNone/>
              <a:defRPr sz="1645">
                <a:solidFill>
                  <a:schemeClr val="tx1">
                    <a:tint val="75000"/>
                  </a:schemeClr>
                </a:solidFill>
              </a:defRPr>
            </a:lvl3pPr>
            <a:lvl4pPr marL="14090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8789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3488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8187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32886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7579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BD9E-E6A5-44DA-894D-3E12D4988348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85696" y="938626"/>
            <a:ext cx="626348" cy="623761"/>
          </a:xfrm>
          <a:prstGeom prst="rect">
            <a:avLst/>
          </a:prstGeom>
        </p:spPr>
        <p:txBody>
          <a:bodyPr vert="horz" lIns="93952" tIns="46976" rIns="93952" bIns="46976" rtlCol="0" anchor="ctr">
            <a:noAutofit/>
          </a:bodyPr>
          <a:lstStyle/>
          <a:p>
            <a:pPr lvl="0"/>
            <a:r>
              <a:rPr lang="en-US" sz="822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1499" y="3016396"/>
            <a:ext cx="626348" cy="623761"/>
          </a:xfrm>
          <a:prstGeom prst="rect">
            <a:avLst/>
          </a:prstGeom>
        </p:spPr>
        <p:txBody>
          <a:bodyPr vert="horz" lIns="93952" tIns="46976" rIns="93952" bIns="46976" rtlCol="0" anchor="ctr">
            <a:noAutofit/>
          </a:bodyPr>
          <a:lstStyle/>
          <a:p>
            <a:pPr lvl="0" algn="r"/>
            <a:r>
              <a:rPr lang="en-US" sz="822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434527" y="4416212"/>
            <a:ext cx="96657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992" y="3529153"/>
            <a:ext cx="9873684" cy="1566720"/>
          </a:xfrm>
        </p:spPr>
        <p:txBody>
          <a:bodyPr anchor="b">
            <a:normAutofit/>
          </a:bodyPr>
          <a:lstStyle>
            <a:lvl1pPr algn="l">
              <a:defRPr sz="329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991" y="5095873"/>
            <a:ext cx="9873684" cy="917760"/>
          </a:xfrm>
        </p:spPr>
        <p:txBody>
          <a:bodyPr anchor="t">
            <a:normAutofit/>
          </a:bodyPr>
          <a:lstStyle>
            <a:lvl1pPr marL="0" indent="0" algn="l">
              <a:buNone/>
              <a:defRPr sz="2055">
                <a:solidFill>
                  <a:schemeClr val="tx1"/>
                </a:solidFill>
              </a:defRPr>
            </a:lvl1pPr>
            <a:lvl2pPr marL="46990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2pPr>
            <a:lvl3pPr marL="939800" indent="0">
              <a:buNone/>
              <a:defRPr sz="1645">
                <a:solidFill>
                  <a:schemeClr val="tx1">
                    <a:tint val="75000"/>
                  </a:schemeClr>
                </a:solidFill>
              </a:defRPr>
            </a:lvl3pPr>
            <a:lvl4pPr marL="14090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8789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3488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8187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32886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7579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87CB-194A-452A-95A0-8CDF8FE6058D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47" y="1047607"/>
            <a:ext cx="9551807" cy="2393246"/>
          </a:xfrm>
        </p:spPr>
        <p:txBody>
          <a:bodyPr anchor="ctr">
            <a:normAutofit/>
          </a:bodyPr>
          <a:lstStyle>
            <a:lvl1pPr algn="ctr">
              <a:defRPr sz="329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330991" y="3881934"/>
            <a:ext cx="9873684" cy="946099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65">
                <a:solidFill>
                  <a:schemeClr val="tx1"/>
                </a:solidFill>
              </a:defRPr>
            </a:lvl1pPr>
            <a:lvl2pPr marL="46990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2pPr>
            <a:lvl3pPr marL="939800" indent="0">
              <a:buNone/>
              <a:defRPr sz="1645">
                <a:solidFill>
                  <a:schemeClr val="tx1">
                    <a:tint val="75000"/>
                  </a:schemeClr>
                </a:solidFill>
              </a:defRPr>
            </a:lvl3pPr>
            <a:lvl4pPr marL="14090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8789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3488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8187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32886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7579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991" y="4831646"/>
            <a:ext cx="9873684" cy="1435947"/>
          </a:xfrm>
        </p:spPr>
        <p:txBody>
          <a:bodyPr anchor="t">
            <a:normAutofit/>
          </a:bodyPr>
          <a:lstStyle>
            <a:lvl1pPr marL="0" indent="0" algn="l">
              <a:buNone/>
              <a:defRPr sz="1850">
                <a:solidFill>
                  <a:schemeClr val="tx1"/>
                </a:solidFill>
              </a:defRPr>
            </a:lvl1pPr>
            <a:lvl2pPr marL="46990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2pPr>
            <a:lvl3pPr marL="939800" indent="0">
              <a:buNone/>
              <a:defRPr sz="1645">
                <a:solidFill>
                  <a:schemeClr val="tx1">
                    <a:tint val="75000"/>
                  </a:schemeClr>
                </a:solidFill>
              </a:defRPr>
            </a:lvl3pPr>
            <a:lvl4pPr marL="14090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8789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3488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8187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32886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7579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8DBF-E14C-4549-AC35-19CD0070B7A7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5696" y="938626"/>
            <a:ext cx="626348" cy="623761"/>
          </a:xfrm>
          <a:prstGeom prst="rect">
            <a:avLst/>
          </a:prstGeom>
        </p:spPr>
        <p:txBody>
          <a:bodyPr vert="horz" lIns="93952" tIns="46976" rIns="93952" bIns="46976" rtlCol="0" anchor="ctr">
            <a:noAutofit/>
          </a:bodyPr>
          <a:lstStyle/>
          <a:p>
            <a:pPr lvl="0"/>
            <a:r>
              <a:rPr lang="en-US" sz="822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91499" y="2772546"/>
            <a:ext cx="626348" cy="623761"/>
          </a:xfrm>
          <a:prstGeom prst="rect">
            <a:avLst/>
          </a:prstGeom>
        </p:spPr>
        <p:txBody>
          <a:bodyPr vert="horz" lIns="93952" tIns="46976" rIns="93952" bIns="46976" rtlCol="0" anchor="ctr">
            <a:noAutofit/>
          </a:bodyPr>
          <a:lstStyle/>
          <a:p>
            <a:pPr lvl="0" algn="r"/>
            <a:r>
              <a:rPr lang="en-US" sz="822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434527" y="3657600"/>
            <a:ext cx="96657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991" y="1047607"/>
            <a:ext cx="9873682" cy="239324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330991" y="3872180"/>
            <a:ext cx="9873684" cy="897331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75">
                <a:solidFill>
                  <a:schemeClr val="tx1"/>
                </a:solidFill>
              </a:defRPr>
            </a:lvl1pPr>
            <a:lvl2pPr marL="46990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2pPr>
            <a:lvl3pPr marL="939800" indent="0">
              <a:buNone/>
              <a:defRPr sz="1645">
                <a:solidFill>
                  <a:schemeClr val="tx1">
                    <a:tint val="75000"/>
                  </a:schemeClr>
                </a:solidFill>
              </a:defRPr>
            </a:lvl3pPr>
            <a:lvl4pPr marL="14090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8789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3488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8187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32886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7579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990" y="4768427"/>
            <a:ext cx="9873686" cy="1499165"/>
          </a:xfrm>
        </p:spPr>
        <p:txBody>
          <a:bodyPr anchor="t">
            <a:normAutofit/>
          </a:bodyPr>
          <a:lstStyle>
            <a:lvl1pPr marL="0" indent="0" algn="l">
              <a:buNone/>
              <a:defRPr sz="1850">
                <a:solidFill>
                  <a:schemeClr val="tx1"/>
                </a:solidFill>
              </a:defRPr>
            </a:lvl1pPr>
            <a:lvl2pPr marL="46990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2pPr>
            <a:lvl3pPr marL="939800" indent="0">
              <a:buNone/>
              <a:defRPr sz="1645">
                <a:solidFill>
                  <a:schemeClr val="tx1">
                    <a:tint val="75000"/>
                  </a:schemeClr>
                </a:solidFill>
              </a:defRPr>
            </a:lvl3pPr>
            <a:lvl4pPr marL="14090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8789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3488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8187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32886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7579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FB50-0604-419A-A406-3D863B02AEA8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34527" y="3657600"/>
            <a:ext cx="96657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7979-75F4-4A56-8424-CA9CD437DC00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34527" y="2582897"/>
            <a:ext cx="96657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6606" y="1047607"/>
            <a:ext cx="1942845" cy="52199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0988" y="1047608"/>
            <a:ext cx="7637240" cy="521998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E339-A7B3-4976-B142-0DCF552A853F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9107417" y="1056640"/>
            <a:ext cx="0" cy="520192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434527" y="2582897"/>
            <a:ext cx="96657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1048-5C7F-4AC5-B732-99C5A5ED2F4F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431" y="1869447"/>
            <a:ext cx="8382840" cy="1944015"/>
          </a:xfrm>
        </p:spPr>
        <p:txBody>
          <a:bodyPr anchor="b">
            <a:normAutofit/>
          </a:bodyPr>
          <a:lstStyle>
            <a:lvl1pPr algn="ctr">
              <a:defRPr sz="45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0429" y="4102456"/>
            <a:ext cx="8382842" cy="1018183"/>
          </a:xfrm>
        </p:spPr>
        <p:txBody>
          <a:bodyPr anchor="t">
            <a:normAutofit/>
          </a:bodyPr>
          <a:lstStyle>
            <a:lvl1pPr marL="0" indent="0" algn="ctr">
              <a:buNone/>
              <a:defRPr sz="2465">
                <a:solidFill>
                  <a:schemeClr val="tx1"/>
                </a:solidFill>
              </a:defRPr>
            </a:lvl1pPr>
            <a:lvl2pPr marL="46990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2pPr>
            <a:lvl3pPr marL="939800" indent="0">
              <a:buNone/>
              <a:defRPr sz="1645">
                <a:solidFill>
                  <a:schemeClr val="tx1">
                    <a:tint val="75000"/>
                  </a:schemeClr>
                </a:solidFill>
              </a:defRPr>
            </a:lvl3pPr>
            <a:lvl4pPr marL="14090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8789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3488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8187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328866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7579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ACDA-3301-4D5D-8FA5-3983CD446EAA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68020" y="3957957"/>
            <a:ext cx="838766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434527" y="2582897"/>
            <a:ext cx="96657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4122" y="2731009"/>
            <a:ext cx="4847935" cy="35308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1171" y="2731009"/>
            <a:ext cx="4847935" cy="35308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7049-D7B7-4799-9CFB-7E6C680050FA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991" y="2835770"/>
            <a:ext cx="4847935" cy="614679"/>
          </a:xfrm>
        </p:spPr>
        <p:txBody>
          <a:bodyPr anchor="b">
            <a:noAutofit/>
          </a:bodyPr>
          <a:lstStyle>
            <a:lvl1pPr marL="0" indent="0">
              <a:spcBef>
                <a:spcPts val="690"/>
              </a:spcBef>
              <a:spcAft>
                <a:spcPts val="615"/>
              </a:spcAft>
              <a:buNone/>
              <a:defRPr sz="2875" b="0">
                <a:solidFill>
                  <a:schemeClr val="accent1"/>
                </a:solidFill>
              </a:defRPr>
            </a:lvl1pPr>
            <a:lvl2pPr marL="469900" indent="0">
              <a:buNone/>
              <a:defRPr sz="2055" b="1"/>
            </a:lvl2pPr>
            <a:lvl3pPr marL="939800" indent="0">
              <a:buNone/>
              <a:defRPr sz="1850" b="1"/>
            </a:lvl3pPr>
            <a:lvl4pPr marL="1409065" indent="0">
              <a:buNone/>
              <a:defRPr sz="1645" b="1"/>
            </a:lvl4pPr>
            <a:lvl5pPr marL="1878965" indent="0">
              <a:buNone/>
              <a:defRPr sz="1645" b="1"/>
            </a:lvl5pPr>
            <a:lvl6pPr marL="2348865" indent="0">
              <a:buNone/>
              <a:defRPr sz="1645" b="1"/>
            </a:lvl6pPr>
            <a:lvl7pPr marL="2818765" indent="0">
              <a:buNone/>
              <a:defRPr sz="1645" b="1"/>
            </a:lvl7pPr>
            <a:lvl8pPr marL="3288665" indent="0">
              <a:buNone/>
              <a:defRPr sz="1645" b="1"/>
            </a:lvl8pPr>
            <a:lvl9pPr marL="3757930" indent="0">
              <a:buNone/>
              <a:defRPr sz="16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0991" y="3459480"/>
            <a:ext cx="4847935" cy="280811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0479" y="2835770"/>
            <a:ext cx="4847935" cy="614679"/>
          </a:xfrm>
        </p:spPr>
        <p:txBody>
          <a:bodyPr anchor="b">
            <a:noAutofit/>
          </a:bodyPr>
          <a:lstStyle>
            <a:lvl1pPr marL="0" indent="0">
              <a:spcBef>
                <a:spcPts val="690"/>
              </a:spcBef>
              <a:spcAft>
                <a:spcPts val="615"/>
              </a:spcAft>
              <a:buNone/>
              <a:defRPr sz="2875" b="0">
                <a:solidFill>
                  <a:schemeClr val="accent1"/>
                </a:solidFill>
              </a:defRPr>
            </a:lvl1pPr>
            <a:lvl2pPr marL="469900" indent="0">
              <a:buNone/>
              <a:defRPr sz="2055" b="1"/>
            </a:lvl2pPr>
            <a:lvl3pPr marL="939800" indent="0">
              <a:buNone/>
              <a:defRPr sz="1850" b="1"/>
            </a:lvl3pPr>
            <a:lvl4pPr marL="1409065" indent="0">
              <a:buNone/>
              <a:defRPr sz="1645" b="1"/>
            </a:lvl4pPr>
            <a:lvl5pPr marL="1878965" indent="0">
              <a:buNone/>
              <a:defRPr sz="1645" b="1"/>
            </a:lvl5pPr>
            <a:lvl6pPr marL="2348865" indent="0">
              <a:buNone/>
              <a:defRPr sz="1645" b="1"/>
            </a:lvl6pPr>
            <a:lvl7pPr marL="2818765" indent="0">
              <a:buNone/>
              <a:defRPr sz="1645" b="1"/>
            </a:lvl7pPr>
            <a:lvl8pPr marL="3288665" indent="0">
              <a:buNone/>
              <a:defRPr sz="1645" b="1"/>
            </a:lvl8pPr>
            <a:lvl9pPr marL="3757930" indent="0">
              <a:buNone/>
              <a:defRPr sz="16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0479" y="3459480"/>
            <a:ext cx="4847935" cy="280811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09E6-1B3C-466A-9A27-31B76FD5F2B7}" type="datetime1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434527" y="2582897"/>
            <a:ext cx="96657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C441-CED8-464A-B87A-FB2A212A56D1}" type="datetime1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34527" y="2582897"/>
            <a:ext cx="96657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9872-B3E7-44FB-A0CF-DC1A19016D0D}" type="datetime1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358" y="1481103"/>
            <a:ext cx="3820616" cy="1463040"/>
          </a:xfrm>
        </p:spPr>
        <p:txBody>
          <a:bodyPr anchor="b">
            <a:normAutofit/>
          </a:bodyPr>
          <a:lstStyle>
            <a:lvl1pPr algn="ctr">
              <a:defRPr sz="246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7541" y="1047607"/>
            <a:ext cx="5619734" cy="5219984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9358" y="3233136"/>
            <a:ext cx="3820616" cy="2600964"/>
          </a:xfrm>
        </p:spPr>
        <p:txBody>
          <a:bodyPr anchor="t">
            <a:normAutofit/>
          </a:bodyPr>
          <a:lstStyle>
            <a:lvl1pPr marL="0" indent="0" algn="ctr">
              <a:buNone/>
              <a:defRPr sz="1645"/>
            </a:lvl1pPr>
            <a:lvl2pPr marL="469900" indent="0">
              <a:buNone/>
              <a:defRPr sz="1235"/>
            </a:lvl2pPr>
            <a:lvl3pPr marL="939800" indent="0">
              <a:buNone/>
              <a:defRPr sz="1030"/>
            </a:lvl3pPr>
            <a:lvl4pPr marL="1409065" indent="0">
              <a:buNone/>
              <a:defRPr sz="925"/>
            </a:lvl4pPr>
            <a:lvl5pPr marL="1878965" indent="0">
              <a:buNone/>
              <a:defRPr sz="925"/>
            </a:lvl5pPr>
            <a:lvl6pPr marL="2348865" indent="0">
              <a:buNone/>
              <a:defRPr sz="925"/>
            </a:lvl6pPr>
            <a:lvl7pPr marL="2818765" indent="0">
              <a:buNone/>
              <a:defRPr sz="925"/>
            </a:lvl7pPr>
            <a:lvl8pPr marL="3288665" indent="0">
              <a:buNone/>
              <a:defRPr sz="925"/>
            </a:lvl8pPr>
            <a:lvl9pPr marL="3757930" indent="0">
              <a:buNone/>
              <a:defRPr sz="9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54F5-86FD-4A30-BA07-1DF73784FD1E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434529" y="3106702"/>
            <a:ext cx="361105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989" y="2009421"/>
            <a:ext cx="6413304" cy="1463040"/>
          </a:xfrm>
        </p:spPr>
        <p:txBody>
          <a:bodyPr anchor="b">
            <a:normAutofit/>
          </a:bodyPr>
          <a:lstStyle>
            <a:lvl1pPr algn="ctr">
              <a:defRPr sz="287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17230" y="1110828"/>
            <a:ext cx="3147509" cy="5093547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45"/>
            </a:lvl1pPr>
            <a:lvl2pPr marL="469900" indent="0">
              <a:buNone/>
              <a:defRPr sz="1645"/>
            </a:lvl2pPr>
            <a:lvl3pPr marL="939800" indent="0">
              <a:buNone/>
              <a:defRPr sz="1645"/>
            </a:lvl3pPr>
            <a:lvl4pPr marL="1409065" indent="0">
              <a:buNone/>
              <a:defRPr sz="1645"/>
            </a:lvl4pPr>
            <a:lvl5pPr marL="1878965" indent="0">
              <a:buNone/>
              <a:defRPr sz="1645"/>
            </a:lvl5pPr>
            <a:lvl6pPr marL="2348865" indent="0">
              <a:buNone/>
              <a:defRPr sz="1645"/>
            </a:lvl6pPr>
            <a:lvl7pPr marL="2818765" indent="0">
              <a:buNone/>
              <a:defRPr sz="1645"/>
            </a:lvl7pPr>
            <a:lvl8pPr marL="3288665" indent="0">
              <a:buNone/>
              <a:defRPr sz="1645"/>
            </a:lvl8pPr>
            <a:lvl9pPr marL="3757930" indent="0">
              <a:buNone/>
              <a:defRPr sz="16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0989" y="3472461"/>
            <a:ext cx="6413304" cy="1950720"/>
          </a:xfrm>
        </p:spPr>
        <p:txBody>
          <a:bodyPr anchor="t">
            <a:normAutofit/>
          </a:bodyPr>
          <a:lstStyle>
            <a:lvl1pPr marL="0" indent="0" algn="ctr">
              <a:buNone/>
              <a:defRPr sz="1850"/>
            </a:lvl1pPr>
            <a:lvl2pPr marL="469900" indent="0">
              <a:buNone/>
              <a:defRPr sz="1235"/>
            </a:lvl2pPr>
            <a:lvl3pPr marL="939800" indent="0">
              <a:buNone/>
              <a:defRPr sz="1030"/>
            </a:lvl3pPr>
            <a:lvl4pPr marL="1409065" indent="0">
              <a:buNone/>
              <a:defRPr sz="925"/>
            </a:lvl4pPr>
            <a:lvl5pPr marL="1878965" indent="0">
              <a:buNone/>
              <a:defRPr sz="925"/>
            </a:lvl5pPr>
            <a:lvl6pPr marL="2348865" indent="0">
              <a:buNone/>
              <a:defRPr sz="925"/>
            </a:lvl6pPr>
            <a:lvl7pPr marL="2818765" indent="0">
              <a:buNone/>
              <a:defRPr sz="925"/>
            </a:lvl7pPr>
            <a:lvl8pPr marL="3288665" indent="0">
              <a:buNone/>
              <a:defRPr sz="925"/>
            </a:lvl8pPr>
            <a:lvl9pPr marL="3757930" indent="0">
              <a:buNone/>
              <a:defRPr sz="9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0868-365B-4215-AC90-9F65FCA55988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168" y="1"/>
            <a:ext cx="12565968" cy="7313295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0993" y="1047609"/>
            <a:ext cx="9864979" cy="13907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992" y="2727394"/>
            <a:ext cx="9864979" cy="3540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908" y="6366933"/>
            <a:ext cx="1644164" cy="298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9E54A2-49A5-4E3E-A1DE-81E5852D71E2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0991" y="6366933"/>
            <a:ext cx="7506622" cy="298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Chapter 10: Web Services  (Amin T. Lecturer @ Faculty of Computing &amp; SE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8365" y="6366933"/>
            <a:ext cx="557607" cy="298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D31CCA-2094-4FAF-989A-67BE5111F6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/>
  <p:txStyles>
    <p:titleStyle>
      <a:lvl1pPr algn="ctr" defTabSz="469900" rtl="0" eaLnBrk="1" latinLnBrk="0" hangingPunct="1">
        <a:spcBef>
          <a:spcPct val="0"/>
        </a:spcBef>
        <a:buNone/>
        <a:defRPr sz="452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93370" indent="-293370" algn="l" defTabSz="469900" rtl="0" eaLnBrk="1" latinLnBrk="0" hangingPunct="1">
        <a:spcBef>
          <a:spcPct val="20000"/>
        </a:spcBef>
        <a:spcAft>
          <a:spcPts val="615"/>
        </a:spcAft>
        <a:buClr>
          <a:schemeClr val="accent1"/>
        </a:buClr>
        <a:buSzPct val="115000"/>
        <a:buFont typeface="Arial" panose="020B0604020202020204"/>
        <a:buChar char="•"/>
        <a:defRPr sz="246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63270" indent="-293370" algn="l" defTabSz="469900" rtl="0" eaLnBrk="1" latinLnBrk="0" hangingPunct="1">
        <a:spcBef>
          <a:spcPct val="20000"/>
        </a:spcBef>
        <a:spcAft>
          <a:spcPts val="615"/>
        </a:spcAft>
        <a:buClr>
          <a:schemeClr val="accent1"/>
        </a:buClr>
        <a:buSzPct val="115000"/>
        <a:buFont typeface="Arial" panose="020B0604020202020204"/>
        <a:buChar char="•"/>
        <a:defRPr sz="205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33170" indent="-293370" algn="l" defTabSz="469900" rtl="0" eaLnBrk="1" latinLnBrk="0" hangingPunct="1">
        <a:spcBef>
          <a:spcPct val="20000"/>
        </a:spcBef>
        <a:spcAft>
          <a:spcPts val="615"/>
        </a:spcAft>
        <a:buClr>
          <a:schemeClr val="accent1"/>
        </a:buClr>
        <a:buSzPct val="115000"/>
        <a:buFont typeface="Arial" panose="020B0604020202020204"/>
        <a:buChar char="•"/>
        <a:defRPr sz="18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85595" indent="-175895" algn="l" defTabSz="469900" rtl="0" eaLnBrk="1" latinLnBrk="0" hangingPunct="1">
        <a:spcBef>
          <a:spcPct val="20000"/>
        </a:spcBef>
        <a:spcAft>
          <a:spcPts val="615"/>
        </a:spcAft>
        <a:buClr>
          <a:schemeClr val="accent1"/>
        </a:buClr>
        <a:buSzPct val="115000"/>
        <a:buFont typeface="Arial" panose="020B0604020202020204"/>
        <a:buChar char="•"/>
        <a:defRPr sz="164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55495" indent="-175895" algn="l" defTabSz="469900" rtl="0" eaLnBrk="1" latinLnBrk="0" hangingPunct="1">
        <a:spcBef>
          <a:spcPct val="20000"/>
        </a:spcBef>
        <a:spcAft>
          <a:spcPts val="615"/>
        </a:spcAft>
        <a:buClr>
          <a:schemeClr val="accent1"/>
        </a:buClr>
        <a:buSzPct val="115000"/>
        <a:buFont typeface="Arial" panose="020B0604020202020204"/>
        <a:buChar char="•"/>
        <a:defRPr sz="144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83815" indent="-234950" algn="l" defTabSz="469900" rtl="0" eaLnBrk="1" latinLnBrk="0" hangingPunct="1">
        <a:spcBef>
          <a:spcPct val="20000"/>
        </a:spcBef>
        <a:spcAft>
          <a:spcPts val="615"/>
        </a:spcAft>
        <a:buClr>
          <a:schemeClr val="accent1"/>
        </a:buClr>
        <a:buSzPct val="115000"/>
        <a:buFont typeface="Arial" panose="020B0604020202020204"/>
        <a:buChar char="•"/>
        <a:defRPr sz="144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3053715" indent="-234950" algn="l" defTabSz="469900" rtl="0" eaLnBrk="1" latinLnBrk="0" hangingPunct="1">
        <a:spcBef>
          <a:spcPct val="20000"/>
        </a:spcBef>
        <a:spcAft>
          <a:spcPts val="615"/>
        </a:spcAft>
        <a:buClr>
          <a:schemeClr val="accent1"/>
        </a:buClr>
        <a:buSzPct val="115000"/>
        <a:buFont typeface="Arial" panose="020B0604020202020204"/>
        <a:buChar char="•"/>
        <a:defRPr sz="144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523615" indent="-234950" algn="l" defTabSz="469900" rtl="0" eaLnBrk="1" latinLnBrk="0" hangingPunct="1">
        <a:spcBef>
          <a:spcPct val="20000"/>
        </a:spcBef>
        <a:spcAft>
          <a:spcPts val="615"/>
        </a:spcAft>
        <a:buClr>
          <a:schemeClr val="accent1"/>
        </a:buClr>
        <a:buSzPct val="115000"/>
        <a:buFont typeface="Arial" panose="020B0604020202020204"/>
        <a:buChar char="•"/>
        <a:defRPr sz="144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992880" indent="-234950" algn="l" defTabSz="469900" rtl="0" eaLnBrk="1" latinLnBrk="0" hangingPunct="1">
        <a:spcBef>
          <a:spcPct val="20000"/>
        </a:spcBef>
        <a:spcAft>
          <a:spcPts val="615"/>
        </a:spcAft>
        <a:buClr>
          <a:schemeClr val="accent1"/>
        </a:buClr>
        <a:buSzPct val="115000"/>
        <a:buFont typeface="Arial" panose="020B0604020202020204"/>
        <a:buChar char="•"/>
        <a:defRPr sz="144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9900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1pPr>
      <a:lvl2pPr marL="469900" algn="l" defTabSz="469900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2pPr>
      <a:lvl3pPr marL="939800" algn="l" defTabSz="469900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3pPr>
      <a:lvl4pPr marL="1409065" algn="l" defTabSz="469900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4pPr>
      <a:lvl5pPr marL="1878965" algn="l" defTabSz="469900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5pPr>
      <a:lvl6pPr marL="2348865" algn="l" defTabSz="469900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6pPr>
      <a:lvl7pPr marL="2818765" algn="l" defTabSz="469900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7pPr>
      <a:lvl8pPr marL="3288665" algn="l" defTabSz="469900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8pPr>
      <a:lvl9pPr marL="3757930" algn="l" defTabSz="469900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109" y="103696"/>
            <a:ext cx="12160578" cy="7060676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187276" y="150828"/>
            <a:ext cx="12298600" cy="701354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57150">
            <a:solidFill>
              <a:srgbClr val="7030A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marL="293370" indent="-293370" algn="l" defTabSz="469900" rtl="0" eaLnBrk="1" latinLnBrk="0" hangingPunct="1">
              <a:spcBef>
                <a:spcPct val="20000"/>
              </a:spcBef>
              <a:spcAft>
                <a:spcPts val="615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65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63270" indent="-293370" algn="l" defTabSz="469900" rtl="0" eaLnBrk="1" latinLnBrk="0" hangingPunct="1">
              <a:spcBef>
                <a:spcPct val="20000"/>
              </a:spcBef>
              <a:spcAft>
                <a:spcPts val="615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55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33170" indent="-293370" algn="l" defTabSz="469900" rtl="0" eaLnBrk="1" latinLnBrk="0" hangingPunct="1">
              <a:spcBef>
                <a:spcPct val="20000"/>
              </a:spcBef>
              <a:spcAft>
                <a:spcPts val="615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5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85595" indent="-175895" algn="l" defTabSz="469900" rtl="0" eaLnBrk="1" latinLnBrk="0" hangingPunct="1">
              <a:spcBef>
                <a:spcPct val="20000"/>
              </a:spcBef>
              <a:spcAft>
                <a:spcPts val="615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45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55495" indent="-175895" algn="l" defTabSz="469900" rtl="0" eaLnBrk="1" latinLnBrk="0" hangingPunct="1">
              <a:spcBef>
                <a:spcPct val="20000"/>
              </a:spcBef>
              <a:spcAft>
                <a:spcPts val="615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4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83815" indent="-234950" algn="l" defTabSz="469900" rtl="0" eaLnBrk="1" latinLnBrk="0" hangingPunct="1">
              <a:spcBef>
                <a:spcPct val="20000"/>
              </a:spcBef>
              <a:spcAft>
                <a:spcPts val="615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4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3053715" indent="-234950" algn="l" defTabSz="469900" rtl="0" eaLnBrk="1" latinLnBrk="0" hangingPunct="1">
              <a:spcBef>
                <a:spcPct val="20000"/>
              </a:spcBef>
              <a:spcAft>
                <a:spcPts val="615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4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523615" indent="-234950" algn="l" defTabSz="469900" rtl="0" eaLnBrk="1" latinLnBrk="0" hangingPunct="1">
              <a:spcBef>
                <a:spcPct val="20000"/>
              </a:spcBef>
              <a:spcAft>
                <a:spcPts val="615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4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992880" indent="-234950" algn="l" defTabSz="469900" rtl="0" eaLnBrk="1" latinLnBrk="0" hangingPunct="1">
              <a:spcBef>
                <a:spcPct val="20000"/>
              </a:spcBef>
              <a:spcAft>
                <a:spcPts val="615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4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15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Chapter 2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050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DS Architecture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7200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Rounded Rectangle 6"/>
          <p:cNvSpPr/>
          <p:nvPr/>
        </p:nvSpPr>
        <p:spPr>
          <a:xfrm>
            <a:off x="260370" y="150828"/>
            <a:ext cx="12152411" cy="210929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en-US"/>
            </a:defPPr>
            <a:lvl1pPr marL="0" algn="l" defTabSz="476250" rtl="0" eaLnBrk="1" latinLnBrk="0" hangingPunct="1">
              <a:defRPr sz="187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6250" algn="l" defTabSz="476250" rtl="0" eaLnBrk="1" latinLnBrk="0" hangingPunct="1">
              <a:defRPr sz="187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2500" algn="l" defTabSz="476250" rtl="0" eaLnBrk="1" latinLnBrk="0" hangingPunct="1">
              <a:defRPr sz="187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28115" algn="l" defTabSz="476250" rtl="0" eaLnBrk="1" latinLnBrk="0" hangingPunct="1">
              <a:defRPr sz="187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04365" algn="l" defTabSz="476250" rtl="0" eaLnBrk="1" latinLnBrk="0" hangingPunct="1">
              <a:defRPr sz="187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80615" algn="l" defTabSz="476250" rtl="0" eaLnBrk="1" latinLnBrk="0" hangingPunct="1">
              <a:defRPr sz="187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56865" algn="l" defTabSz="476250" rtl="0" eaLnBrk="1" latinLnBrk="0" hangingPunct="1">
              <a:defRPr sz="187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33115" algn="l" defTabSz="476250" rtl="0" eaLnBrk="1" latinLnBrk="0" hangingPunct="1">
              <a:defRPr sz="187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08730" algn="l" defTabSz="476250" rtl="0" eaLnBrk="1" latinLnBrk="0" hangingPunct="1">
              <a:defRPr sz="187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marR="0" indent="-6350" algn="ctr">
              <a:lnSpc>
                <a:spcPct val="107000"/>
              </a:lnSpc>
              <a:spcBef>
                <a:spcPts val="0"/>
              </a:spcBef>
              <a:spcAft>
                <a:spcPts val="1490"/>
              </a:spcAft>
            </a:pPr>
            <a:r>
              <a:rPr lang="en-US" sz="80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DISTRIBUTED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034" y="845389"/>
            <a:ext cx="12189124" cy="6288656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</a:t>
            </a:r>
            <a:r>
              <a:rPr lang="en-US" sz="32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for the layered style is: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organized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layered fashion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at </a:t>
            </a:r>
            <a:r>
              <a:rPr lang="en-US" sz="3200" spc="-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allowed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underlying </a:t>
            </a:r>
            <a:r>
              <a:rPr lang="en-US" sz="3200" spc="-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Li,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 the other way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around.</a:t>
            </a:r>
          </a:p>
          <a:p>
            <a:pPr marL="0" indent="0" algn="just" rtl="0" fontAlgn="base">
              <a:lnSpc>
                <a:spcPct val="150000"/>
              </a:lnSpc>
              <a:buNone/>
            </a:pPr>
            <a:endParaRPr lang="en-US" sz="7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0" fontAlgn="base">
              <a:lnSpc>
                <a:spcPct val="150000"/>
              </a:lnSpc>
              <a:buNone/>
            </a:pPr>
            <a:endParaRPr lang="en-US" sz="7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3200" spc="-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has been widely adopted by 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32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community 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 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32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control  generally flows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 in which </a:t>
            </a:r>
            <a:r>
              <a:rPr lang="en-US" sz="3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 </a:t>
            </a:r>
            <a:r>
              <a:rPr lang="en-US" sz="32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 D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 </a:t>
            </a:r>
            <a:r>
              <a:rPr lang="en-US" sz="3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Hierarchy </a:t>
            </a:r>
            <a:r>
              <a:rPr lang="en-US" sz="32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whereas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Flow  </a:t>
            </a:r>
            <a:r>
              <a:rPr lang="en-US" sz="32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Upward.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0870" y="77639"/>
            <a:ext cx="12145288" cy="664234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Cont…</a:t>
            </a:r>
            <a:endParaRPr lang="en-US" sz="8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706" y="938150"/>
            <a:ext cx="11937549" cy="6288656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4706" y="112500"/>
            <a:ext cx="11937549" cy="732890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Cont…</a:t>
            </a:r>
            <a:endParaRPr lang="en-US" sz="8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INTRODUCTION TO DISTRIBUTED SYSTEM - THEORY, NOTES &amp; 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84" y="914400"/>
            <a:ext cx="7082286" cy="595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034" y="914399"/>
            <a:ext cx="12145288" cy="6219645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pPr marL="342900" indent="-342900" algn="just" rtl="0" fontAlgn="base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9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layers on the </a:t>
            </a:r>
            <a:r>
              <a:rPr lang="en-US" sz="9800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bottom provide a service </a:t>
            </a:r>
            <a:r>
              <a:rPr lang="en-US" sz="9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9800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layers on the top</a:t>
            </a:r>
            <a:r>
              <a:rPr lang="en-US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</a:t>
            </a:r>
            <a:r>
              <a:rPr lang="en-US" sz="9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9800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 flows from top to bottom</a:t>
            </a:r>
            <a:r>
              <a:rPr lang="en-US" sz="98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whereas the response is sent from </a:t>
            </a:r>
            <a:r>
              <a:rPr lang="en-US" sz="9800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bottom to top. </a:t>
            </a:r>
          </a:p>
          <a:p>
            <a:pPr marL="0" indent="0" algn="just" rtl="0" fontAlgn="base">
              <a:lnSpc>
                <a:spcPct val="150000"/>
              </a:lnSpc>
              <a:buNone/>
            </a:pPr>
            <a:endParaRPr lang="en-US" sz="3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 fontAlgn="base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9800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 of using this approach </a:t>
            </a:r>
            <a:r>
              <a:rPr lang="en-US" sz="9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that, the calls always follow a </a:t>
            </a:r>
            <a:r>
              <a:rPr lang="en-US" sz="98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predefined path, </a:t>
            </a:r>
            <a:r>
              <a:rPr lang="en-US" sz="9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that each layer can be easily</a:t>
            </a:r>
            <a:r>
              <a:rPr lang="en-US" sz="98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replaced </a:t>
            </a:r>
            <a:r>
              <a:rPr lang="en-US" sz="9800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98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modified </a:t>
            </a:r>
            <a:r>
              <a:rPr lang="en-US" sz="9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without affecting the </a:t>
            </a:r>
            <a:r>
              <a:rPr lang="en-US" sz="98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entire architecture</a:t>
            </a:r>
            <a:r>
              <a:rPr lang="en-US" sz="9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/system </a:t>
            </a:r>
            <a:r>
              <a:rPr lang="en-US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given distributed system.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50870" y="77638"/>
            <a:ext cx="12145288" cy="767751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Cont…</a:t>
            </a:r>
            <a:endParaRPr lang="en-US" sz="8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034" y="905773"/>
            <a:ext cx="12189124" cy="6228271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342900" indent="-342900" algn="just" fontAlgn="base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1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Architecture Style </a:t>
            </a: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based on </a:t>
            </a:r>
            <a:r>
              <a:rPr lang="en-US" sz="1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1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oosely </a:t>
            </a:r>
            <a:r>
              <a:rPr lang="en-US" sz="1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1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oupled </a:t>
            </a:r>
            <a:r>
              <a:rPr lang="en-US" sz="1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1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rrangement </a:t>
            </a: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objects or components in the system. </a:t>
            </a:r>
          </a:p>
          <a:p>
            <a:pPr marL="0" indent="0" algn="just" fontAlgn="base">
              <a:lnSpc>
                <a:spcPct val="170000"/>
              </a:lnSpc>
              <a:buNone/>
            </a:pPr>
            <a:endParaRPr lang="en-US" sz="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 in layer architecture, this does not have a 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equential set of steps </a:t>
            </a: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needs to be carried out for a </a:t>
            </a:r>
            <a:r>
              <a:rPr lang="en-US" sz="1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given call. </a:t>
            </a:r>
          </a:p>
          <a:p>
            <a:pPr marL="0" indent="0" algn="just" fontAlgn="base">
              <a:lnSpc>
                <a:spcPct val="170000"/>
              </a:lnSpc>
              <a:buNone/>
            </a:pPr>
            <a:endParaRPr lang="en-US" sz="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1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of the components </a:t>
            </a: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referred as objects, where each object can interact with other objects through 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Given 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onnector or Interface</a:t>
            </a:r>
            <a:r>
              <a:rPr lang="en-US" sz="112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12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70000"/>
              </a:lnSpc>
              <a:buNone/>
            </a:pPr>
            <a:endParaRPr lang="en-US" sz="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are </a:t>
            </a:r>
            <a:r>
              <a:rPr lang="en-US" sz="11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much more direct </a:t>
            </a: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all the different components can interact directly with other components through a 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irect 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ethod 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50870" y="112499"/>
            <a:ext cx="12145288" cy="732890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Object-Based Architectural Styles</a:t>
            </a:r>
            <a:endParaRPr lang="en-US" sz="8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70" y="845389"/>
            <a:ext cx="12189124" cy="6167887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50870" y="112499"/>
            <a:ext cx="12145288" cy="732890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Cont…</a:t>
            </a:r>
            <a:endParaRPr lang="en-US" sz="8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62" y="845389"/>
            <a:ext cx="11964838" cy="60126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191" y="845389"/>
            <a:ext cx="12144583" cy="6288656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algn="just" rtl="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shown in the above 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communication between object happen as 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ethod 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nvocations. 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are generally </a:t>
            </a:r>
            <a:r>
              <a:rPr lang="en-US" sz="1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called Remote Procedure Calls (RPC).</a:t>
            </a:r>
          </a:p>
          <a:p>
            <a:pPr marL="0" indent="0" algn="just" rtl="0" fontAlgn="base">
              <a:buNone/>
            </a:pPr>
            <a:endParaRPr lang="en-US" sz="72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popular examples are </a:t>
            </a:r>
            <a:r>
              <a:rPr lang="en-US" sz="11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RMI, Web Services and REST API Calls. </a:t>
            </a:r>
          </a:p>
          <a:p>
            <a:pPr marL="0" indent="0" algn="just" rtl="0" fontAlgn="base">
              <a:buNone/>
            </a:pPr>
            <a:endParaRPr lang="en-US" sz="80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9205" indent="-292100" algn="just" rtl="0" fontAlgn="base">
              <a:buFont typeface="Arial" panose="020B0604020202020204" pitchFamily="34" charset="0"/>
              <a:buChar char="•"/>
            </a:pP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omponent = object </a:t>
            </a:r>
          </a:p>
          <a:p>
            <a:pPr marL="1259205" indent="-292100" algn="just" rtl="0" fontAlgn="base">
              <a:buFont typeface="Arial" panose="020B0604020202020204" pitchFamily="34" charset="0"/>
              <a:buChar char="•"/>
            </a:pP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onnector = RPC or RMI </a:t>
            </a:r>
            <a:endParaRPr lang="en-US" sz="1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endParaRPr lang="en-U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1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process </a:t>
            </a:r>
            <a:r>
              <a:rPr lang="en-US" sz="1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needed to be asynchronous, which has led to </a:t>
            </a:r>
            <a:r>
              <a:rPr lang="en-US" sz="11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Centered Architectures and Event Based Architectures.</a:t>
            </a:r>
          </a:p>
          <a:p>
            <a:pPr marL="0" indent="0">
              <a:buNone/>
            </a:pPr>
            <a:endParaRPr lang="en-US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1189" y="112500"/>
            <a:ext cx="12144583" cy="732890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Cont…</a:t>
            </a:r>
            <a:endParaRPr lang="en-US" sz="8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444" y="914400"/>
            <a:ext cx="12110077" cy="6202392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pPr marL="457200" indent="-457200" algn="just" rtl="0" fontAlgn="base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96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the title suggests, </a:t>
            </a:r>
            <a:r>
              <a:rPr lang="en-US" sz="9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architecture is based on a </a:t>
            </a:r>
            <a:r>
              <a:rPr lang="en-US" sz="96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center</a:t>
            </a:r>
            <a:r>
              <a:rPr lang="en-US" sz="9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where the primary communication happens via a </a:t>
            </a:r>
            <a:r>
              <a:rPr lang="en-US" sz="96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 data repository</a:t>
            </a:r>
            <a:r>
              <a:rPr lang="en-US" sz="9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9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 common repository can be either</a:t>
            </a:r>
            <a:r>
              <a:rPr lang="en-US" sz="96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active or passive. </a:t>
            </a:r>
          </a:p>
          <a:p>
            <a:pPr marL="0" indent="0" algn="just" rtl="0" fontAlgn="base">
              <a:lnSpc>
                <a:spcPct val="150000"/>
              </a:lnSpc>
              <a:buNone/>
            </a:pPr>
            <a:endParaRPr lang="en-US" sz="3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base">
              <a:lnSpc>
                <a:spcPct val="150000"/>
              </a:lnSpc>
            </a:pPr>
            <a:endParaRPr lang="en-US" sz="22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base">
              <a:lnSpc>
                <a:spcPct val="150000"/>
              </a:lnSpc>
            </a:pPr>
            <a:endParaRPr lang="en-US" sz="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rtl="0" fontAlgn="base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9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more like a </a:t>
            </a:r>
            <a:r>
              <a:rPr lang="en-US" sz="96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producer consumer problem </a:t>
            </a:r>
            <a:r>
              <a:rPr lang="en-US" sz="9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 producers produce </a:t>
            </a:r>
            <a:r>
              <a:rPr lang="en-US" sz="9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items/goods </a:t>
            </a:r>
            <a:r>
              <a:rPr lang="en-US" sz="96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9600" b="0" i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lang="en-US" sz="9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sz="9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data store</a:t>
            </a:r>
            <a:r>
              <a:rPr lang="en-US" sz="9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9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utilize the stored </a:t>
            </a:r>
            <a:r>
              <a:rPr lang="en-US" sz="9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items/goods the consumers can </a:t>
            </a:r>
            <a:r>
              <a:rPr lang="en-US" sz="9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 data from it.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8444" y="112500"/>
            <a:ext cx="12023811" cy="732890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Data-Centered Architectural Styles</a:t>
            </a:r>
            <a:endParaRPr lang="en-US" sz="8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782" y="845389"/>
            <a:ext cx="12171872" cy="6288656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457200" indent="-45720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common repository, </a:t>
            </a:r>
            <a:r>
              <a:rPr lang="en-US" sz="1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could even be a simple </a:t>
            </a:r>
            <a:r>
              <a:rPr lang="en-US" sz="128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database, </a:t>
            </a:r>
            <a:r>
              <a:rPr lang="en-US" sz="1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the idea is that, the communication between objects happening through this </a:t>
            </a:r>
            <a:r>
              <a:rPr lang="en-US" sz="12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shared common storage</a:t>
            </a:r>
            <a:r>
              <a:rPr lang="en-US" sz="1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 rtl="0" fontAlgn="base">
              <a:lnSpc>
                <a:spcPct val="150000"/>
              </a:lnSpc>
              <a:buNone/>
            </a:pPr>
            <a:endParaRPr lang="en-US" sz="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base">
              <a:lnSpc>
                <a:spcPct val="150000"/>
              </a:lnSpc>
            </a:pPr>
            <a:endParaRPr lang="en-US" sz="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supports different components (or objects) by providing a persistent storage space for those components (such as a </a:t>
            </a:r>
            <a:r>
              <a:rPr lang="en-US" sz="128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</a:t>
            </a:r>
            <a:r>
              <a:rPr lang="en-US" sz="1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 rtl="0" fontAlgn="base">
              <a:lnSpc>
                <a:spcPct val="150000"/>
              </a:lnSpc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the information related to the nodes in the system are stored in this </a:t>
            </a:r>
            <a:r>
              <a:rPr lang="en-US" sz="128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persistent storage. 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sz="1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sz="9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sz="9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sz="9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89782" y="51759"/>
            <a:ext cx="12171872" cy="732890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Cont…</a:t>
            </a:r>
            <a:endParaRPr lang="en-US" sz="8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650" y="845389"/>
            <a:ext cx="12189124" cy="6288656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buNone/>
              <a:defRPr/>
            </a:pPr>
            <a:endParaRPr lang="en-US" sz="9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sz="9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sz="9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6650" y="112500"/>
            <a:ext cx="12189125" cy="732890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Cont…</a:t>
            </a:r>
            <a:endParaRPr lang="en-US" sz="8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89" y="931652"/>
            <a:ext cx="9410012" cy="611612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854015"/>
            <a:ext cx="12161836" cy="6348685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342900" indent="-34290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entire communication in this kind of a system </a:t>
            </a:r>
            <a:r>
              <a:rPr lang="en-US" sz="11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happens through events</a:t>
            </a: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when an event is generated, it will be sent to the </a:t>
            </a:r>
            <a:r>
              <a:rPr lang="en-US" sz="11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 system</a:t>
            </a: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rtl="0" fontAlgn="base">
              <a:lnSpc>
                <a:spcPct val="150000"/>
              </a:lnSpc>
            </a:pPr>
            <a:endParaRPr lang="en-U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this, everyone else will be </a:t>
            </a:r>
            <a:r>
              <a:rPr lang="en-US" sz="11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notified telling </a:t>
            </a: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such an event has occurred so, if anyone is </a:t>
            </a:r>
            <a:r>
              <a:rPr lang="en-US" sz="1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interested,</a:t>
            </a: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node can </a:t>
            </a:r>
            <a:r>
              <a:rPr lang="en-US" sz="1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pull the event from the bus and use it. </a:t>
            </a:r>
          </a:p>
          <a:p>
            <a:pPr algn="just" rtl="0" fontAlgn="base">
              <a:lnSpc>
                <a:spcPct val="150000"/>
              </a:lnSpc>
            </a:pPr>
            <a:endParaRPr lang="en-US" sz="8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Sometimes these </a:t>
            </a:r>
            <a:r>
              <a:rPr lang="en-US" sz="1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events could be data</a:t>
            </a: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1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 URLs </a:t>
            </a: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resources, so the receiver can access whatever the information is given in the event and process accordingly.</a:t>
            </a:r>
          </a:p>
          <a:p>
            <a:pPr marL="342900" indent="-34290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rocesses communicate through the </a:t>
            </a:r>
            <a:r>
              <a:rPr lang="en-US" sz="11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propagation of events through all the components via network.</a:t>
            </a:r>
          </a:p>
          <a:p>
            <a:pPr marL="0" indent="0">
              <a:buNone/>
            </a:pPr>
            <a:endParaRPr lang="en-US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6685" y="112500"/>
            <a:ext cx="12161835" cy="681130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Event-Based Architectural Styles</a:t>
            </a:r>
            <a:endParaRPr lang="en-US" sz="7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696" y="879894"/>
            <a:ext cx="12075572" cy="6262778"/>
          </a:xfrm>
          <a:blipFill>
            <a:blip r:embed="rId2"/>
            <a:tile tx="0" ty="0" sx="100000" sy="100000" flip="none" algn="tl"/>
          </a:blip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12700" algn="just">
              <a:lnSpc>
                <a:spcPct val="150000"/>
              </a:lnSpc>
              <a:spcBef>
                <a:spcPts val="385"/>
              </a:spcBef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end  of the chapter students will able to:</a:t>
            </a:r>
          </a:p>
          <a:p>
            <a:pPr marL="469900" indent="-457200" algn="just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Understander the Basic Concepts of DS Architecture.</a:t>
            </a:r>
          </a:p>
          <a:p>
            <a:pPr marL="469900" indent="-457200" algn="just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Explain the Advantages DS Architectures. </a:t>
            </a:r>
          </a:p>
          <a:p>
            <a:pPr marL="469900" indent="-457200" algn="just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Discuss Important </a:t>
            </a:r>
            <a:r>
              <a:rPr lang="en-US" sz="36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 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6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6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DS.</a:t>
            </a:r>
            <a:endParaRPr 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 algn="just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System Architecture in DS.</a:t>
            </a:r>
          </a:p>
          <a:p>
            <a:pPr marL="469900" indent="-457200" algn="just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and Contrast all the Style of DS Architecture.</a:t>
            </a:r>
          </a:p>
          <a:p>
            <a:pPr marL="469900" indent="-457200" algn="just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way how to propose DS architecture for organizations.</a:t>
            </a:r>
          </a:p>
          <a:p>
            <a:pPr marL="0" marR="34925" lvl="0" indent="0" algn="just" fontAlgn="base">
              <a:lnSpc>
                <a:spcPct val="150000"/>
              </a:lnSpc>
              <a:spcBef>
                <a:spcPts val="0"/>
              </a:spcBef>
              <a:spcAft>
                <a:spcPts val="575"/>
              </a:spcAft>
              <a:buClr>
                <a:srgbClr val="FF0000"/>
              </a:buClr>
              <a:buSzPct val="102000"/>
              <a:buNone/>
            </a:pPr>
            <a:endParaRPr lang="en-US" sz="3200" u="none" strike="noStrike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5695" y="109033"/>
            <a:ext cx="12075572" cy="770861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6875" y="845033"/>
            <a:ext cx="12153209" cy="6288656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342900" indent="-34290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events occasionally carry data 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</a:t>
            </a:r>
            <a:r>
              <a:rPr lang="en-US" sz="1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advantage in this architectural style is that, </a:t>
            </a:r>
            <a:r>
              <a:rPr lang="en-US" sz="12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components are loosely coupled.</a:t>
            </a:r>
          </a:p>
          <a:p>
            <a:pPr marL="0" indent="0" algn="just" rtl="0" fontAlgn="base">
              <a:lnSpc>
                <a:spcPct val="150000"/>
              </a:lnSpc>
              <a:buNone/>
            </a:pPr>
            <a:endParaRPr lang="en-US" sz="32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0" fontAlgn="base">
              <a:lnSpc>
                <a:spcPct val="150000"/>
              </a:lnSpc>
              <a:buNone/>
            </a:pPr>
            <a:endParaRPr lang="en-US" sz="32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major advantage is that, these </a:t>
            </a:r>
            <a:r>
              <a:rPr lang="en-US" sz="12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components </a:t>
            </a:r>
            <a:r>
              <a:rPr lang="en-US" sz="1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contact the bus, through any </a:t>
            </a:r>
            <a:r>
              <a:rPr lang="en-US" sz="1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protocol. </a:t>
            </a:r>
          </a:p>
          <a:p>
            <a:pPr marL="0" indent="0" algn="just" rtl="0" fontAlgn="base">
              <a:lnSpc>
                <a:spcPct val="150000"/>
              </a:lnSpc>
              <a:buNone/>
            </a:pPr>
            <a:endParaRPr lang="en-US" sz="64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base">
              <a:lnSpc>
                <a:spcPct val="150000"/>
              </a:lnSpc>
            </a:pPr>
            <a:endParaRPr lang="en-U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specific bus, should have the capability to </a:t>
            </a:r>
            <a:r>
              <a:rPr lang="en-US" sz="12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en-US" sz="1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any type of </a:t>
            </a:r>
            <a:r>
              <a:rPr lang="en-US" sz="12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incoming request </a:t>
            </a:r>
            <a:r>
              <a:rPr lang="en-US" sz="1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process accordingly. </a:t>
            </a:r>
          </a:p>
          <a:p>
            <a:pPr marL="0" indent="0" algn="just">
              <a:lnSpc>
                <a:spcPct val="120000"/>
              </a:lnSpc>
              <a:buNone/>
              <a:defRPr/>
            </a:pPr>
            <a:endParaRPr lang="en-US" sz="1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86876" y="112500"/>
            <a:ext cx="12153208" cy="672504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Cont…</a:t>
            </a:r>
            <a:endParaRPr lang="en-US" sz="8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660" y="802257"/>
            <a:ext cx="12145993" cy="6288656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  <a:defRPr/>
            </a:pPr>
            <a:endParaRPr lang="en-US" sz="1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5660" y="0"/>
            <a:ext cx="12145993" cy="724619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Cont…</a:t>
            </a:r>
            <a:endParaRPr lang="en-US" sz="8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311" y="943381"/>
            <a:ext cx="10153289" cy="58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3863340" indent="-28575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event-based architectures, processes  essentially communicate through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propagation of 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events, which optionally also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 data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spc="-5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3863340" indent="-28575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9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3861435" indent="-285750" algn="just"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propagation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generally been associated with what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 known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publish/subscribe systems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861435" algn="just"/>
            <a:endParaRPr lang="en-US" sz="1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3861435" indent="-285750" algn="just"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idea is 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  publish 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 </a:t>
            </a:r>
            <a:r>
              <a:rPr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  ensures </a:t>
            </a:r>
            <a:r>
              <a:rPr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those 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 </a:t>
            </a:r>
            <a:r>
              <a:rPr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 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subscribed </a:t>
            </a:r>
            <a:r>
              <a:rPr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those </a:t>
            </a:r>
            <a:r>
              <a:rPr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 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receive them.  </a:t>
            </a:r>
            <a:endParaRPr lang="en-US" sz="2400" spc="-5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861435" algn="just"/>
            <a:endParaRPr lang="en-US" sz="2400" spc="-5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3861435" indent="-285750" algn="just"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advantage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event-based systems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processes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loosely coupled.</a:t>
            </a: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861435" algn="just">
              <a:lnSpc>
                <a:spcPct val="100000"/>
              </a:lnSpc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010" y="1805795"/>
            <a:ext cx="5298027" cy="2679941"/>
          </a:xfrm>
          <a:prstGeom prst="rect">
            <a:avLst/>
          </a:prstGeom>
          <a:ln w="635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484" y="922672"/>
            <a:ext cx="12145993" cy="6288656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20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refers to the logical organization </a:t>
            </a:r>
            <a:r>
              <a:rPr lang="en-US" sz="112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distributed systems into software components or how are processes organized in a system, </a:t>
            </a:r>
            <a:r>
              <a:rPr lang="en-US" sz="1120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120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we place software components deciding on software components, </a:t>
            </a:r>
            <a:r>
              <a:rPr lang="en-US" sz="1120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interaction.</a:t>
            </a:r>
            <a:endParaRPr lang="en-US" sz="112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48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that we have briefly discussed some common architectural styles, let us take a look at how many distributed systems are </a:t>
            </a:r>
            <a:r>
              <a:rPr lang="en-US" sz="1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actually organized by considering where software components are placed.</a:t>
            </a:r>
          </a:p>
          <a:p>
            <a:pPr algn="just">
              <a:lnSpc>
                <a:spcPct val="150000"/>
              </a:lnSpc>
            </a:pPr>
            <a:endParaRPr lang="en-US" sz="64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Deciding on </a:t>
            </a:r>
            <a:r>
              <a:rPr lang="en-US" sz="1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components</a:t>
            </a:r>
            <a:r>
              <a:rPr lang="en-US" sz="11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their interaction</a:t>
            </a:r>
            <a:r>
              <a:rPr lang="en-US" sz="11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their placement</a:t>
            </a:r>
            <a:r>
              <a:rPr lang="en-US" sz="11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leads to an instance of a software architecture, also called a system architecture.</a:t>
            </a:r>
          </a:p>
          <a:p>
            <a:pPr marL="0" indent="0" algn="just">
              <a:lnSpc>
                <a:spcPct val="120000"/>
              </a:lnSpc>
              <a:buNone/>
              <a:defRPr/>
            </a:pPr>
            <a:endParaRPr lang="en-US" sz="1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5310" y="112500"/>
            <a:ext cx="12196343" cy="732890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4000" b="1" spc="-6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310" y="931652"/>
            <a:ext cx="12145993" cy="6271047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90170" algn="just">
              <a:lnSpc>
                <a:spcPct val="200000"/>
              </a:lnSpc>
              <a:spcBef>
                <a:spcPts val="105"/>
              </a:spcBef>
            </a:pP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views toward system</a:t>
            </a:r>
            <a:r>
              <a:rPr lang="en-US" sz="3600" b="1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</a:t>
            </a:r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72210" lvl="2" indent="-245110" algn="just">
              <a:lnSpc>
                <a:spcPct val="200000"/>
              </a:lnSpc>
              <a:buFont typeface="Wingdings" panose="05000000000000000000" pitchFamily="2" charset="2"/>
              <a:buChar char="Ø"/>
              <a:tabLst>
                <a:tab pos="258445" algn="l"/>
              </a:tabLst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Centralized</a:t>
            </a:r>
            <a:r>
              <a:rPr lang="en-US" sz="3600" b="1" spc="-204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</a:t>
            </a:r>
          </a:p>
          <a:p>
            <a:pPr marL="1172210" lvl="2" indent="-245110" algn="just">
              <a:lnSpc>
                <a:spcPct val="200000"/>
              </a:lnSpc>
              <a:buFont typeface="Wingdings" panose="05000000000000000000" pitchFamily="2" charset="2"/>
              <a:buChar char="Ø"/>
              <a:tabLst>
                <a:tab pos="258445" algn="l"/>
              </a:tabLst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Architectures</a:t>
            </a:r>
          </a:p>
          <a:p>
            <a:pPr marL="1172210" lvl="2" indent="-245110" algn="just">
              <a:lnSpc>
                <a:spcPct val="200000"/>
              </a:lnSpc>
              <a:buFont typeface="Wingdings" panose="05000000000000000000" pitchFamily="2" charset="2"/>
              <a:buChar char="Ø"/>
              <a:tabLst>
                <a:tab pos="258445" algn="l"/>
              </a:tabLst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Multi-Tired(2, 3….N)</a:t>
            </a:r>
            <a:r>
              <a:rPr lang="en-US" sz="3600" b="1" spc="-2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5310" y="112500"/>
            <a:ext cx="12196343" cy="732890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US" sz="8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484" y="802257"/>
            <a:ext cx="12145993" cy="6400443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433070" indent="-342900" algn="just">
              <a:lnSpc>
                <a:spcPct val="17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types of system architecture is also called </a:t>
            </a:r>
            <a:r>
              <a:rPr lang="en-US" sz="1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Client/Server Architecture.</a:t>
            </a:r>
            <a:endParaRPr lang="en-US" sz="7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3070" indent="-342900" algn="just">
              <a:lnSpc>
                <a:spcPct val="17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clients that request services from servers helps us understand and manage the complexity of distributed systems and that is a good thing.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3070" indent="-342900" algn="just">
              <a:lnSpc>
                <a:spcPct val="17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US" sz="1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Server: </a:t>
            </a:r>
            <a:r>
              <a:rPr lang="en-US" sz="1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process 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specific service, for example, a file system service or a database service.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3070" indent="-342900" algn="just">
              <a:lnSpc>
                <a:spcPct val="17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Client: </a:t>
            </a:r>
            <a:r>
              <a:rPr lang="en-US" sz="1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process 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requests a service from a server by sending it a request and subsequently waiting for the server's reply. 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3070" indent="-342900" algn="just">
              <a:lnSpc>
                <a:spcPct val="17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Client-Server 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interaction, also known as request-reply behavior of the system. 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sz="24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5310" y="112500"/>
            <a:ext cx="12196343" cy="672504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Centralized System</a:t>
            </a:r>
            <a:r>
              <a:rPr lang="en-US" sz="4000" b="1" spc="-6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660" y="845389"/>
            <a:ext cx="12145993" cy="6288656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24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5310" y="112500"/>
            <a:ext cx="12196343" cy="732890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US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82" y="981973"/>
            <a:ext cx="5717905" cy="3814314"/>
          </a:xfrm>
          <a:prstGeom prst="rect">
            <a:avLst/>
          </a:prstGeom>
        </p:spPr>
      </p:pic>
      <p:pic>
        <p:nvPicPr>
          <p:cNvPr id="5" name="Picture 2" descr="What is Client-Server Architecture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14" y="3579961"/>
            <a:ext cx="5736567" cy="33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660" y="785004"/>
            <a:ext cx="12145993" cy="6349041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200" b="1" i="0" u="none" strike="noStrike" baseline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ertical </a:t>
            </a:r>
            <a:r>
              <a:rPr lang="en-US" sz="1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200" b="1" i="0" u="none" strike="noStrike" baseline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istribution</a:t>
            </a:r>
          </a:p>
          <a:p>
            <a:pPr marL="342900" indent="-34290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12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refers where the different tiers correspond directly with the logical organization of application </a:t>
            </a:r>
            <a:r>
              <a:rPr lang="en-US" sz="112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</a:t>
            </a:r>
            <a:r>
              <a:rPr lang="en-US" sz="1120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logically different components </a:t>
            </a:r>
            <a:r>
              <a:rPr lang="en-US" sz="112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120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machine.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48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1200" b="1" i="0" u="none" strike="noStrike" baseline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orizontal </a:t>
            </a:r>
            <a:r>
              <a:rPr lang="en-US" sz="1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200" b="1" i="0" u="none" strike="noStrike" baseline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istribution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120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hysically split up </a:t>
            </a:r>
            <a:r>
              <a:rPr lang="en-US" sz="112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client or the server into </a:t>
            </a:r>
            <a:r>
              <a:rPr lang="en-US" sz="1120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logically equivalent </a:t>
            </a:r>
            <a:r>
              <a:rPr lang="en-US" sz="112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44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2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12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example is a peer-to-peer system where processes are</a:t>
            </a:r>
            <a:r>
              <a:rPr lang="en-US" sz="1120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equal </a:t>
            </a:r>
            <a:r>
              <a:rPr lang="en-US" sz="112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hence each process </a:t>
            </a:r>
            <a:r>
              <a:rPr lang="en-US" sz="1120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acts as a client and a server at the same time.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5310" y="60385"/>
            <a:ext cx="12196343" cy="655607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/</a:t>
            </a:r>
            <a:r>
              <a:rPr lang="en-US" sz="3600" b="1" spc="-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660" y="845389"/>
            <a:ext cx="12145993" cy="6288656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5310" y="112501"/>
            <a:ext cx="12196343" cy="637998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Distributed Database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649" y="1107364"/>
            <a:ext cx="8647982" cy="574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484" y="785003"/>
            <a:ext cx="12145993" cy="6392173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55600" marR="5715" indent="-342900" algn="just">
              <a:lnSpc>
                <a:spcPct val="11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lang="en-US" sz="2800" spc="-5" dirty="0">
                <a:solidFill>
                  <a:srgbClr val="00B0F0"/>
                </a:solidFill>
                <a:latin typeface="Times New Roman" panose="02020603050405020304"/>
                <a:cs typeface="Times New Roman" panose="02020603050405020304"/>
              </a:rPr>
              <a:t>modern architectures </a:t>
            </a:r>
            <a:r>
              <a:rPr lang="en-US" sz="2800" spc="-5" dirty="0">
                <a:latin typeface="Times New Roman" panose="02020603050405020304"/>
                <a:cs typeface="Times New Roman" panose="02020603050405020304"/>
              </a:rPr>
              <a:t>(Horizontal Distribution)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client </a:t>
            </a:r>
            <a:r>
              <a:rPr lang="en-US" sz="2800" spc="-5" dirty="0">
                <a:latin typeface="Times New Roman" panose="02020603050405020304"/>
                <a:cs typeface="Times New Roman" panose="02020603050405020304"/>
              </a:rPr>
              <a:t>or server </a:t>
            </a: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lang="en-US" sz="2800" spc="5" dirty="0">
                <a:latin typeface="Times New Roman" panose="02020603050405020304"/>
                <a:cs typeface="Times New Roman" panose="02020603050405020304"/>
              </a:rPr>
              <a:t>be  </a:t>
            </a:r>
            <a:r>
              <a:rPr lang="en-US" sz="2800" spc="-5" dirty="0">
                <a:latin typeface="Times New Roman" panose="02020603050405020304"/>
                <a:cs typeface="Times New Roman" panose="02020603050405020304"/>
              </a:rPr>
              <a:t>physically split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up </a:t>
            </a: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into </a:t>
            </a:r>
            <a:r>
              <a:rPr lang="en-US" sz="2800" spc="-5" dirty="0">
                <a:latin typeface="Times New Roman" panose="02020603050405020304"/>
                <a:cs typeface="Times New Roman" panose="02020603050405020304"/>
              </a:rPr>
              <a:t>logically equivalent parts,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but </a:t>
            </a:r>
            <a:r>
              <a:rPr lang="en-US" sz="2800" spc="-5" dirty="0">
                <a:latin typeface="Times New Roman" panose="02020603050405020304"/>
                <a:cs typeface="Times New Roman" panose="02020603050405020304"/>
              </a:rPr>
              <a:t>each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part </a:t>
            </a:r>
            <a:r>
              <a:rPr lang="en-US" sz="2800" spc="-5" dirty="0">
                <a:latin typeface="Times New Roman" panose="02020603050405020304"/>
                <a:cs typeface="Times New Roman" panose="02020603050405020304"/>
              </a:rPr>
              <a:t>is operating on its 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own </a:t>
            </a:r>
            <a:r>
              <a:rPr lang="en-US" sz="2800" spc="-5" dirty="0">
                <a:latin typeface="Times New Roman" panose="02020603050405020304"/>
                <a:cs typeface="Times New Roman" panose="02020603050405020304"/>
              </a:rPr>
              <a:t>share of the complete data set, thus balancing the load. </a:t>
            </a:r>
          </a:p>
          <a:p>
            <a:pPr marL="355600" marR="5715" indent="-342900" algn="just">
              <a:lnSpc>
                <a:spcPct val="11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lang="en-US" sz="2800" spc="-5" dirty="0">
                <a:solidFill>
                  <a:srgbClr val="00B0F0"/>
                </a:solidFill>
                <a:latin typeface="Times New Roman" panose="02020603050405020304"/>
                <a:cs typeface="Times New Roman" panose="02020603050405020304"/>
              </a:rPr>
              <a:t>class of modern 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lang="en-US" sz="2800" spc="-5" dirty="0">
                <a:solidFill>
                  <a:srgbClr val="00B0F0"/>
                </a:solidFill>
                <a:latin typeface="Times New Roman" panose="02020603050405020304"/>
                <a:cs typeface="Times New Roman" panose="02020603050405020304"/>
              </a:rPr>
              <a:t>architectures </a:t>
            </a:r>
            <a:r>
              <a:rPr lang="en-US" sz="2800" spc="-5" dirty="0">
                <a:latin typeface="Times New Roman" panose="02020603050405020304"/>
                <a:cs typeface="Times New Roman" panose="02020603050405020304"/>
              </a:rPr>
              <a:t>that support horizontal distribution, known </a:t>
            </a: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as peer-to-peer  </a:t>
            </a:r>
            <a:r>
              <a:rPr lang="en-US" sz="2800" spc="-5" dirty="0">
                <a:latin typeface="Times New Roman" panose="02020603050405020304"/>
                <a:cs typeface="Times New Roman" panose="02020603050405020304"/>
              </a:rPr>
              <a:t>systems.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5310" y="60385"/>
            <a:ext cx="12196343" cy="646981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60521" y="3071004"/>
            <a:ext cx="6461186" cy="3985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660" y="845389"/>
            <a:ext cx="12145993" cy="6288656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US" sz="128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lang="en-US" sz="128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sz="12800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basic </a:t>
            </a:r>
            <a:r>
              <a:rPr lang="en-US" sz="12800" spc="-5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client-server model</a:t>
            </a:r>
            <a:r>
              <a:rPr lang="en-US" sz="12800" spc="-5" dirty="0">
                <a:latin typeface="Times New Roman" panose="02020603050405020304"/>
                <a:cs typeface="Times New Roman" panose="02020603050405020304"/>
              </a:rPr>
              <a:t>, processes </a:t>
            </a:r>
            <a:r>
              <a:rPr lang="en-US" sz="12800" spc="-1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lang="en-US" sz="128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lang="en-US" sz="12800" spc="-5" dirty="0">
                <a:latin typeface="Times New Roman" panose="02020603050405020304"/>
                <a:cs typeface="Times New Roman" panose="02020603050405020304"/>
              </a:rPr>
              <a:t>distributed </a:t>
            </a:r>
            <a:r>
              <a:rPr lang="en-US" sz="12800" dirty="0">
                <a:latin typeface="Times New Roman" panose="02020603050405020304"/>
                <a:cs typeface="Times New Roman" panose="02020603050405020304"/>
              </a:rPr>
              <a:t>system are </a:t>
            </a:r>
            <a:r>
              <a:rPr lang="en-US" sz="12800" spc="-5" dirty="0">
                <a:latin typeface="Times New Roman" panose="02020603050405020304"/>
                <a:cs typeface="Times New Roman" panose="02020603050405020304"/>
              </a:rPr>
              <a:t>divided </a:t>
            </a:r>
            <a:r>
              <a:rPr lang="en-US" sz="12800" spc="-10" dirty="0">
                <a:latin typeface="Times New Roman" panose="02020603050405020304"/>
                <a:cs typeface="Times New Roman" panose="02020603050405020304"/>
              </a:rPr>
              <a:t>into </a:t>
            </a:r>
            <a:r>
              <a:rPr lang="en-US" sz="12800" spc="-5" dirty="0">
                <a:latin typeface="Times New Roman" panose="02020603050405020304"/>
                <a:cs typeface="Times New Roman" panose="02020603050405020304"/>
              </a:rPr>
              <a:t>two  (possibly overlapping) groups. </a:t>
            </a:r>
          </a:p>
          <a:p>
            <a:pPr marL="12700" marR="5080" indent="0" algn="just">
              <a:lnSpc>
                <a:spcPct val="150000"/>
              </a:lnSpc>
              <a:spcBef>
                <a:spcPts val="105"/>
              </a:spcBef>
              <a:buNone/>
            </a:pPr>
            <a:endParaRPr lang="en-US" sz="1200" spc="-5" dirty="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US" sz="12800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lang="en-US" sz="12800" spc="-5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server </a:t>
            </a:r>
            <a:r>
              <a:rPr lang="en-US" sz="12800" spc="-1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lang="en-US" sz="12800" dirty="0">
                <a:latin typeface="Times New Roman" panose="02020603050405020304"/>
                <a:cs typeface="Times New Roman" panose="02020603050405020304"/>
              </a:rPr>
              <a:t>a process </a:t>
            </a:r>
            <a:r>
              <a:rPr lang="en-US" sz="12800" spc="-5" dirty="0">
                <a:latin typeface="Times New Roman" panose="02020603050405020304"/>
                <a:cs typeface="Times New Roman" panose="02020603050405020304"/>
              </a:rPr>
              <a:t>implementing </a:t>
            </a:r>
            <a:r>
              <a:rPr lang="en-US" sz="128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lang="en-US" sz="12800" spc="-5" dirty="0">
                <a:latin typeface="Times New Roman" panose="02020603050405020304"/>
                <a:cs typeface="Times New Roman" panose="02020603050405020304"/>
              </a:rPr>
              <a:t>specific service,  </a:t>
            </a:r>
            <a:r>
              <a:rPr lang="en-US" sz="128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lang="en-US" sz="12800" spc="-5" dirty="0">
                <a:latin typeface="Times New Roman" panose="02020603050405020304"/>
                <a:cs typeface="Times New Roman" panose="02020603050405020304"/>
              </a:rPr>
              <a:t>example, </a:t>
            </a:r>
            <a:r>
              <a:rPr lang="en-US" sz="12800" dirty="0">
                <a:latin typeface="Times New Roman" panose="02020603050405020304"/>
                <a:cs typeface="Times New Roman" panose="02020603050405020304"/>
              </a:rPr>
              <a:t>a file system </a:t>
            </a:r>
            <a:r>
              <a:rPr lang="en-US" sz="12800" spc="-5" dirty="0">
                <a:latin typeface="Times New Roman" panose="02020603050405020304"/>
                <a:cs typeface="Times New Roman" panose="02020603050405020304"/>
              </a:rPr>
              <a:t>service or </a:t>
            </a:r>
            <a:r>
              <a:rPr lang="en-US" sz="128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lang="en-US" sz="12800" spc="-5" dirty="0">
                <a:latin typeface="Times New Roman" panose="02020603050405020304"/>
                <a:cs typeface="Times New Roman" panose="02020603050405020304"/>
              </a:rPr>
              <a:t>database service. </a:t>
            </a:r>
          </a:p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endParaRPr lang="en-US" sz="3600" spc="-5" dirty="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US" sz="12800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lang="en-US" sz="12800" spc="-5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client </a:t>
            </a:r>
            <a:r>
              <a:rPr lang="en-US" sz="128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lang="en-US" sz="128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lang="en-US" sz="12800" spc="-5" dirty="0">
                <a:latin typeface="Times New Roman" panose="02020603050405020304"/>
                <a:cs typeface="Times New Roman" panose="02020603050405020304"/>
              </a:rPr>
              <a:t>process that  requests </a:t>
            </a:r>
            <a:r>
              <a:rPr lang="en-US" sz="128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lang="en-US" sz="12800" spc="-5" dirty="0">
                <a:latin typeface="Times New Roman" panose="02020603050405020304"/>
                <a:cs typeface="Times New Roman" panose="02020603050405020304"/>
              </a:rPr>
              <a:t>service from </a:t>
            </a:r>
            <a:r>
              <a:rPr lang="en-US" sz="128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lang="en-US" sz="12800" spc="-5" dirty="0">
                <a:latin typeface="Times New Roman" panose="02020603050405020304"/>
                <a:cs typeface="Times New Roman" panose="02020603050405020304"/>
              </a:rPr>
              <a:t>server </a:t>
            </a:r>
            <a:r>
              <a:rPr lang="en-US" sz="1280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lang="en-US" sz="12800" spc="-5" dirty="0">
                <a:latin typeface="Times New Roman" panose="02020603050405020304"/>
                <a:cs typeface="Times New Roman" panose="02020603050405020304"/>
              </a:rPr>
              <a:t>sending it </a:t>
            </a:r>
            <a:r>
              <a:rPr lang="en-US" sz="12800" dirty="0">
                <a:latin typeface="Times New Roman" panose="02020603050405020304"/>
                <a:cs typeface="Times New Roman" panose="02020603050405020304"/>
              </a:rPr>
              <a:t>a request </a:t>
            </a:r>
            <a:r>
              <a:rPr lang="en-US" sz="12800" spc="-5" dirty="0">
                <a:latin typeface="Times New Roman" panose="02020603050405020304"/>
                <a:cs typeface="Times New Roman" panose="02020603050405020304"/>
              </a:rPr>
              <a:t>and subsequently waiting </a:t>
            </a:r>
            <a:r>
              <a:rPr lang="en-US" sz="12800" dirty="0">
                <a:latin typeface="Times New Roman" panose="02020603050405020304"/>
                <a:cs typeface="Times New Roman" panose="02020603050405020304"/>
              </a:rPr>
              <a:t>for  the </a:t>
            </a:r>
            <a:r>
              <a:rPr lang="en-US" sz="12800" spc="-5" dirty="0">
                <a:latin typeface="Times New Roman" panose="02020603050405020304"/>
                <a:cs typeface="Times New Roman" panose="02020603050405020304"/>
              </a:rPr>
              <a:t>server's </a:t>
            </a:r>
            <a:r>
              <a:rPr lang="en-US" sz="12800" spc="-25" dirty="0">
                <a:latin typeface="Times New Roman" panose="02020603050405020304"/>
                <a:cs typeface="Times New Roman" panose="02020603050405020304"/>
              </a:rPr>
              <a:t>reply.</a:t>
            </a:r>
          </a:p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endParaRPr lang="en-US" sz="6400" spc="-25" dirty="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US" sz="12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80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lang="en-US" sz="12800" spc="-5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client-server interaction</a:t>
            </a:r>
            <a:r>
              <a:rPr lang="en-US" sz="12800" spc="-5" dirty="0">
                <a:latin typeface="Times New Roman" panose="02020603050405020304"/>
                <a:cs typeface="Times New Roman" panose="02020603050405020304"/>
              </a:rPr>
              <a:t>, also </a:t>
            </a:r>
            <a:r>
              <a:rPr lang="en-US" sz="12800" dirty="0">
                <a:latin typeface="Times New Roman" panose="02020603050405020304"/>
                <a:cs typeface="Times New Roman" panose="02020603050405020304"/>
              </a:rPr>
              <a:t>known </a:t>
            </a:r>
            <a:r>
              <a:rPr lang="en-US" sz="12800" spc="-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lang="en-US" sz="11200" b="1" spc="-10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Request-Reply </a:t>
            </a:r>
            <a:r>
              <a:rPr lang="en-US" sz="11200" b="1" spc="-5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Behavior</a:t>
            </a:r>
            <a:endParaRPr lang="en-US" sz="12800" dirty="0">
              <a:solidFill>
                <a:srgbClr val="0070C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5310" y="112500"/>
            <a:ext cx="12196343" cy="732890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Multi-tiered</a:t>
            </a:r>
            <a:r>
              <a:rPr lang="en-US" sz="4000" b="1" spc="-7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Architectures: 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4000" b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ier</a:t>
            </a:r>
            <a:endParaRPr 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71268"/>
            <a:ext cx="12128741" cy="6158904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355600" indent="-342900" algn="just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r>
              <a:rPr lang="en-US" sz="1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istributed system is a software system </a:t>
            </a:r>
            <a:r>
              <a:rPr lang="en-US" sz="1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interconnects a collection of </a:t>
            </a:r>
            <a:r>
              <a:rPr lang="en-US" sz="11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independent computers</a:t>
            </a:r>
            <a:r>
              <a:rPr lang="en-US" sz="1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where </a:t>
            </a:r>
            <a:r>
              <a:rPr lang="en-US" sz="1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coordination</a:t>
            </a:r>
            <a:r>
              <a:rPr lang="en-US" sz="1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1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between computers only happen through 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essage </a:t>
            </a:r>
            <a:r>
              <a:rPr lang="en-US" sz="1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assing</a:t>
            </a:r>
            <a:r>
              <a:rPr lang="en-US" sz="1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with the intention of working towards a </a:t>
            </a:r>
            <a:r>
              <a:rPr lang="en-US" sz="11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goal.</a:t>
            </a:r>
            <a:r>
              <a:rPr lang="en-US" sz="96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 indent="0" algn="just">
              <a:lnSpc>
                <a:spcPct val="150000"/>
              </a:lnSpc>
              <a:spcBef>
                <a:spcPts val="385"/>
              </a:spcBef>
              <a:buNone/>
            </a:pPr>
            <a:endParaRPr lang="en-US" sz="1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r>
              <a:rPr lang="en-US" sz="1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idea behind </a:t>
            </a:r>
            <a:r>
              <a:rPr lang="en-US" sz="112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systems </a:t>
            </a:r>
            <a:r>
              <a:rPr lang="en-US" sz="1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to provide a viewpoint of being a </a:t>
            </a:r>
            <a:r>
              <a:rPr lang="en-US" sz="112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coherent system</a:t>
            </a:r>
            <a:r>
              <a:rPr lang="en-US" sz="1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to the outside world. </a:t>
            </a:r>
          </a:p>
          <a:p>
            <a:pPr marL="12700" indent="0" algn="just">
              <a:lnSpc>
                <a:spcPct val="150000"/>
              </a:lnSpc>
              <a:spcBef>
                <a:spcPts val="385"/>
              </a:spcBef>
              <a:buNone/>
            </a:pPr>
            <a:endParaRPr lang="en-US" sz="4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r>
              <a:rPr lang="en-US" sz="1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the set of </a:t>
            </a:r>
            <a:r>
              <a:rPr lang="en-US" sz="112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independent computers </a:t>
            </a:r>
            <a:r>
              <a:rPr lang="en-US" sz="1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11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nodes are interconnected </a:t>
            </a:r>
            <a:r>
              <a:rPr lang="en-US" sz="1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through a Local Area Network (LAN) or a Wide Area Network (WAN) or other type of networking.</a:t>
            </a:r>
            <a:endParaRPr lang="en-US" sz="9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8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2913" y="60385"/>
            <a:ext cx="12128741" cy="750498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Introduction</a:t>
            </a:r>
            <a:endParaRPr lang="en-US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484" y="776376"/>
            <a:ext cx="12145993" cy="6426323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US" sz="2400" spc="-5" dirty="0">
                <a:latin typeface="Times New Roman" panose="02020603050405020304"/>
                <a:cs typeface="Times New Roman" panose="02020603050405020304"/>
              </a:rPr>
              <a:t>Connection less 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(UDP) </a:t>
            </a:r>
            <a:r>
              <a:rPr lang="en-US" sz="2400" spc="-5" dirty="0">
                <a:latin typeface="Times New Roman" panose="02020603050405020304"/>
                <a:cs typeface="Times New Roman" panose="02020603050405020304"/>
              </a:rPr>
              <a:t>and Connection oriented methods (TCP)  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lang="en-US" sz="2400" spc="-5" dirty="0">
                <a:latin typeface="Times New Roman" panose="02020603050405020304"/>
                <a:cs typeface="Times New Roman" panose="02020603050405020304"/>
              </a:rPr>
              <a:t>used to implement this communication. </a:t>
            </a:r>
          </a:p>
          <a:p>
            <a:pPr marL="355600" marR="5080" indent="-342900" algn="just">
              <a:lnSpc>
                <a:spcPct val="15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sz="2400" spc="-5" dirty="0">
                <a:latin typeface="Times New Roman" panose="02020603050405020304"/>
                <a:cs typeface="Times New Roman" panose="02020603050405020304"/>
              </a:rPr>
              <a:t>trouble </a:t>
            </a:r>
            <a:r>
              <a:rPr lang="en-US" sz="2400" spc="-1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lang="en-US" sz="2400" spc="-5" dirty="0">
                <a:latin typeface="Times New Roman" panose="02020603050405020304"/>
                <a:cs typeface="Times New Roman" panose="02020603050405020304"/>
              </a:rPr>
              <a:t>setting up and tearing  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down a </a:t>
            </a:r>
            <a:r>
              <a:rPr lang="en-US" sz="2400" spc="-5" dirty="0">
                <a:latin typeface="Times New Roman" panose="02020603050405020304"/>
                <a:cs typeface="Times New Roman" panose="02020603050405020304"/>
              </a:rPr>
              <a:t>connection </a:t>
            </a:r>
            <a:r>
              <a:rPr lang="en-US" sz="2400" spc="-1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lang="en-US" sz="2400" spc="-5" dirty="0">
                <a:latin typeface="Times New Roman" panose="02020603050405020304"/>
                <a:cs typeface="Times New Roman" panose="02020603050405020304"/>
              </a:rPr>
              <a:t>relatively </a:t>
            </a:r>
            <a:r>
              <a:rPr lang="en-US" sz="2400" spc="-20" dirty="0">
                <a:latin typeface="Times New Roman" panose="02020603050405020304"/>
                <a:cs typeface="Times New Roman" panose="02020603050405020304"/>
              </a:rPr>
              <a:t>costly, </a:t>
            </a:r>
            <a:r>
              <a:rPr lang="en-US" sz="2400" spc="-5" dirty="0">
                <a:latin typeface="Times New Roman" panose="02020603050405020304"/>
                <a:cs typeface="Times New Roman" panose="02020603050405020304"/>
              </a:rPr>
              <a:t>especially 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lang="en-US" sz="2400" spc="-5" dirty="0">
                <a:latin typeface="Times New Roman" panose="02020603050405020304"/>
                <a:cs typeface="Times New Roman" panose="02020603050405020304"/>
              </a:rPr>
              <a:t>the request and reply messages  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lang="en-US" sz="2400" spc="-10" dirty="0">
                <a:latin typeface="Times New Roman" panose="02020603050405020304"/>
                <a:cs typeface="Times New Roman" panose="02020603050405020304"/>
              </a:rPr>
              <a:t>small.</a:t>
            </a:r>
          </a:p>
          <a:p>
            <a:pPr marL="355600" marR="5080" indent="-342900" algn="just">
              <a:lnSpc>
                <a:spcPct val="15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US"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sz="2400" spc="-10" dirty="0">
                <a:latin typeface="Times New Roman" panose="02020603050405020304"/>
                <a:cs typeface="Times New Roman" panose="02020603050405020304"/>
              </a:rPr>
              <a:t>main </a:t>
            </a:r>
            <a:r>
              <a:rPr lang="en-US" sz="2400" spc="-5" dirty="0">
                <a:latin typeface="Times New Roman" panose="02020603050405020304"/>
                <a:cs typeface="Times New Roman" panose="02020603050405020304"/>
              </a:rPr>
              <a:t>issues is 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how </a:t>
            </a:r>
            <a:r>
              <a:rPr lang="en-US" sz="2400" spc="-1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lang="en-US" sz="2400" spc="-5" dirty="0">
                <a:latin typeface="Times New Roman" panose="02020603050405020304"/>
                <a:cs typeface="Times New Roman" panose="02020603050405020304"/>
              </a:rPr>
              <a:t>draw 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lang="en-US" sz="2400" spc="-5" dirty="0">
                <a:latin typeface="Times New Roman" panose="02020603050405020304"/>
                <a:cs typeface="Times New Roman" panose="02020603050405020304"/>
              </a:rPr>
              <a:t>clear distinction 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between a </a:t>
            </a:r>
            <a:r>
              <a:rPr lang="en-US" sz="2400" spc="-5" dirty="0">
                <a:latin typeface="Times New Roman" panose="02020603050405020304"/>
                <a:cs typeface="Times New Roman" panose="02020603050405020304"/>
              </a:rPr>
              <a:t>client and 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a  </a:t>
            </a:r>
            <a:r>
              <a:rPr lang="en-US" sz="2400" spc="-15" dirty="0">
                <a:latin typeface="Times New Roman" panose="02020603050405020304"/>
                <a:cs typeface="Times New Roman" panose="02020603050405020304"/>
              </a:rPr>
              <a:t>server.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5310" y="112500"/>
            <a:ext cx="12196343" cy="585846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4810664" y="3842674"/>
            <a:ext cx="5273615" cy="3222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28575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660" y="845389"/>
            <a:ext cx="12145993" cy="6288656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5310" y="112500"/>
            <a:ext cx="12196343" cy="732890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Multi-tiered</a:t>
            </a:r>
            <a:r>
              <a:rPr lang="en-US" sz="4000" b="1" spc="-7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Architectures: 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US" sz="4000" b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ier</a:t>
            </a:r>
            <a:endParaRPr 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1419353" y="1025464"/>
            <a:ext cx="9424052" cy="5996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28575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660" y="845389"/>
            <a:ext cx="12145993" cy="6288656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5310" y="112500"/>
            <a:ext cx="12196343" cy="732890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98" y="905010"/>
            <a:ext cx="11446370" cy="616941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660" y="845389"/>
            <a:ext cx="12145993" cy="6288656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148080" indent="0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8080" indent="0" algn="just">
              <a:lnSpc>
                <a:spcPct val="200000"/>
              </a:lnSpc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N-Tier Architecture</a:t>
            </a:r>
          </a:p>
          <a:p>
            <a:pPr marL="1148080" indent="0" algn="just">
              <a:lnSpc>
                <a:spcPct val="200000"/>
              </a:lnSpc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Oriented Architecture</a:t>
            </a:r>
          </a:p>
          <a:p>
            <a:pPr marL="1148080" indent="0" algn="just">
              <a:lnSpc>
                <a:spcPct val="200000"/>
              </a:lnSpc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Oriented Architecture</a:t>
            </a:r>
          </a:p>
          <a:p>
            <a:pPr marL="1148080" indent="0" algn="just">
              <a:lnSpc>
                <a:spcPct val="200000"/>
              </a:lnSpc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each Architecture Style</a:t>
            </a:r>
          </a:p>
          <a:p>
            <a:pPr marL="1148080" indent="0" algn="just">
              <a:lnSpc>
                <a:spcPct val="200000"/>
              </a:lnSpc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related references about architecture.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5310" y="112500"/>
            <a:ext cx="12196343" cy="732890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Reading Assignment</a:t>
            </a:r>
            <a:endParaRPr 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15661" y="172528"/>
            <a:ext cx="12094234" cy="6944264"/>
          </a:xfrm>
          <a:blipFill>
            <a:blip r:embed="rId2"/>
            <a:tile tx="0" ty="0" sx="100000" sy="100000" flip="none" algn="tl"/>
          </a:blipFill>
          <a:ln w="57150"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endParaRPr lang="en-US" sz="1000" b="1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15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THANK YOU!!!</a:t>
            </a:r>
          </a:p>
          <a:p>
            <a:pPr marL="0" indent="0" algn="ctr">
              <a:buNone/>
            </a:pP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1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QUESTIONS???</a:t>
            </a:r>
            <a:endParaRPr lang="en-US" sz="107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309" y="690113"/>
            <a:ext cx="12196345" cy="6469812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32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systems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organized in many different ways and we can make a distinction between </a:t>
            </a:r>
            <a:r>
              <a:rPr lang="en-US" sz="32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latter considers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components that constitute a distributed system are placed </a:t>
            </a:r>
            <a:r>
              <a:rPr lang="en-US" sz="32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the various machines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32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former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more concerned about the logical organization of the software: </a:t>
            </a:r>
            <a:r>
              <a:rPr lang="en-US" sz="32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components interact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what ways can they be structured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they be made independent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32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on.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2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32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key idea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talking about </a:t>
            </a:r>
            <a:r>
              <a:rPr lang="en-US" sz="32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 is architectural style and a style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reflects the basic principle that is followed in organizing the interaction between the software components of  distributed system.</a:t>
            </a:r>
            <a:endParaRPr lang="en-US" sz="1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5309" y="60385"/>
            <a:ext cx="12196345" cy="629728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Cont…</a:t>
            </a:r>
            <a:endParaRPr lang="en-US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035" y="810883"/>
            <a:ext cx="12223631" cy="6357668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marL="355600" indent="-342900" algn="just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r>
              <a:rPr lang="en-US" sz="6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system architectures are </a:t>
            </a:r>
            <a:r>
              <a:rPr lang="en-US" sz="6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bundled up with components </a:t>
            </a:r>
            <a:r>
              <a:rPr lang="en-US" sz="6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6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connectors.</a:t>
            </a:r>
          </a:p>
          <a:p>
            <a:pPr marL="12700" indent="0" algn="just">
              <a:lnSpc>
                <a:spcPct val="150000"/>
              </a:lnSpc>
              <a:spcBef>
                <a:spcPts val="385"/>
              </a:spcBef>
              <a:buNone/>
            </a:pPr>
            <a:endParaRPr lang="en-US" sz="17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r>
              <a:rPr lang="en-US" sz="6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en-US" sz="6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individual </a:t>
            </a:r>
            <a:r>
              <a:rPr lang="en-US" sz="6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sz="6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important components in the DS whereas </a:t>
            </a:r>
            <a:r>
              <a:rPr lang="en-US" sz="6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connectors </a:t>
            </a:r>
            <a:r>
              <a:rPr lang="en-US" sz="6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the ones that connect each of these components.</a:t>
            </a:r>
          </a:p>
          <a:p>
            <a:pPr marL="0" indent="0" algn="just">
              <a:lnSpc>
                <a:spcPct val="150000"/>
              </a:lnSpc>
              <a:spcBef>
                <a:spcPts val="385"/>
              </a:spcBef>
              <a:buNone/>
            </a:pPr>
            <a:endParaRPr lang="en-US" sz="25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r>
              <a:rPr lang="en-US" sz="6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Component: </a:t>
            </a:r>
            <a:r>
              <a:rPr lang="en-US" sz="6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modular unit with well-defined interfaces, replaceable, reusable parts. </a:t>
            </a:r>
          </a:p>
          <a:p>
            <a:pPr marL="355600" indent="-342900" algn="just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r>
              <a:rPr lang="en-US" sz="6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Connector: </a:t>
            </a:r>
            <a:r>
              <a:rPr lang="en-US" sz="6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communication link between modules which </a:t>
            </a:r>
            <a:r>
              <a:rPr lang="en-US" sz="60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facilitates coordination or cooperation</a:t>
            </a:r>
            <a:r>
              <a:rPr lang="en-US" sz="6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among components</a:t>
            </a:r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7035" y="60385"/>
            <a:ext cx="12223630" cy="750498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Cont…</a:t>
            </a:r>
            <a:endParaRPr lang="en-US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767751"/>
            <a:ext cx="12128741" cy="6392174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the idea behind distributed architectures is to have these </a:t>
            </a: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components presented 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different platforms, where </a:t>
            </a: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components can communicate</a:t>
            </a:r>
            <a:r>
              <a:rPr lang="en-US" sz="32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each other over a </a:t>
            </a: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network 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order to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chieve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pecifics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bjectives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2913" y="60385"/>
            <a:ext cx="12128741" cy="707366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Cont…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962" y="992038"/>
            <a:ext cx="6972300" cy="26655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97" y="871268"/>
            <a:ext cx="12232258" cy="6323162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355600" indent="-342900" algn="just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of the </a:t>
            </a:r>
            <a:r>
              <a:rPr lang="en-US" sz="3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 disadvantages 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distributed systems is the </a:t>
            </a:r>
            <a:r>
              <a:rPr lang="en-US" sz="30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underlying </a:t>
            </a:r>
            <a:r>
              <a:rPr lang="en-US" sz="3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components arrangement. </a:t>
            </a:r>
          </a:p>
          <a:p>
            <a:pPr marL="355600" indent="-342900" algn="just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system often </a:t>
            </a:r>
            <a:r>
              <a:rPr lang="en-US" sz="3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 piece of software 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which the components are </a:t>
            </a:r>
            <a:r>
              <a:rPr lang="en-US" sz="3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dispersed across multiple machines.</a:t>
            </a:r>
          </a:p>
          <a:p>
            <a:pPr marL="0" indent="0" algn="just">
              <a:lnSpc>
                <a:spcPct val="150000"/>
              </a:lnSpc>
              <a:spcBef>
                <a:spcPts val="385"/>
              </a:spcBef>
              <a:buNone/>
            </a:pPr>
            <a:endParaRPr lang="en-US" sz="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r>
              <a:rPr lang="en-US" sz="3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master their complexity it is curtail that these system and all components are  properly and scientifically organized/arranged. </a:t>
            </a:r>
          </a:p>
          <a:p>
            <a:pPr marL="469900" indent="-457200" algn="just">
              <a:lnSpc>
                <a:spcPct val="15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r>
              <a:rPr lang="en-US" sz="3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to Organizing, Structure, Connect, Manage and Create communication b/n each components of DS, it is important to use the approach/Science of 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rchitectural 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echnology.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9397" y="120770"/>
            <a:ext cx="12232258" cy="690113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Cont…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913" y="819508"/>
            <a:ext cx="12128741" cy="6366295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469900" indent="-457200" algn="just">
              <a:lnSpc>
                <a:spcPct val="150000"/>
              </a:lnSpc>
              <a:spcBef>
                <a:spcPts val="385"/>
              </a:spcBef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3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four different Architectural 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tyles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basic idea is to organize logically different components, and distribute those computers over the various machines.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50000"/>
              </a:lnSpc>
              <a:spcBef>
                <a:spcPts val="385"/>
              </a:spcBef>
            </a:pP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four important </a:t>
            </a:r>
            <a:r>
              <a:rPr lang="en-US" sz="30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 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0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0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en-US" sz="3000" spc="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are: </a:t>
            </a:r>
          </a:p>
          <a:p>
            <a:pPr marL="1993900" lvl="3" indent="-609600" algn="just">
              <a:lnSpc>
                <a:spcPct val="150000"/>
              </a:lnSpc>
              <a:spcBef>
                <a:spcPts val="290"/>
              </a:spcBef>
              <a:buClr>
                <a:srgbClr val="3333CC"/>
              </a:buClr>
              <a:buFont typeface="+mj-lt"/>
              <a:buAutoNum type="arabicPeriod"/>
              <a:tabLst>
                <a:tab pos="621665" algn="l"/>
                <a:tab pos="622300" algn="l"/>
              </a:tabLst>
            </a:pPr>
            <a:r>
              <a:rPr lang="en-US" sz="32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Layered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Architectures</a:t>
            </a:r>
          </a:p>
          <a:p>
            <a:pPr marL="1993900" lvl="3" indent="-609600" algn="just">
              <a:lnSpc>
                <a:spcPct val="150000"/>
              </a:lnSpc>
              <a:spcBef>
                <a:spcPts val="290"/>
              </a:spcBef>
              <a:buClr>
                <a:srgbClr val="3333CC"/>
              </a:buClr>
              <a:buFont typeface="+mj-lt"/>
              <a:buAutoNum type="arabicPeriod"/>
              <a:tabLst>
                <a:tab pos="621665" algn="l"/>
                <a:tab pos="622300" algn="l"/>
              </a:tabLst>
            </a:pPr>
            <a:r>
              <a:rPr lang="en-US" sz="32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Object-Based A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rchitectures</a:t>
            </a:r>
          </a:p>
          <a:p>
            <a:pPr marL="1993900" lvl="3" indent="-609600" algn="just">
              <a:lnSpc>
                <a:spcPct val="150000"/>
              </a:lnSpc>
              <a:spcBef>
                <a:spcPts val="290"/>
              </a:spcBef>
              <a:buClr>
                <a:srgbClr val="3333CC"/>
              </a:buClr>
              <a:buFont typeface="+mj-lt"/>
              <a:buAutoNum type="arabicPeriod"/>
              <a:tabLst>
                <a:tab pos="621665" algn="l"/>
                <a:tab pos="622300" algn="l"/>
              </a:tabLst>
            </a:pPr>
            <a:r>
              <a:rPr lang="en-US" sz="32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Data-Centered</a:t>
            </a:r>
            <a:r>
              <a:rPr lang="en-US" sz="3200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93900" lvl="3" indent="-609600" algn="just">
              <a:lnSpc>
                <a:spcPct val="150000"/>
              </a:lnSpc>
              <a:spcBef>
                <a:spcPts val="290"/>
              </a:spcBef>
              <a:buClr>
                <a:srgbClr val="3333CC"/>
              </a:buClr>
              <a:buFont typeface="+mj-lt"/>
              <a:buAutoNum type="arabicPeriod"/>
              <a:tabLst>
                <a:tab pos="621665" algn="l"/>
                <a:tab pos="622300" algn="l"/>
              </a:tabLst>
            </a:pPr>
            <a:r>
              <a:rPr lang="en-US" sz="32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Event-Based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2913" y="60385"/>
            <a:ext cx="12128741" cy="759124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Styles</a:t>
            </a:r>
            <a:r>
              <a:rPr lang="en-US" sz="4000" b="1" spc="-8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443" y="767750"/>
            <a:ext cx="12213595" cy="6434949"/>
          </a:xfrm>
          <a:solidFill>
            <a:schemeClr val="bg1"/>
          </a:solidFill>
          <a:ln w="38100"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342900" indent="-342900" algn="just" rtl="0" fontAlgn="base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4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layered architecture separates </a:t>
            </a: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layers of components from each other, giving it a much more </a:t>
            </a:r>
            <a:r>
              <a:rPr lang="en-US" sz="4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Modular </a:t>
            </a:r>
            <a:r>
              <a:rPr lang="en-US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pproach. </a:t>
            </a:r>
          </a:p>
          <a:p>
            <a:pPr marL="342900" indent="-342900" algn="just" rtl="0" fontAlgn="base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well known example for this is the </a:t>
            </a:r>
            <a:r>
              <a:rPr lang="en-US" sz="4400" b="0" i="0" u="sng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OSI Model </a:t>
            </a: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incorporates a layered architecture when interacting with each of the components. </a:t>
            </a:r>
          </a:p>
          <a:p>
            <a:pPr algn="just" rtl="0" fontAlgn="base"/>
            <a:endParaRPr lang="en-US" sz="7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 fontAlgn="base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4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interaction is sequential </a:t>
            </a: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a layer will contact the adjacent layer and this process continues, until the request is been provided to. </a:t>
            </a:r>
          </a:p>
          <a:p>
            <a:pPr algn="just" rtl="0" fontAlgn="base"/>
            <a:endParaRPr lang="en-US" sz="5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 fontAlgn="base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in certain cases, the implementation can be made, so that some layers will be skipped, which is called </a:t>
            </a:r>
            <a:r>
              <a:rPr lang="en-US" sz="4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cross-layer coordination. </a:t>
            </a:r>
          </a:p>
          <a:p>
            <a:pPr algn="just" rtl="0" fontAlgn="base"/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 fontAlgn="base">
              <a:buFont typeface="Wingdings" panose="05000000000000000000" pitchFamily="2" charset="2"/>
              <a:buChar char="Ø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Through cross-layer coordination, one can obtain better results due to </a:t>
            </a:r>
            <a:r>
              <a:rPr lang="en-US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4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erformance </a:t>
            </a:r>
            <a:r>
              <a:rPr lang="en-US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ncrease. </a:t>
            </a: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8442" y="112501"/>
            <a:ext cx="12213595" cy="646980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Layered Architectural Styles</a:t>
            </a:r>
            <a:r>
              <a:rPr lang="en-US" sz="4000" b="1" spc="-8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1873</Words>
  <Application>Microsoft Office PowerPoint</Application>
  <PresentationFormat>Custom</PresentationFormat>
  <Paragraphs>238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user</dc:creator>
  <cp:lastModifiedBy>JESUS IS LORD</cp:lastModifiedBy>
  <cp:revision>750</cp:revision>
  <dcterms:created xsi:type="dcterms:W3CDTF">2018-04-18T14:48:00Z</dcterms:created>
  <dcterms:modified xsi:type="dcterms:W3CDTF">2021-12-14T09:46:09Z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</Properties>
</file>