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8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36" r:id="rId11"/>
    <p:sldId id="440" r:id="rId12"/>
    <p:sldId id="405" r:id="rId13"/>
    <p:sldId id="435" r:id="rId14"/>
    <p:sldId id="407" r:id="rId15"/>
    <p:sldId id="410" r:id="rId16"/>
    <p:sldId id="409" r:id="rId17"/>
    <p:sldId id="431" r:id="rId18"/>
    <p:sldId id="417" r:id="rId19"/>
    <p:sldId id="418" r:id="rId20"/>
    <p:sldId id="419" r:id="rId21"/>
    <p:sldId id="420" r:id="rId22"/>
    <p:sldId id="411" r:id="rId23"/>
    <p:sldId id="438" r:id="rId24"/>
    <p:sldId id="437" r:id="rId25"/>
    <p:sldId id="432" r:id="rId26"/>
    <p:sldId id="428" r:id="rId27"/>
    <p:sldId id="414" r:id="rId28"/>
    <p:sldId id="434" r:id="rId29"/>
    <p:sldId id="416" r:id="rId30"/>
    <p:sldId id="422" r:id="rId31"/>
    <p:sldId id="423" r:id="rId32"/>
    <p:sldId id="424" r:id="rId33"/>
    <p:sldId id="425" r:id="rId34"/>
    <p:sldId id="426" r:id="rId35"/>
    <p:sldId id="427" r:id="rId36"/>
    <p:sldId id="430" r:id="rId37"/>
    <p:sldId id="439" r:id="rId38"/>
    <p:sldId id="372" r:id="rId39"/>
  </p:sldIdLst>
  <p:sldSz cx="12526963" cy="7315200"/>
  <p:notesSz cx="6858000" cy="9144000"/>
  <p:defaultTextStyle>
    <a:defPPr>
      <a:defRPr lang="en-US"/>
    </a:defPPr>
    <a:lvl1pPr marL="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1pPr>
    <a:lvl2pPr marL="47625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2pPr>
    <a:lvl3pPr marL="95250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3pPr>
    <a:lvl4pPr marL="142811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4pPr>
    <a:lvl5pPr marL="190436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5pPr>
    <a:lvl6pPr marL="238061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6pPr>
    <a:lvl7pPr marL="285686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7pPr>
    <a:lvl8pPr marL="333311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8pPr>
    <a:lvl9pPr marL="380873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C1D8-C34E-4840-97B5-2E8E80EA5D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5813" y="1143000"/>
            <a:ext cx="5286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29E-56E7-4EE0-925D-369DD8BF96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1pPr>
    <a:lvl2pPr marL="47625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2pPr>
    <a:lvl3pPr marL="95250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3pPr>
    <a:lvl4pPr marL="142811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4pPr>
    <a:lvl5pPr marL="190436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5pPr>
    <a:lvl6pPr marL="238061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6pPr>
    <a:lvl7pPr marL="285686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7pPr>
    <a:lvl8pPr marL="333311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8pPr>
    <a:lvl9pPr marL="380873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7398" y="1"/>
            <a:ext cx="12567199" cy="7313295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370" y="1995874"/>
            <a:ext cx="7002923" cy="1616569"/>
          </a:xfrm>
        </p:spPr>
        <p:txBody>
          <a:bodyPr anchor="b">
            <a:noAutofit/>
          </a:bodyPr>
          <a:lstStyle>
            <a:lvl1pPr algn="ctr">
              <a:defRPr sz="55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370" y="3901438"/>
            <a:ext cx="7002923" cy="14088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>
                <a:solidFill>
                  <a:schemeClr val="tx1"/>
                </a:solidFill>
              </a:defRPr>
            </a:lvl1pPr>
            <a:lvl2pPr marL="46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02564" y="5373508"/>
            <a:ext cx="922124" cy="298027"/>
          </a:xfrm>
        </p:spPr>
        <p:txBody>
          <a:bodyPr/>
          <a:lstStyle/>
          <a:p>
            <a:fld id="{3316F319-537A-4127-8F4C-247AF5710625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6368" y="5373508"/>
            <a:ext cx="5357902" cy="298027"/>
          </a:xfrm>
        </p:spPr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2982" y="5373508"/>
            <a:ext cx="566310" cy="298027"/>
          </a:xfrm>
        </p:spPr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66370" y="3756940"/>
            <a:ext cx="70029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91" y="5136443"/>
            <a:ext cx="9873682" cy="604521"/>
          </a:xfrm>
        </p:spPr>
        <p:txBody>
          <a:bodyPr anchor="b">
            <a:normAutofit/>
          </a:bodyPr>
          <a:lstStyle>
            <a:lvl1pPr algn="ctr">
              <a:defRPr sz="246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0040" y="1110826"/>
            <a:ext cx="10383623" cy="355826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45"/>
            </a:lvl1pPr>
            <a:lvl2pPr marL="469900" indent="0">
              <a:buNone/>
              <a:defRPr sz="1645"/>
            </a:lvl2pPr>
            <a:lvl3pPr marL="939800" indent="0">
              <a:buNone/>
              <a:defRPr sz="1645"/>
            </a:lvl3pPr>
            <a:lvl4pPr marL="1409065" indent="0">
              <a:buNone/>
              <a:defRPr sz="1645"/>
            </a:lvl4pPr>
            <a:lvl5pPr marL="1878965" indent="0">
              <a:buNone/>
              <a:defRPr sz="1645"/>
            </a:lvl5pPr>
            <a:lvl6pPr marL="2348865" indent="0">
              <a:buNone/>
              <a:defRPr sz="1645"/>
            </a:lvl6pPr>
            <a:lvl7pPr marL="2818765" indent="0">
              <a:buNone/>
              <a:defRPr sz="1645"/>
            </a:lvl7pPr>
            <a:lvl8pPr marL="3288665" indent="0">
              <a:buNone/>
              <a:defRPr sz="1645"/>
            </a:lvl8pPr>
            <a:lvl9pPr marL="3757930" indent="0">
              <a:buNone/>
              <a:defRPr sz="16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0991" y="5740963"/>
            <a:ext cx="9873682" cy="526626"/>
          </a:xfrm>
        </p:spPr>
        <p:txBody>
          <a:bodyPr>
            <a:normAutofit/>
          </a:bodyPr>
          <a:lstStyle>
            <a:lvl1pPr marL="0" indent="0" algn="ctr">
              <a:buNone/>
              <a:defRPr sz="1440"/>
            </a:lvl1pPr>
            <a:lvl2pPr marL="469900" indent="0">
              <a:buNone/>
              <a:defRPr sz="1235"/>
            </a:lvl2pPr>
            <a:lvl3pPr marL="939800" indent="0">
              <a:buNone/>
              <a:defRPr sz="1030"/>
            </a:lvl3pPr>
            <a:lvl4pPr marL="1409065" indent="0">
              <a:buNone/>
              <a:defRPr sz="925"/>
            </a:lvl4pPr>
            <a:lvl5pPr marL="1878965" indent="0">
              <a:buNone/>
              <a:defRPr sz="925"/>
            </a:lvl5pPr>
            <a:lvl6pPr marL="2348865" indent="0">
              <a:buNone/>
              <a:defRPr sz="925"/>
            </a:lvl6pPr>
            <a:lvl7pPr marL="2818765" indent="0">
              <a:buNone/>
              <a:defRPr sz="925"/>
            </a:lvl7pPr>
            <a:lvl8pPr marL="3288665" indent="0">
              <a:buNone/>
              <a:defRPr sz="925"/>
            </a:lvl8pPr>
            <a:lvl9pPr marL="375793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3F6-4D98-4FFE-9532-A25499479640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90" y="1047609"/>
            <a:ext cx="9856283" cy="3151859"/>
          </a:xfrm>
        </p:spPr>
        <p:txBody>
          <a:bodyPr anchor="ctr">
            <a:normAutofit/>
          </a:bodyPr>
          <a:lstStyle>
            <a:lvl1pPr algn="ctr">
              <a:defRPr sz="3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690" y="4632961"/>
            <a:ext cx="9856283" cy="16346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5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2370-5167-4E63-B9D8-4A4F279E8E61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34527" y="4416212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47" y="1047608"/>
            <a:ext cx="9551807" cy="2528713"/>
          </a:xfrm>
        </p:spPr>
        <p:txBody>
          <a:bodyPr anchor="ctr">
            <a:normAutofit/>
          </a:bodyPr>
          <a:lstStyle>
            <a:lvl1pPr algn="ctr">
              <a:defRPr sz="329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20826" y="3576320"/>
            <a:ext cx="9082050" cy="62314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55"/>
            </a:lvl1pPr>
            <a:lvl2pPr marL="469900" indent="0">
              <a:buFontTx/>
              <a:buNone/>
              <a:defRPr/>
            </a:lvl2pPr>
            <a:lvl3pPr marL="939800" indent="0">
              <a:buFontTx/>
              <a:buNone/>
              <a:defRPr/>
            </a:lvl3pPr>
            <a:lvl4pPr marL="1409065" indent="0">
              <a:buFontTx/>
              <a:buNone/>
              <a:defRPr/>
            </a:lvl4pPr>
            <a:lvl5pPr marL="18789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4632961"/>
            <a:ext cx="9873682" cy="16346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5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BD9E-E6A5-44DA-894D-3E12D4988348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5696" y="93862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/>
            <a:r>
              <a:rPr lang="en-US" sz="82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1499" y="301639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 algn="r"/>
            <a:r>
              <a:rPr lang="en-US" sz="82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34527" y="4416212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92" y="3529153"/>
            <a:ext cx="9873684" cy="1566720"/>
          </a:xfrm>
        </p:spPr>
        <p:txBody>
          <a:bodyPr anchor="b">
            <a:normAutofit/>
          </a:bodyPr>
          <a:lstStyle>
            <a:lvl1pPr algn="l">
              <a:defRPr sz="3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5095873"/>
            <a:ext cx="9873684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05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87CB-194A-452A-95A0-8CDF8FE6058D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47" y="1047607"/>
            <a:ext cx="9551807" cy="2393246"/>
          </a:xfrm>
        </p:spPr>
        <p:txBody>
          <a:bodyPr anchor="ctr">
            <a:normAutofit/>
          </a:bodyPr>
          <a:lstStyle>
            <a:lvl1pPr algn="ctr">
              <a:defRPr sz="329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330991" y="3881934"/>
            <a:ext cx="9873684" cy="94609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6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4831646"/>
            <a:ext cx="9873684" cy="1435947"/>
          </a:xfrm>
        </p:spPr>
        <p:txBody>
          <a:bodyPr anchor="t">
            <a:normAutofit/>
          </a:bodyPr>
          <a:lstStyle>
            <a:lvl1pPr marL="0" indent="0" algn="l">
              <a:buNone/>
              <a:defRPr sz="1850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8DBF-E14C-4549-AC35-19CD0070B7A7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696" y="93862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/>
            <a:r>
              <a:rPr lang="en-US" sz="82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1499" y="277254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 algn="r"/>
            <a:r>
              <a:rPr lang="en-US" sz="82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34527" y="3657600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91" y="1047607"/>
            <a:ext cx="9873682" cy="239324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330991" y="3872180"/>
            <a:ext cx="9873684" cy="89733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7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0" y="4768427"/>
            <a:ext cx="9873686" cy="1499165"/>
          </a:xfrm>
        </p:spPr>
        <p:txBody>
          <a:bodyPr anchor="t">
            <a:normAutofit/>
          </a:bodyPr>
          <a:lstStyle>
            <a:lvl1pPr marL="0" indent="0" algn="l">
              <a:buNone/>
              <a:defRPr sz="1850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FB50-0604-419A-A406-3D863B02AEA8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34527" y="3657600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7979-75F4-4A56-8424-CA9CD437DC00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6606" y="1047607"/>
            <a:ext cx="1942845" cy="5219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0988" y="1047608"/>
            <a:ext cx="7637240" cy="521998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E339-A7B3-4976-B142-0DCF552A853F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107417" y="1056640"/>
            <a:ext cx="0" cy="520192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1048-5C7F-4AC5-B732-99C5A5ED2F4F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431" y="1869447"/>
            <a:ext cx="8382840" cy="1944015"/>
          </a:xfrm>
        </p:spPr>
        <p:txBody>
          <a:bodyPr anchor="b">
            <a:normAutofit/>
          </a:bodyPr>
          <a:lstStyle>
            <a:lvl1pPr algn="ctr">
              <a:defRPr sz="4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0429" y="4102456"/>
            <a:ext cx="8382842" cy="1018183"/>
          </a:xfrm>
        </p:spPr>
        <p:txBody>
          <a:bodyPr anchor="t">
            <a:normAutofit/>
          </a:bodyPr>
          <a:lstStyle>
            <a:lvl1pPr marL="0" indent="0" algn="ctr">
              <a:buNone/>
              <a:defRPr sz="246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CDA-3301-4D5D-8FA5-3983CD446EAA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68020" y="3957957"/>
            <a:ext cx="83876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4122" y="2731009"/>
            <a:ext cx="4847935" cy="35308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1171" y="2731009"/>
            <a:ext cx="4847935" cy="35308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7049-D7B7-4799-9CFB-7E6C680050FA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2835770"/>
            <a:ext cx="4847935" cy="614679"/>
          </a:xfrm>
        </p:spPr>
        <p:txBody>
          <a:bodyPr anchor="b">
            <a:noAutofit/>
          </a:bodyPr>
          <a:lstStyle>
            <a:lvl1pPr marL="0" indent="0">
              <a:spcBef>
                <a:spcPts val="690"/>
              </a:spcBef>
              <a:spcAft>
                <a:spcPts val="615"/>
              </a:spcAft>
              <a:buNone/>
              <a:defRPr sz="2875" b="0">
                <a:solidFill>
                  <a:schemeClr val="accent1"/>
                </a:solidFill>
              </a:defRPr>
            </a:lvl1pPr>
            <a:lvl2pPr marL="469900" indent="0">
              <a:buNone/>
              <a:defRPr sz="2055" b="1"/>
            </a:lvl2pPr>
            <a:lvl3pPr marL="939800" indent="0">
              <a:buNone/>
              <a:defRPr sz="1850" b="1"/>
            </a:lvl3pPr>
            <a:lvl4pPr marL="1409065" indent="0">
              <a:buNone/>
              <a:defRPr sz="1645" b="1"/>
            </a:lvl4pPr>
            <a:lvl5pPr marL="1878965" indent="0">
              <a:buNone/>
              <a:defRPr sz="1645" b="1"/>
            </a:lvl5pPr>
            <a:lvl6pPr marL="2348865" indent="0">
              <a:buNone/>
              <a:defRPr sz="1645" b="1"/>
            </a:lvl6pPr>
            <a:lvl7pPr marL="2818765" indent="0">
              <a:buNone/>
              <a:defRPr sz="1645" b="1"/>
            </a:lvl7pPr>
            <a:lvl8pPr marL="3288665" indent="0">
              <a:buNone/>
              <a:defRPr sz="1645" b="1"/>
            </a:lvl8pPr>
            <a:lvl9pPr marL="3757930" indent="0">
              <a:buNone/>
              <a:defRPr sz="16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0991" y="3459480"/>
            <a:ext cx="4847935" cy="280811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0479" y="2835770"/>
            <a:ext cx="4847935" cy="614679"/>
          </a:xfrm>
        </p:spPr>
        <p:txBody>
          <a:bodyPr anchor="b">
            <a:noAutofit/>
          </a:bodyPr>
          <a:lstStyle>
            <a:lvl1pPr marL="0" indent="0">
              <a:spcBef>
                <a:spcPts val="690"/>
              </a:spcBef>
              <a:spcAft>
                <a:spcPts val="615"/>
              </a:spcAft>
              <a:buNone/>
              <a:defRPr sz="2875" b="0">
                <a:solidFill>
                  <a:schemeClr val="accent1"/>
                </a:solidFill>
              </a:defRPr>
            </a:lvl1pPr>
            <a:lvl2pPr marL="469900" indent="0">
              <a:buNone/>
              <a:defRPr sz="2055" b="1"/>
            </a:lvl2pPr>
            <a:lvl3pPr marL="939800" indent="0">
              <a:buNone/>
              <a:defRPr sz="1850" b="1"/>
            </a:lvl3pPr>
            <a:lvl4pPr marL="1409065" indent="0">
              <a:buNone/>
              <a:defRPr sz="1645" b="1"/>
            </a:lvl4pPr>
            <a:lvl5pPr marL="1878965" indent="0">
              <a:buNone/>
              <a:defRPr sz="1645" b="1"/>
            </a:lvl5pPr>
            <a:lvl6pPr marL="2348865" indent="0">
              <a:buNone/>
              <a:defRPr sz="1645" b="1"/>
            </a:lvl6pPr>
            <a:lvl7pPr marL="2818765" indent="0">
              <a:buNone/>
              <a:defRPr sz="1645" b="1"/>
            </a:lvl7pPr>
            <a:lvl8pPr marL="3288665" indent="0">
              <a:buNone/>
              <a:defRPr sz="1645" b="1"/>
            </a:lvl8pPr>
            <a:lvl9pPr marL="3757930" indent="0">
              <a:buNone/>
              <a:defRPr sz="16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0479" y="3459480"/>
            <a:ext cx="4847935" cy="280811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9E6-1B3C-466A-9A27-31B76FD5F2B7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41-CED8-464A-B87A-FB2A212A56D1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9872-B3E7-44FB-A0CF-DC1A19016D0D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358" y="1481103"/>
            <a:ext cx="3820616" cy="1463040"/>
          </a:xfrm>
        </p:spPr>
        <p:txBody>
          <a:bodyPr anchor="b">
            <a:normAutofit/>
          </a:bodyPr>
          <a:lstStyle>
            <a:lvl1pPr algn="ctr">
              <a:defRPr sz="246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7541" y="1047607"/>
            <a:ext cx="5619734" cy="521998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9358" y="3233136"/>
            <a:ext cx="3820616" cy="2600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45"/>
            </a:lvl1pPr>
            <a:lvl2pPr marL="469900" indent="0">
              <a:buNone/>
              <a:defRPr sz="1235"/>
            </a:lvl2pPr>
            <a:lvl3pPr marL="939800" indent="0">
              <a:buNone/>
              <a:defRPr sz="1030"/>
            </a:lvl3pPr>
            <a:lvl4pPr marL="1409065" indent="0">
              <a:buNone/>
              <a:defRPr sz="925"/>
            </a:lvl4pPr>
            <a:lvl5pPr marL="1878965" indent="0">
              <a:buNone/>
              <a:defRPr sz="925"/>
            </a:lvl5pPr>
            <a:lvl6pPr marL="2348865" indent="0">
              <a:buNone/>
              <a:defRPr sz="925"/>
            </a:lvl6pPr>
            <a:lvl7pPr marL="2818765" indent="0">
              <a:buNone/>
              <a:defRPr sz="925"/>
            </a:lvl7pPr>
            <a:lvl8pPr marL="3288665" indent="0">
              <a:buNone/>
              <a:defRPr sz="925"/>
            </a:lvl8pPr>
            <a:lvl9pPr marL="375793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54F5-86FD-4A30-BA07-1DF73784FD1E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34529" y="3106702"/>
            <a:ext cx="36110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89" y="2009421"/>
            <a:ext cx="6413304" cy="1463040"/>
          </a:xfrm>
        </p:spPr>
        <p:txBody>
          <a:bodyPr anchor="b">
            <a:normAutofit/>
          </a:bodyPr>
          <a:lstStyle>
            <a:lvl1pPr algn="ctr">
              <a:defRPr sz="28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17230" y="1110828"/>
            <a:ext cx="3147509" cy="509354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45"/>
            </a:lvl1pPr>
            <a:lvl2pPr marL="469900" indent="0">
              <a:buNone/>
              <a:defRPr sz="1645"/>
            </a:lvl2pPr>
            <a:lvl3pPr marL="939800" indent="0">
              <a:buNone/>
              <a:defRPr sz="1645"/>
            </a:lvl3pPr>
            <a:lvl4pPr marL="1409065" indent="0">
              <a:buNone/>
              <a:defRPr sz="1645"/>
            </a:lvl4pPr>
            <a:lvl5pPr marL="1878965" indent="0">
              <a:buNone/>
              <a:defRPr sz="1645"/>
            </a:lvl5pPr>
            <a:lvl6pPr marL="2348865" indent="0">
              <a:buNone/>
              <a:defRPr sz="1645"/>
            </a:lvl6pPr>
            <a:lvl7pPr marL="2818765" indent="0">
              <a:buNone/>
              <a:defRPr sz="1645"/>
            </a:lvl7pPr>
            <a:lvl8pPr marL="3288665" indent="0">
              <a:buNone/>
              <a:defRPr sz="1645"/>
            </a:lvl8pPr>
            <a:lvl9pPr marL="3757930" indent="0">
              <a:buNone/>
              <a:defRPr sz="16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0989" y="3472461"/>
            <a:ext cx="6413304" cy="1950720"/>
          </a:xfrm>
        </p:spPr>
        <p:txBody>
          <a:bodyPr anchor="t">
            <a:normAutofit/>
          </a:bodyPr>
          <a:lstStyle>
            <a:lvl1pPr marL="0" indent="0" algn="ctr">
              <a:buNone/>
              <a:defRPr sz="1850"/>
            </a:lvl1pPr>
            <a:lvl2pPr marL="469900" indent="0">
              <a:buNone/>
              <a:defRPr sz="1235"/>
            </a:lvl2pPr>
            <a:lvl3pPr marL="939800" indent="0">
              <a:buNone/>
              <a:defRPr sz="1030"/>
            </a:lvl3pPr>
            <a:lvl4pPr marL="1409065" indent="0">
              <a:buNone/>
              <a:defRPr sz="925"/>
            </a:lvl4pPr>
            <a:lvl5pPr marL="1878965" indent="0">
              <a:buNone/>
              <a:defRPr sz="925"/>
            </a:lvl5pPr>
            <a:lvl6pPr marL="2348865" indent="0">
              <a:buNone/>
              <a:defRPr sz="925"/>
            </a:lvl6pPr>
            <a:lvl7pPr marL="2818765" indent="0">
              <a:buNone/>
              <a:defRPr sz="925"/>
            </a:lvl7pPr>
            <a:lvl8pPr marL="3288665" indent="0">
              <a:buNone/>
              <a:defRPr sz="925"/>
            </a:lvl8pPr>
            <a:lvl9pPr marL="375793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868-365B-4215-AC90-9F65FCA55988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168" y="1"/>
            <a:ext cx="12565968" cy="7313295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0993" y="1047609"/>
            <a:ext cx="9864979" cy="13907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2" y="2727394"/>
            <a:ext cx="9864979" cy="354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908" y="6366933"/>
            <a:ext cx="1644164" cy="298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9E54A2-49A5-4E3E-A1DE-81E5852D71E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0991" y="6366933"/>
            <a:ext cx="7506622" cy="298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8365" y="6366933"/>
            <a:ext cx="557607" cy="298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469900" rtl="0" eaLnBrk="1" latinLnBrk="0" hangingPunct="1">
        <a:spcBef>
          <a:spcPct val="0"/>
        </a:spcBef>
        <a:buNone/>
        <a:defRPr sz="452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3370" indent="-29337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24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63270" indent="-29337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205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33170" indent="-29337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8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85595" indent="-175895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6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55495" indent="-175895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83815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053715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523615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992880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1pPr>
      <a:lvl2pPr marL="46990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93980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090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18789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3488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28187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2886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75793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roidhive.info/2014/10/android-building-group-chat-app-using-sockets-part-1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109" y="103696"/>
            <a:ext cx="12160578" cy="706067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347E6D-4492-4574-8794-03FB25D02293}"/>
              </a:ext>
            </a:extLst>
          </p:cNvPr>
          <p:cNvSpPr txBox="1">
            <a:spLocks/>
          </p:cNvSpPr>
          <p:nvPr/>
        </p:nvSpPr>
        <p:spPr>
          <a:xfrm>
            <a:off x="114811" y="150828"/>
            <a:ext cx="12298600" cy="70135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rgbClr val="7030A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933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6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632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5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331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85595" indent="-175895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4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5495" indent="-175895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838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30537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5236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992880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15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Chapter 4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Communication in DS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7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1E14810-ABDC-494A-8057-20703B82F125}"/>
              </a:ext>
            </a:extLst>
          </p:cNvPr>
          <p:cNvSpPr/>
          <p:nvPr/>
        </p:nvSpPr>
        <p:spPr>
          <a:xfrm>
            <a:off x="215970" y="241719"/>
            <a:ext cx="12123717" cy="2009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 marL="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625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250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2811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0436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8061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5686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3311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0873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0" indent="-6350" algn="ctr">
              <a:lnSpc>
                <a:spcPct val="107000"/>
              </a:lnSpc>
              <a:spcBef>
                <a:spcPts val="0"/>
              </a:spcBef>
              <a:spcAft>
                <a:spcPts val="1490"/>
              </a:spcAft>
            </a:pPr>
            <a:r>
              <a:rPr lang="en-US" sz="80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DISTRIBUTED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communication between components, or objects of distributed system: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15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Call(RPC)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15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 (RMI)</a:t>
            </a:r>
          </a:p>
          <a:p>
            <a:pPr marL="1482725" lvl="1" indent="-292100" algn="just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RPC and RMI </a:t>
            </a:r>
          </a:p>
          <a:p>
            <a:pPr marL="1482725" lvl="1" indent="-2921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Senders-receivers of messages</a:t>
            </a:r>
          </a:p>
          <a:p>
            <a:pPr marL="2112963" lvl="1" indent="-2921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Coexist at the same time </a:t>
            </a:r>
          </a:p>
          <a:p>
            <a:pPr marL="2112963" lvl="1" indent="-2921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aware of each other’s identities</a:t>
            </a:r>
            <a:endParaRPr lang="en-US" sz="2400" b="1" dirty="0">
              <a:solidFill>
                <a:srgbClr val="3131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15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communication</a:t>
            </a:r>
          </a:p>
          <a:p>
            <a:pPr marL="1428750" lvl="4" indent="450850">
              <a:buFont typeface="Wingdings" panose="05000000000000000000" pitchFamily="2" charset="2"/>
              <a:buChar char="ü"/>
              <a:tabLst>
                <a:tab pos="1428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Senders do not need to know who they are sending to ( space uncoupling)</a:t>
            </a:r>
          </a:p>
          <a:p>
            <a:pPr marL="1428750" lvl="4" indent="450850">
              <a:buFont typeface="Wingdings" panose="05000000000000000000" pitchFamily="2" charset="2"/>
              <a:buChar char="ü"/>
              <a:tabLst>
                <a:tab pos="14287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Senders and receivers do not need to exist at the same time ( time uncoupling) </a:t>
            </a:r>
          </a:p>
          <a:p>
            <a:pPr marL="1428750" lvl="4" indent="0">
              <a:buNone/>
              <a:tabLst>
                <a:tab pos="142875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Key techniques in indirect communication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8750" lvl="4" indent="450850">
              <a:buFont typeface="Wingdings" panose="05000000000000000000" pitchFamily="2" charset="2"/>
              <a:buChar char="ü"/>
              <a:tabLst>
                <a:tab pos="159861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communication </a:t>
            </a:r>
          </a:p>
          <a:p>
            <a:pPr marL="1428750" lvl="4" indent="450850">
              <a:buFont typeface="Wingdings" panose="05000000000000000000" pitchFamily="2" charset="2"/>
              <a:buChar char="ü"/>
              <a:tabLst>
                <a:tab pos="159861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Communicate?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2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distributed computing,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 (RPC)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protocol that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program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use to request a service from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located in another computer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a network.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RPC may be a message-passing programming technology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Sun Microsystems and extended by the Open Software Foundation (OSF) that enables an application to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procedures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interact with services on a remote computer on the network.</a:t>
            </a:r>
          </a:p>
          <a:p>
            <a:pPr marL="112713" indent="-112713" algn="just">
              <a:lnSpc>
                <a:spcPct val="17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procedural language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 a type of computer programming language 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specifies a series of well-structured steps and procedures within 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programming context to compose a program. 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Call(RPC)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680DF-446F-43DF-B701-FA40B638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5" y="4399471"/>
            <a:ext cx="4702805" cy="25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220000"/>
              </a:lnSpc>
              <a:defRPr/>
            </a:pPr>
            <a:r>
              <a:rPr 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Remote Procedure Call </a:t>
            </a:r>
            <a:r>
              <a:rPr lang="en-US" sz="1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 communication </a:t>
            </a:r>
            <a:r>
              <a:rPr lang="en-US" sz="1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that is used for </a:t>
            </a:r>
            <a:r>
              <a:rPr lang="en-US" sz="11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based applications </a:t>
            </a:r>
            <a:r>
              <a:rPr lang="en-US" sz="1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 is also known as a  </a:t>
            </a:r>
            <a:r>
              <a:rPr lang="en-US" sz="11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call.</a:t>
            </a:r>
          </a:p>
          <a:p>
            <a:pPr algn="just">
              <a:lnSpc>
                <a:spcPct val="220000"/>
              </a:lnSpc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 </a:t>
            </a:r>
            <a:r>
              <a:rPr lang="en-US" sz="1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for building distributed systems and basically, </a:t>
            </a:r>
            <a:r>
              <a:rPr lang="en-US" sz="1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a program on one machine to call a </a:t>
            </a:r>
            <a:r>
              <a:rPr lang="en-US" sz="11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  <a:r>
              <a:rPr lang="en-US" sz="1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another machine. </a:t>
            </a:r>
          </a:p>
          <a:p>
            <a:pPr algn="just">
              <a:lnSpc>
                <a:spcPct val="220000"/>
              </a:lnSpc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is not a transport protocol: </a:t>
            </a:r>
            <a:r>
              <a:rPr lang="en-US" sz="1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rather, it is a method of using existing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features </a:t>
            </a:r>
            <a:r>
              <a:rPr lang="en-US" sz="1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transparent way.</a:t>
            </a: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8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5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RPC mechanisms are </a:t>
            </a:r>
            <a:r>
              <a:rPr lang="en-US" sz="5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when a computer program causes a procedure or subroutine to execute in a </a:t>
            </a:r>
            <a:r>
              <a:rPr lang="en-US" sz="5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address space</a:t>
            </a:r>
            <a:r>
              <a:rPr lang="en-US" sz="5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sz="5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coded as a normal procedure call</a:t>
            </a:r>
            <a:r>
              <a:rPr lang="en-US" sz="5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5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 (RPC) </a:t>
            </a:r>
            <a:r>
              <a:rPr lang="en-US" sz="5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technique for constructing distributed, 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based applications. 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5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extending the </a:t>
            </a:r>
            <a:r>
              <a:rPr lang="en-US" sz="5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local procedure calling </a:t>
            </a:r>
            <a:r>
              <a:rPr lang="en-US" sz="5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 called procedure need not exist in the same address space as the </a:t>
            </a:r>
            <a:r>
              <a:rPr lang="en-US" sz="5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procedure.</a:t>
            </a:r>
          </a:p>
          <a:p>
            <a:pPr algn="just">
              <a:lnSpc>
                <a:spcPct val="170000"/>
              </a:lnSpc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  <a:endParaRPr lang="en-US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8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are essential 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development of distributed systems because they let programmers extend the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conventional procedure calls across a network.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DC90F-FB53-4F4D-AD65-560A2EE8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78" y="3147606"/>
            <a:ext cx="8059008" cy="36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5611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Steps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mote Procedure Calls">
            <a:extLst>
              <a:ext uri="{FF2B5EF4-FFF2-40B4-BE49-F238E27FC236}">
                <a16:creationId xmlns:a16="http://schemas.microsoft.com/office/drawing/2014/main" id="{B2556125-0A75-4639-9633-4FE4EDB2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08" y="1050265"/>
            <a:ext cx="8087265" cy="602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309" y="841074"/>
            <a:ext cx="6002578" cy="62153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44488" indent="-344488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procedure </a:t>
            </a:r>
            <a:r>
              <a:rPr lang="en-US" alt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alt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stub </a:t>
            </a:r>
            <a:r>
              <a:rPr lang="en-US" alt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normal way</a:t>
            </a:r>
          </a:p>
          <a:p>
            <a:pPr marL="344488" indent="-344488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stub </a:t>
            </a:r>
            <a:r>
              <a:rPr lang="en-US" alt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a message and calls the </a:t>
            </a:r>
            <a:r>
              <a:rPr lang="en-US" altLang="en-US" sz="96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OS</a:t>
            </a:r>
          </a:p>
          <a:p>
            <a:pPr marL="344488" indent="-344488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Client’s OS </a:t>
            </a:r>
            <a:r>
              <a:rPr lang="en-US" alt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message to the </a:t>
            </a:r>
            <a:r>
              <a:rPr lang="en-US" altLang="en-US" sz="96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OS</a:t>
            </a:r>
          </a:p>
          <a:p>
            <a:pPr marL="344488" indent="-344488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OS gives the message to the </a:t>
            </a:r>
            <a:r>
              <a:rPr lang="en-US" altLang="en-US" sz="96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stub</a:t>
            </a:r>
          </a:p>
          <a:p>
            <a:pPr marL="344488" indent="-344488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stub unpacks </a:t>
            </a:r>
            <a:r>
              <a:rPr lang="en-US" alt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and calls the </a:t>
            </a:r>
            <a:r>
              <a:rPr lang="en-US" alt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8090" y="99202"/>
            <a:ext cx="12203564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5A256E-6CDE-494E-9A92-0DE3C7280A05}"/>
              </a:ext>
            </a:extLst>
          </p:cNvPr>
          <p:cNvSpPr txBox="1">
            <a:spLocks/>
          </p:cNvSpPr>
          <p:nvPr/>
        </p:nvSpPr>
        <p:spPr>
          <a:xfrm>
            <a:off x="6263481" y="810880"/>
            <a:ext cx="6098173" cy="624552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7030A0"/>
            </a:solidFill>
            <a:prstDash val="soli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25000" lnSpcReduction="20000"/>
          </a:bodyPr>
          <a:lstStyle>
            <a:lvl1pPr marL="2933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6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632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5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331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85595" indent="-175895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4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5495" indent="-175895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838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30537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5236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992880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38125" indent="-177800" algn="just">
              <a:lnSpc>
                <a:spcPct val="150000"/>
              </a:lnSpc>
              <a:buNone/>
            </a:pPr>
            <a:r>
              <a:rPr lang="en-US" alt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Server does the work </a:t>
            </a: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result to the stub</a:t>
            </a:r>
          </a:p>
          <a:p>
            <a:pPr marL="238125" indent="-238125" algn="just">
              <a:lnSpc>
                <a:spcPct val="150000"/>
              </a:lnSpc>
              <a:buNone/>
            </a:pP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stub packs </a:t>
            </a: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 a message and </a:t>
            </a:r>
            <a:r>
              <a:rPr lang="en-US" alt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the local OS</a:t>
            </a:r>
          </a:p>
          <a:p>
            <a:pPr marL="238125" indent="-177800" algn="just">
              <a:lnSpc>
                <a:spcPct val="150000"/>
              </a:lnSpc>
              <a:buNone/>
            </a:pPr>
            <a:r>
              <a:rPr lang="en-US" altLang="en-US" sz="11200" dirty="0">
                <a:solidFill>
                  <a:srgbClr val="4AB4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Server’s OS sends </a:t>
            </a: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to the </a:t>
            </a:r>
            <a:r>
              <a:rPr lang="en-US" alt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client’s OS</a:t>
            </a:r>
          </a:p>
          <a:p>
            <a:pPr marL="238125" indent="-238125" algn="just">
              <a:lnSpc>
                <a:spcPct val="150000"/>
              </a:lnSpc>
              <a:buNone/>
            </a:pP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Client’s OS </a:t>
            </a: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the message to the </a:t>
            </a:r>
            <a:r>
              <a:rPr lang="en-US" alt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stub</a:t>
            </a:r>
          </a:p>
          <a:p>
            <a:pPr marL="238125" indent="-238125" algn="just">
              <a:lnSpc>
                <a:spcPct val="150000"/>
              </a:lnSpc>
              <a:buNone/>
            </a:pP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 unpacks </a:t>
            </a:r>
            <a:r>
              <a:rPr lang="en-US" alt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and </a:t>
            </a:r>
            <a:r>
              <a:rPr lang="en-US" alt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to client</a:t>
            </a:r>
          </a:p>
          <a:p>
            <a:pPr marL="0" indent="0" algn="just">
              <a:buFont typeface="Arial" panose="020B0604020202020204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6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9508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220000"/>
              </a:lnSpc>
              <a:defRPr/>
            </a:pP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lang="en-US" sz="112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environment, </a:t>
            </a:r>
            <a:r>
              <a:rPr lang="en-US" sz="1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object communication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realizes communication between </a:t>
            </a:r>
            <a:r>
              <a:rPr lang="en-US" sz="11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objects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20000"/>
              </a:lnSpc>
              <a:defRPr/>
            </a:pP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role is to allow objects 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data 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invoke </a:t>
            </a:r>
            <a:r>
              <a:rPr lang="en-US" sz="112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remote objects (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 residing in non-local </a:t>
            </a:r>
            <a:r>
              <a:rPr lang="en-US" sz="11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220000"/>
              </a:lnSpc>
              <a:defRPr/>
            </a:pP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Invoking a method on a remote object 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known as </a:t>
            </a:r>
            <a:r>
              <a:rPr lang="en-US" sz="11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1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or </a:t>
            </a:r>
            <a:r>
              <a:rPr lang="en-US" sz="11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invocation</a:t>
            </a:r>
            <a:r>
              <a:rPr lang="en-US" sz="1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is the </a:t>
            </a:r>
            <a:r>
              <a:rPr lang="en-US" sz="11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r>
              <a:rPr lang="en-US" sz="11200" u="none" strike="no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Invocation(RMI)</a:t>
            </a:r>
            <a:endParaRPr lang="en-US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6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way that a programmer, using the Java programming language and development environment, can write object-oriented programming in which </a:t>
            </a:r>
            <a:r>
              <a:rPr lang="en-US" sz="1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on different computers can interact in a distributed network. 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Java version of what is generally known as a remote procedure call (RPC), but with the ability to pass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 objects along with the request. 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can include information that will change the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that is performed in the remote computer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0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encapsulates data, called the </a:t>
            </a: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operations on those data, called </a:t>
            </a: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endParaRPr lang="en-US" sz="3100" dirty="0">
              <a:solidFill>
                <a:srgbClr val="3131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are made available through an </a:t>
            </a: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an object can be manipulated only by invoking methods.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allows an interface to be placed on one machine while the object itself resides on another machine, such an organization is referred to as a </a:t>
            </a: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object.</a:t>
            </a:r>
            <a:endParaRPr lang="en-US" sz="9600" dirty="0">
              <a:solidFill>
                <a:srgbClr val="3131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8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696" y="940278"/>
            <a:ext cx="12075572" cy="6202393"/>
          </a:xfr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1185"/>
              </a:spcAft>
            </a:pP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accomplishing this chapter, Students will be able to understand: 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Communication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and Standards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Call(RPC)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 (RMI)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Message-Oriented Communication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Stream-Oriented Communication</a:t>
            </a:r>
          </a:p>
          <a:p>
            <a:pPr marL="801688" indent="-2921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 Communication</a:t>
            </a:r>
            <a:endParaRPr lang="en-US" sz="2000" b="1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4925" lvl="0" indent="0" algn="just" fontAlgn="base">
              <a:lnSpc>
                <a:spcPct val="150000"/>
              </a:lnSpc>
              <a:spcBef>
                <a:spcPts val="0"/>
              </a:spcBef>
              <a:spcAft>
                <a:spcPts val="575"/>
              </a:spcAft>
              <a:buClr>
                <a:srgbClr val="FF0000"/>
              </a:buClr>
              <a:buSzPct val="102000"/>
              <a:buNone/>
            </a:pPr>
            <a:endParaRPr lang="en-US" sz="3200" u="none" strike="noStrik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5695" y="109033"/>
            <a:ext cx="12075572" cy="770861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70945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5611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518BAE-DD53-4678-AE25-29CC859A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80" y="889178"/>
            <a:ext cx="5475703" cy="358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394A2-139E-4351-945E-3DCC268EE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59" y="2717273"/>
            <a:ext cx="6624192" cy="4148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830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5611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RMI</a:t>
            </a:r>
            <a:endParaRPr 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C16A459-DFCF-49D8-AF69-B1C8EABD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14" y="1063926"/>
            <a:ext cx="9374038" cy="544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2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6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RPC and RMI are the mechanisms which enable a client to invoke the </a:t>
            </a:r>
            <a:r>
              <a:rPr lang="en-US" sz="67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 or method </a:t>
            </a:r>
            <a:r>
              <a:rPr lang="en-US" sz="6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server through establishing communication between client and server.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6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common difference </a:t>
            </a:r>
            <a:r>
              <a:rPr lang="en-US" sz="6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RPC and RMI is that RPC only supports </a:t>
            </a:r>
            <a:r>
              <a:rPr lang="en-US" sz="65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r>
              <a:rPr lang="en-US" sz="65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6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whereas RMI supports </a:t>
            </a:r>
            <a:r>
              <a:rPr lang="en-US" sz="65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r>
              <a:rPr lang="en-US" sz="65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6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major difference between the two is that the </a:t>
            </a:r>
            <a:r>
              <a:rPr lang="en-US" sz="6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passed </a:t>
            </a:r>
            <a:r>
              <a:rPr lang="en-US" sz="6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remote procedures call consist of ordinary data structures.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65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/>
            </a:pPr>
            <a:endParaRPr lang="en-US" sz="65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Vs. RMI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65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/>
            </a:pPr>
            <a:endParaRPr lang="en-US" sz="65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6478B-417D-4C73-9C75-DCC671AD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1" y="940951"/>
            <a:ext cx="7285742" cy="6183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9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way of connecting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nodes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network to communicate with each other.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socket(node) listens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particular port at an IP, while other socket reaches out to the other to form a connection.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forms the listener socket while client reaches out to the server.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Sockets </a:t>
            </a:r>
            <a:r>
              <a:rPr lang="en-US" sz="1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 fundamental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client-server networking and they provide a relatively easy mechanism for a program to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another program, either on a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or local machine and send messages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and forth.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38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 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communication between two nodes or applications running on different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 (Java Runtime Environment).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the socket programming in Java to connect the 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 with the 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program, or simply, connect a client and a server.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socket programming interface </a:t>
            </a:r>
            <a:r>
              <a:rPr lang="en-US" sz="3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routines required for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interprocess communication between applications</a:t>
            </a:r>
            <a:r>
              <a:rPr lang="en-US" sz="3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either on the local system or spread in a distributed, TCP/IP based network environment.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 peer-to-peer connection is established, a socket descriptor is used to uniquely identify the connection.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7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1CCC8-1788-4EBF-8D33-D7DB7920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810882"/>
            <a:ext cx="5682128" cy="3243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ED794-4EA9-4415-9A90-4FA52286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40" y="2528439"/>
            <a:ext cx="6379009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110" y="957532"/>
            <a:ext cx="12128741" cy="635611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Java Socket Programming (Java Networking Tutorial) - javatpoint">
            <a:extLst>
              <a:ext uri="{FF2B5EF4-FFF2-40B4-BE49-F238E27FC236}">
                <a16:creationId xmlns:a16="http://schemas.microsoft.com/office/drawing/2014/main" id="{B1D27B00-E203-4CDD-810B-F05713A0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3" y="1173194"/>
            <a:ext cx="4977442" cy="483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80BB5-C017-4098-83DF-6525D0DB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44" y="2725947"/>
            <a:ext cx="6531648" cy="42934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483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9508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 fontAlgn="base"/>
            <a:r>
              <a:rPr lang="en-US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implementing client-side programming, we need to follow the below steps:</a:t>
            </a: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Socket</a:t>
            </a:r>
            <a:r>
              <a:rPr lang="en-US" sz="2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 s=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Socket(“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IP",Port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Number);)</a:t>
            </a:r>
            <a:endParaRPr lang="en-US" sz="26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it to ServerSocket by specifying the </a:t>
            </a:r>
            <a:r>
              <a:rPr lang="en-US" sz="26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address and the port number</a:t>
            </a: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reference of the OutputStream</a:t>
            </a: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 this reference to </a:t>
            </a:r>
            <a:r>
              <a:rPr lang="en-US" sz="26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endParaRPr lang="en-US" sz="26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();)</a:t>
            </a:r>
            <a:r>
              <a:rPr lang="en-US" sz="2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out.close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();) </a:t>
            </a:r>
            <a:endParaRPr lang="en-US" sz="26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reference of </a:t>
            </a:r>
            <a:r>
              <a:rPr lang="en-US" sz="26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en-US" sz="26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 this reference to </a:t>
            </a:r>
            <a:r>
              <a:rPr lang="en-US" sz="26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InputStreamWriter</a:t>
            </a:r>
            <a:endParaRPr lang="en-US" sz="26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and Buffer</a:t>
            </a: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Parse, interpret and process it</a:t>
            </a:r>
          </a:p>
          <a:p>
            <a:pPr marL="0" indent="404813" algn="just" fontAlgn="base">
              <a:buFont typeface="+mj-lt"/>
              <a:buAutoNum type="arabicPeriod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 Side Socket Programming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FD7AD-8608-48D2-89A3-9F248C34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944" y="3657600"/>
            <a:ext cx="5719313" cy="3514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437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9508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 fontAlgn="base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implementing server-side programming, we need to follow the below steps: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ServerSocket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 it to a port number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it into the listening mode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reference of Input Stream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 the reference to InputStreamReader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and buffer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 the request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response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reference of OutputStream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 the reference to OutputStreamReader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response</a:t>
            </a:r>
          </a:p>
          <a:p>
            <a:pPr marL="233363" indent="509588"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 Side Socket Programming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4797-84F5-4F63-88E1-F4754C85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943" y="1733908"/>
            <a:ext cx="5781107" cy="50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31789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at the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of all distributed systems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distributed systems is based on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offered by the underlying network which is harder as opposed to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shared memory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distributed systems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 of thousands of processes spread across an unreliable network such as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Internet.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the primitive </a:t>
            </a:r>
            <a:r>
              <a:rPr 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facilities of the network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replaced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more advanced ones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development of large scale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difficult.</a:t>
            </a:r>
          </a:p>
          <a:p>
            <a:pPr marL="0" indent="0" algn="just">
              <a:buNone/>
            </a:pP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What is Communication?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2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 algn="just">
              <a:buNone/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1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RPCs and RMIs are not adequate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distributed system applications.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provision of access transparency may be good but they have semantics that is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adequate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applications.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r>
              <a:rPr lang="en-US" sz="11200" dirty="0">
                <a:solidFill>
                  <a:srgbClr val="D10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problems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assume that the receiving side is running at the time of communication.</a:t>
            </a:r>
          </a:p>
          <a:p>
            <a:pPr marL="0" indent="0" algn="just">
              <a:lnSpc>
                <a:spcPct val="170000"/>
              </a:lnSpc>
              <a:buNone/>
              <a:defRPr/>
            </a:pPr>
            <a:endParaRPr lang="en-US" sz="5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client is blocked until its request has been processed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is the solution</a:t>
            </a:r>
          </a:p>
          <a:p>
            <a:pPr algn="just">
              <a:lnSpc>
                <a:spcPct val="1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Message-Oriented Communication</a:t>
            </a:r>
            <a:endParaRPr lang="en-US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now, we focused on exchanging independent and complete units of information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has no effect on correctness; a system can be slow or fast, however, there are communications where time has a critical role.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r>
              <a:rPr lang="en-US" sz="8000" dirty="0">
                <a:solidFill>
                  <a:srgbClr val="D10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Storage, transmission, interchange, presentation, representation and perception of different data types like text, graphics, images, voice, audio, video, animation, ... movie: video + audio + …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r>
              <a:rPr lang="en-US" sz="8000" dirty="0">
                <a:solidFill>
                  <a:srgbClr val="D10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Multimedia: 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of a variety of representation media </a:t>
            </a:r>
          </a:p>
          <a:p>
            <a:pPr marL="741363" indent="-223838" algn="just">
              <a:lnSpc>
                <a:spcPct val="170000"/>
              </a:lnSpc>
              <a:defRPr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 pull </a:t>
            </a:r>
          </a:p>
          <a:p>
            <a:pPr marL="741363" indent="-223838" algn="just">
              <a:lnSpc>
                <a:spcPct val="170000"/>
              </a:lnSpc>
              <a:defRPr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 and starvation/Hunger </a:t>
            </a:r>
          </a:p>
          <a:p>
            <a:pPr marL="741363" indent="-223838" algn="just">
              <a:lnSpc>
                <a:spcPct val="170000"/>
              </a:lnSpc>
              <a:defRPr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push </a:t>
            </a:r>
          </a:p>
          <a:p>
            <a:pPr marL="741363" indent="-223838" algn="just">
              <a:lnSpc>
                <a:spcPct val="170000"/>
              </a:lnSpc>
              <a:defRPr/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technology to integrate media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seen so far, Communication has concentrated on exchanging independent and complete units of information. </a:t>
            </a:r>
            <a:endParaRPr lang="en-US" altLang="en-US" sz="48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Stream-oriented communication </a:t>
            </a:r>
            <a:r>
              <a:rPr lang="en-US" alt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form of communication in which </a:t>
            </a:r>
            <a:r>
              <a:rPr lang="en-US" alt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plays a crucial role</a:t>
            </a:r>
            <a:r>
              <a:rPr lang="en-US" alt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E.g. audio stream.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8000" dirty="0">
                <a:solidFill>
                  <a:srgbClr val="D10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Continuous Media • </a:t>
            </a:r>
            <a:r>
              <a:rPr lang="en-US" alt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- means by which information is conveyed.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storage and transmission media, presentation media such as a monitor, and so on.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relationships between different data items are fundamental to correctly interpreting what the data actually means.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0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8000" dirty="0">
                <a:solidFill>
                  <a:srgbClr val="D10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STREAM: </a:t>
            </a:r>
            <a:r>
              <a:rPr 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stream is nothing but a sequence of data units and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transmission modes: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Transmission Mode: </a:t>
            </a:r>
            <a:r>
              <a:rPr 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items in a stream are transmitted one after the other, but there are no further timing constraints on when transmission of items should take place.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•For example, a file transferred as a data stream.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Transmission Mode:  </a:t>
            </a:r>
            <a:r>
              <a:rPr 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maximum end-to-end delay defined for each unit in a data stream.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8000" dirty="0">
                <a:solidFill>
                  <a:srgbClr val="3B38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a data unit is transferred much faster than the maximum tolerated delay is not important.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1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0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alt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applications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to handle and communicate an increasing amount of data. </a:t>
            </a:r>
            <a:endParaRPr lang="en-US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Meanwhile, distributed systems containing multiple computationally weak components becomes more common, resulting in a problematic situation.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among communication strategies, used for delivering message between entities, therefore becomes crucial in order to </a:t>
            </a:r>
            <a:r>
              <a:rPr lang="en-US" alt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utilize available resources.</a:t>
            </a:r>
            <a:endParaRPr lang="en-US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where identical data is delivered to many recipients are common nowadays, but may apply an underlying communication strategy based on direct interaction between sender and receiver which is insufficient.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 Communication</a:t>
            </a:r>
            <a:endParaRPr lang="en-US" sz="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9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Multicasting </a:t>
            </a:r>
            <a:r>
              <a:rPr lang="en-US" alt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technique for </a:t>
            </a:r>
            <a:r>
              <a:rPr lang="en-US" alt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communication </a:t>
            </a: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messages can be distributed to participating nodes in a single transmission. </a:t>
            </a:r>
          </a:p>
          <a:p>
            <a:pPr algn="just">
              <a:lnSpc>
                <a:spcPct val="150000"/>
              </a:lnSpc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developed to avoid the problem of high workload on sender side and redundant traffic in the network, and constitutes the focus.</a:t>
            </a:r>
          </a:p>
          <a:p>
            <a:pPr algn="just">
              <a:lnSpc>
                <a:spcPct val="150000"/>
              </a:lnSpc>
            </a:pPr>
            <a:r>
              <a:rPr lang="en-US" altLang="en-US" sz="80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Multicasting refers to the communication paradigm where delivery of messages goes from </a:t>
            </a:r>
            <a:r>
              <a:rPr lang="en-US" alt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sender to multiple receivers</a:t>
            </a:r>
            <a:r>
              <a:rPr lang="en-US" altLang="en-US" sz="80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7200" dirty="0">
              <a:solidFill>
                <a:srgbClr val="3223B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1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benefit of providing message delivery to a </a:t>
            </a:r>
            <a:r>
              <a:rPr lang="en-US" altLang="en-US" sz="7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group </a:t>
            </a:r>
            <a:r>
              <a:rPr lang="en-US" alt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 transmission, as messages are replicated on network elements, i.e. routers and switches.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only one message needs to be sent on each link in the network which can decrease the amount of copies on the outgoing link for this thesis. </a:t>
            </a:r>
            <a:endParaRPr lang="en-US" altLang="en-US" sz="7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0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android Apps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RMI.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android apps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Chat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RMI.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android apps for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 Chat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RMI.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android based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App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Sockets programming.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using Java RMI or other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Note.</a:t>
            </a:r>
          </a:p>
          <a:p>
            <a:pPr marL="1087438" indent="-2921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must be 5-10.</a:t>
            </a:r>
          </a:p>
          <a:p>
            <a:pPr marL="1087438" indent="-2921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your work by Install the developed apps on your phone. </a:t>
            </a:r>
          </a:p>
          <a:p>
            <a:pPr marL="1087438" indent="-2921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date is January 30/2022 G.C </a:t>
            </a:r>
          </a:p>
          <a:p>
            <a:pPr marL="1087438" indent="-2921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110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 (20%)</a:t>
            </a:r>
            <a:endParaRPr lang="en-US" sz="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3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661" y="172528"/>
            <a:ext cx="12094234" cy="6944264"/>
          </a:xfrm>
          <a:blipFill>
            <a:blip r:embed="rId2"/>
            <a:tile tx="0" ty="0" sx="100000" sy="100000" flip="none" algn="tl"/>
          </a:blipFill>
          <a:ln w="5715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endParaRPr lang="en-US" sz="10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THANK YOU!!!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QUESTIONS???</a:t>
            </a:r>
            <a:endParaRPr lang="en-US" sz="107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96" y="836761"/>
            <a:ext cx="12301268" cy="6418054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communication in distributed systems? because there is 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shared memory.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1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communicating processes 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agree on the 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messages 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defined as protocol.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4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set of rules that governs data communications and defines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communicated,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communicated, and </a:t>
            </a:r>
            <a:r>
              <a:rPr lang="en-US" sz="1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44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communicated.</a:t>
            </a:r>
          </a:p>
          <a:p>
            <a:pPr marL="0" indent="0" algn="just">
              <a:buNone/>
            </a:pP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397" y="60385"/>
            <a:ext cx="12232258" cy="69874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and Standards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6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31789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computer to </a:t>
            </a:r>
            <a:r>
              <a:rPr lang="en-US" sz="112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 message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another computer, the first computer must perform the following general steps (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simplified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 indent="-292100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into small sections called </a:t>
            </a:r>
            <a:r>
              <a:rPr lang="en-US" sz="112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message, datagram, packet, frame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 indent="-292100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addressing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the packets identifying the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computers.</a:t>
            </a:r>
          </a:p>
          <a:p>
            <a:pPr marL="746125" indent="-292100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to the network </a:t>
            </a:r>
            <a:r>
              <a:rPr lang="en-US" sz="112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Card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transmission over the network. </a:t>
            </a:r>
          </a:p>
          <a:p>
            <a:pPr marL="746125" indent="-292100" algn="just">
              <a:buFont typeface="Wingdings" panose="05000000000000000000" pitchFamily="2" charset="2"/>
              <a:buChar char="ü"/>
            </a:pP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1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31789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computer 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perform the same steps, but in </a:t>
            </a:r>
            <a:r>
              <a:rPr lang="en-US" sz="96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order. </a:t>
            </a:r>
          </a:p>
          <a:p>
            <a:pPr marL="292100" indent="338138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the data from the NIC,</a:t>
            </a:r>
          </a:p>
          <a:p>
            <a:pPr marL="292100" indent="338138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transmitting information that was added by the transmitting computer,</a:t>
            </a:r>
          </a:p>
          <a:p>
            <a:pPr marL="292100" indent="338138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Reassemble the packets of data into the original message.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endParaRPr 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sz="1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elements of a protocol are syntax, semantics, and timing</a:t>
            </a:r>
          </a:p>
          <a:p>
            <a:pPr marL="292100" indent="338138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refers to the structure or format of the data.</a:t>
            </a:r>
          </a:p>
          <a:p>
            <a:pPr marL="292100" indent="338138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refers to the </a:t>
            </a:r>
            <a:r>
              <a:rPr lang="en-US" sz="9600" dirty="0">
                <a:solidFill>
                  <a:srgbClr val="3223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section of bits.</a:t>
            </a:r>
          </a:p>
          <a:p>
            <a:pPr marL="292100" indent="338138" algn="just">
              <a:lnSpc>
                <a:spcPct val="170000"/>
              </a:lnSpc>
              <a:buFont typeface="Wingdings" panose="05000000000000000000" pitchFamily="2" charset="2"/>
              <a:buChar char="ü"/>
              <a:defRPr/>
            </a:pP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refers to </a:t>
            </a:r>
            <a:r>
              <a:rPr 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data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sent and </a:t>
            </a:r>
            <a:r>
              <a:rPr 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fast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be sent functions of protocols. </a:t>
            </a: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4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  <a:defRPr/>
            </a:pPr>
            <a:r>
              <a:rPr lang="en-US" sz="112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and Services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 single machine, each layer uses the services immediately below it and provides services for the layer immediately above it.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machines, 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x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one machine communicates with 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x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another machine.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network models or architectures are 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 OSI 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Systems Interconnection) and Reference Model.</a:t>
            </a:r>
          </a:p>
          <a:p>
            <a:pPr marL="0" indent="0" algn="just">
              <a:lnSpc>
                <a:spcPct val="170000"/>
              </a:lnSpc>
              <a:buFontTx/>
              <a:buNone/>
              <a:defRPr/>
            </a:pP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2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The OSI Reference Model consists of 7 layers]</a:t>
            </a:r>
          </a:p>
          <a:p>
            <a:pPr algn="just">
              <a:lnSpc>
                <a:spcPct val="170000"/>
              </a:lnSpc>
              <a:defRPr/>
            </a:pPr>
            <a:r>
              <a:rPr lang="en-US" sz="9600" dirty="0">
                <a:solidFill>
                  <a:srgbClr val="3131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connect open systems or systems that are open 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communication with other systems.</a:t>
            </a: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(Reference) Models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2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44393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A0FBAA-B77D-4A95-82DE-8AE02150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2" y="810881"/>
            <a:ext cx="9144000" cy="644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6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0882"/>
            <a:ext cx="12128741" cy="635611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  <a:defRPr/>
            </a:pPr>
            <a:endParaRPr lang="en-US" sz="96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68148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131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Each Layer</a:t>
            </a:r>
            <a:endParaRPr 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9ED872D-9006-4EF5-B474-45316CFB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42" y="1017917"/>
            <a:ext cx="7194431" cy="56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361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2312</Words>
  <Application>Microsoft Office PowerPoint</Application>
  <PresentationFormat>Custom</PresentationFormat>
  <Paragraphs>340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eyasu tafere</cp:lastModifiedBy>
  <cp:revision>751</cp:revision>
  <dcterms:created xsi:type="dcterms:W3CDTF">2018-04-18T14:48:00Z</dcterms:created>
  <dcterms:modified xsi:type="dcterms:W3CDTF">2022-01-23T08:34:20Z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