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4" r:id="rId5"/>
    <p:sldId id="269" r:id="rId6"/>
    <p:sldId id="257" r:id="rId7"/>
    <p:sldId id="271" r:id="rId8"/>
    <p:sldId id="267" r:id="rId9"/>
    <p:sldId id="268"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1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6C163-A892-44E4-8DBF-4F8A00DBB68E}" v="99" dt="2022-03-15T10:01:10.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79" autoAdjust="0"/>
    <p:restoredTop sz="68081" autoAdjust="0"/>
  </p:normalViewPr>
  <p:slideViewPr>
    <p:cSldViewPr snapToGrid="0">
      <p:cViewPr varScale="1">
        <p:scale>
          <a:sx n="54" d="100"/>
          <a:sy n="54" d="100"/>
        </p:scale>
        <p:origin x="1485"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nport, Charlotte" userId="548c9143-4e45-43ec-8261-b0c01dd7ba45" providerId="ADAL" clId="{56E6C163-A892-44E4-8DBF-4F8A00DBB68E}"/>
    <pc:docChg chg="undo redo custSel addSld delSld modSld">
      <pc:chgData name="Davenport, Charlotte" userId="548c9143-4e45-43ec-8261-b0c01dd7ba45" providerId="ADAL" clId="{56E6C163-A892-44E4-8DBF-4F8A00DBB68E}" dt="2022-03-15T17:23:21.931" v="582" actId="2696"/>
      <pc:docMkLst>
        <pc:docMk/>
      </pc:docMkLst>
      <pc:sldChg chg="modSp">
        <pc:chgData name="Davenport, Charlotte" userId="548c9143-4e45-43ec-8261-b0c01dd7ba45" providerId="ADAL" clId="{56E6C163-A892-44E4-8DBF-4F8A00DBB68E}" dt="2022-03-11T10:26:58.536" v="574" actId="20577"/>
        <pc:sldMkLst>
          <pc:docMk/>
          <pc:sldMk cId="0" sldId="257"/>
        </pc:sldMkLst>
        <pc:spChg chg="mod">
          <ac:chgData name="Davenport, Charlotte" userId="548c9143-4e45-43ec-8261-b0c01dd7ba45" providerId="ADAL" clId="{56E6C163-A892-44E4-8DBF-4F8A00DBB68E}" dt="2022-03-11T10:26:58.536" v="574" actId="20577"/>
          <ac:spMkLst>
            <pc:docMk/>
            <pc:sldMk cId="0" sldId="257"/>
            <ac:spMk id="10" creationId="{68A116C3-90CC-41A4-AE38-615F9D8F1A25}"/>
          </ac:spMkLst>
        </pc:spChg>
      </pc:sldChg>
      <pc:sldChg chg="addSp delSp modSp">
        <pc:chgData name="Davenport, Charlotte" userId="548c9143-4e45-43ec-8261-b0c01dd7ba45" providerId="ADAL" clId="{56E6C163-A892-44E4-8DBF-4F8A00DBB68E}" dt="2022-03-15T10:01:08.341" v="578"/>
        <pc:sldMkLst>
          <pc:docMk/>
          <pc:sldMk cId="3416435410" sldId="269"/>
        </pc:sldMkLst>
        <pc:spChg chg="mod">
          <ac:chgData name="Davenport, Charlotte" userId="548c9143-4e45-43ec-8261-b0c01dd7ba45" providerId="ADAL" clId="{56E6C163-A892-44E4-8DBF-4F8A00DBB68E}" dt="2022-03-11T10:26:47.558" v="571" actId="20577"/>
          <ac:spMkLst>
            <pc:docMk/>
            <pc:sldMk cId="3416435410" sldId="269"/>
            <ac:spMk id="8" creationId="{0EA3CCA6-889D-4AC6-87D7-594A8A451DD6}"/>
          </ac:spMkLst>
        </pc:spChg>
        <pc:picChg chg="add del mod">
          <ac:chgData name="Davenport, Charlotte" userId="548c9143-4e45-43ec-8261-b0c01dd7ba45" providerId="ADAL" clId="{56E6C163-A892-44E4-8DBF-4F8A00DBB68E}" dt="2022-03-15T10:01:08.341" v="578"/>
          <ac:picMkLst>
            <pc:docMk/>
            <pc:sldMk cId="3416435410" sldId="269"/>
            <ac:picMk id="2" creationId="{3E164B2B-8FBF-40B8-92BA-89ECAFF07152}"/>
          </ac:picMkLst>
        </pc:picChg>
      </pc:sldChg>
      <pc:sldChg chg="delSp modSp add del">
        <pc:chgData name="Davenport, Charlotte" userId="548c9143-4e45-43ec-8261-b0c01dd7ba45" providerId="ADAL" clId="{56E6C163-A892-44E4-8DBF-4F8A00DBB68E}" dt="2022-03-11T10:19:35.541" v="323" actId="2696"/>
        <pc:sldMkLst>
          <pc:docMk/>
          <pc:sldMk cId="1248945640" sldId="270"/>
        </pc:sldMkLst>
        <pc:spChg chg="del">
          <ac:chgData name="Davenport, Charlotte" userId="548c9143-4e45-43ec-8261-b0c01dd7ba45" providerId="ADAL" clId="{56E6C163-A892-44E4-8DBF-4F8A00DBB68E}" dt="2022-03-11T10:19:09.104" v="257"/>
          <ac:spMkLst>
            <pc:docMk/>
            <pc:sldMk cId="1248945640" sldId="270"/>
            <ac:spMk id="2" creationId="{676CABA0-B493-48BD-AB1F-DFFBCAA251CC}"/>
          </ac:spMkLst>
        </pc:spChg>
        <pc:spChg chg="mod">
          <ac:chgData name="Davenport, Charlotte" userId="548c9143-4e45-43ec-8261-b0c01dd7ba45" providerId="ADAL" clId="{56E6C163-A892-44E4-8DBF-4F8A00DBB68E}" dt="2022-03-11T10:19:04.154" v="256"/>
          <ac:spMkLst>
            <pc:docMk/>
            <pc:sldMk cId="1248945640" sldId="270"/>
            <ac:spMk id="3" creationId="{E54FDDC4-F68F-49C2-9135-AA6BFE9584D4}"/>
          </ac:spMkLst>
        </pc:spChg>
        <pc:spChg chg="del">
          <ac:chgData name="Davenport, Charlotte" userId="548c9143-4e45-43ec-8261-b0c01dd7ba45" providerId="ADAL" clId="{56E6C163-A892-44E4-8DBF-4F8A00DBB68E}" dt="2022-03-11T10:19:09.104" v="257"/>
          <ac:spMkLst>
            <pc:docMk/>
            <pc:sldMk cId="1248945640" sldId="270"/>
            <ac:spMk id="4" creationId="{F832E118-F598-44CD-9B69-4179044750A2}"/>
          </ac:spMkLst>
        </pc:spChg>
        <pc:spChg chg="del">
          <ac:chgData name="Davenport, Charlotte" userId="548c9143-4e45-43ec-8261-b0c01dd7ba45" providerId="ADAL" clId="{56E6C163-A892-44E4-8DBF-4F8A00DBB68E}" dt="2022-03-11T10:19:09.104" v="257"/>
          <ac:spMkLst>
            <pc:docMk/>
            <pc:sldMk cId="1248945640" sldId="270"/>
            <ac:spMk id="5" creationId="{C77311EA-688A-485F-86DA-8167A9CBD0C0}"/>
          </ac:spMkLst>
        </pc:spChg>
        <pc:spChg chg="mod">
          <ac:chgData name="Davenport, Charlotte" userId="548c9143-4e45-43ec-8261-b0c01dd7ba45" providerId="ADAL" clId="{56E6C163-A892-44E4-8DBF-4F8A00DBB68E}" dt="2022-03-11T10:19:14.330" v="259" actId="14100"/>
          <ac:spMkLst>
            <pc:docMk/>
            <pc:sldMk cId="1248945640" sldId="270"/>
            <ac:spMk id="6" creationId="{D2D15BB4-3819-4EE6-A4D9-1A3E53321EB0}"/>
          </ac:spMkLst>
        </pc:spChg>
      </pc:sldChg>
      <pc:sldChg chg="addSp delSp modSp add">
        <pc:chgData name="Davenport, Charlotte" userId="548c9143-4e45-43ec-8261-b0c01dd7ba45" providerId="ADAL" clId="{56E6C163-A892-44E4-8DBF-4F8A00DBB68E}" dt="2022-03-11T10:24:41.417" v="450" actId="114"/>
        <pc:sldMkLst>
          <pc:docMk/>
          <pc:sldMk cId="907067012" sldId="271"/>
        </pc:sldMkLst>
        <pc:spChg chg="add mod">
          <ac:chgData name="Davenport, Charlotte" userId="548c9143-4e45-43ec-8261-b0c01dd7ba45" providerId="ADAL" clId="{56E6C163-A892-44E4-8DBF-4F8A00DBB68E}" dt="2022-03-11T10:23:55.686" v="443" actId="1076"/>
          <ac:spMkLst>
            <pc:docMk/>
            <pc:sldMk cId="907067012" sldId="271"/>
            <ac:spMk id="5" creationId="{B7398CB7-7FB9-4053-B9B5-9C95EB127125}"/>
          </ac:spMkLst>
        </pc:spChg>
        <pc:spChg chg="add mod">
          <ac:chgData name="Davenport, Charlotte" userId="548c9143-4e45-43ec-8261-b0c01dd7ba45" providerId="ADAL" clId="{56E6C163-A892-44E4-8DBF-4F8A00DBB68E}" dt="2022-03-11T10:23:58.928" v="444" actId="1076"/>
          <ac:spMkLst>
            <pc:docMk/>
            <pc:sldMk cId="907067012" sldId="271"/>
            <ac:spMk id="6" creationId="{39C9CF00-03FB-4BB2-94F0-B798FD55B307}"/>
          </ac:spMkLst>
        </pc:spChg>
        <pc:spChg chg="mod">
          <ac:chgData name="Davenport, Charlotte" userId="548c9143-4e45-43ec-8261-b0c01dd7ba45" providerId="ADAL" clId="{56E6C163-A892-44E4-8DBF-4F8A00DBB68E}" dt="2022-03-11T10:19:34.122" v="322" actId="20577"/>
          <ac:spMkLst>
            <pc:docMk/>
            <pc:sldMk cId="907067012" sldId="271"/>
            <ac:spMk id="8" creationId="{D4B5ECBE-6A70-4FBE-ACA1-59BB96CACCF6}"/>
          </ac:spMkLst>
        </pc:spChg>
        <pc:spChg chg="mod">
          <ac:chgData name="Davenport, Charlotte" userId="548c9143-4e45-43ec-8261-b0c01dd7ba45" providerId="ADAL" clId="{56E6C163-A892-44E4-8DBF-4F8A00DBB68E}" dt="2022-03-11T10:24:41.417" v="450" actId="114"/>
          <ac:spMkLst>
            <pc:docMk/>
            <pc:sldMk cId="907067012" sldId="271"/>
            <ac:spMk id="10" creationId="{68A116C3-90CC-41A4-AE38-615F9D8F1A25}"/>
          </ac:spMkLst>
        </pc:spChg>
        <pc:cxnChg chg="add del mod">
          <ac:chgData name="Davenport, Charlotte" userId="548c9143-4e45-43ec-8261-b0c01dd7ba45" providerId="ADAL" clId="{56E6C163-A892-44E4-8DBF-4F8A00DBB68E}" dt="2022-03-11T10:24:30.221" v="448" actId="478"/>
          <ac:cxnSpMkLst>
            <pc:docMk/>
            <pc:sldMk cId="907067012" sldId="271"/>
            <ac:cxnSpMk id="3" creationId="{CCB10E82-20DD-4256-9612-997C982A9813}"/>
          </ac:cxnSpMkLst>
        </pc:cxnChg>
      </pc:sldChg>
      <pc:sldChg chg="addSp delSp modSp add del">
        <pc:chgData name="Davenport, Charlotte" userId="548c9143-4e45-43ec-8261-b0c01dd7ba45" providerId="ADAL" clId="{56E6C163-A892-44E4-8DBF-4F8A00DBB68E}" dt="2022-03-15T17:23:21.931" v="582" actId="2696"/>
        <pc:sldMkLst>
          <pc:docMk/>
          <pc:sldMk cId="1696240495" sldId="272"/>
        </pc:sldMkLst>
        <pc:picChg chg="add del mod">
          <ac:chgData name="Davenport, Charlotte" userId="548c9143-4e45-43ec-8261-b0c01dd7ba45" providerId="ADAL" clId="{56E6C163-A892-44E4-8DBF-4F8A00DBB68E}" dt="2022-03-15T17:23:20.086" v="581" actId="478"/>
          <ac:picMkLst>
            <pc:docMk/>
            <pc:sldMk cId="1696240495" sldId="272"/>
            <ac:picMk id="8" creationId="{70E3C46C-7866-4FB2-8916-1BBC7B7E3755}"/>
          </ac:picMkLst>
        </pc:picChg>
      </pc:sldChg>
      <pc:sldChg chg="addSp delSp modSp add del">
        <pc:chgData name="Davenport, Charlotte" userId="548c9143-4e45-43ec-8261-b0c01dd7ba45" providerId="ADAL" clId="{56E6C163-A892-44E4-8DBF-4F8A00DBB68E}" dt="2022-03-11T10:24:37.585" v="449" actId="2696"/>
        <pc:sldMkLst>
          <pc:docMk/>
          <pc:sldMk cId="2099685016" sldId="272"/>
        </pc:sldMkLst>
        <pc:spChg chg="mod">
          <ac:chgData name="Davenport, Charlotte" userId="548c9143-4e45-43ec-8261-b0c01dd7ba45" providerId="ADAL" clId="{56E6C163-A892-44E4-8DBF-4F8A00DBB68E}" dt="2022-03-11T10:22:14.354" v="372" actId="14100"/>
          <ac:spMkLst>
            <pc:docMk/>
            <pc:sldMk cId="2099685016" sldId="272"/>
            <ac:spMk id="3" creationId="{1CC930A1-F0E9-48F9-89B6-1BB1561746A0}"/>
          </ac:spMkLst>
        </pc:spChg>
        <pc:spChg chg="del mod">
          <ac:chgData name="Davenport, Charlotte" userId="548c9143-4e45-43ec-8261-b0c01dd7ba45" providerId="ADAL" clId="{56E6C163-A892-44E4-8DBF-4F8A00DBB68E}" dt="2022-03-11T10:22:37.876" v="379"/>
          <ac:spMkLst>
            <pc:docMk/>
            <pc:sldMk cId="2099685016" sldId="272"/>
            <ac:spMk id="5" creationId="{E8CDC4FA-9AF7-4B22-8C08-FF8B0438082E}"/>
          </ac:spMkLst>
        </pc:spChg>
        <pc:spChg chg="add mod">
          <ac:chgData name="Davenport, Charlotte" userId="548c9143-4e45-43ec-8261-b0c01dd7ba45" providerId="ADAL" clId="{56E6C163-A892-44E4-8DBF-4F8A00DBB68E}" dt="2022-03-11T10:22:37.876" v="379"/>
          <ac:spMkLst>
            <pc:docMk/>
            <pc:sldMk cId="2099685016" sldId="272"/>
            <ac:spMk id="8" creationId="{3BD51345-F181-4910-B3B0-4C34CCFD8F55}"/>
          </ac:spMkLst>
        </pc:spChg>
      </pc:sldChg>
    </pc:docChg>
  </pc:docChgLst>
  <pc:docChgLst>
    <pc:chgData name="Charlotte" userId="548c9143-4e45-43ec-8261-b0c01dd7ba45" providerId="ADAL" clId="{56E6C163-A892-44E4-8DBF-4F8A00DBB68E}"/>
    <pc:docChg chg="modSld">
      <pc:chgData name="Charlotte" userId="548c9143-4e45-43ec-8261-b0c01dd7ba45" providerId="ADAL" clId="{56E6C163-A892-44E4-8DBF-4F8A00DBB68E}" dt="2022-03-11T15:17:45.565" v="177" actId="20577"/>
      <pc:docMkLst>
        <pc:docMk/>
      </pc:docMkLst>
      <pc:sldChg chg="modSp">
        <pc:chgData name="Charlotte" userId="548c9143-4e45-43ec-8261-b0c01dd7ba45" providerId="ADAL" clId="{56E6C163-A892-44E4-8DBF-4F8A00DBB68E}" dt="2022-03-11T15:17:10.344" v="171" actId="1076"/>
        <pc:sldMkLst>
          <pc:docMk/>
          <pc:sldMk cId="0" sldId="257"/>
        </pc:sldMkLst>
        <pc:spChg chg="mod">
          <ac:chgData name="Charlotte" userId="548c9143-4e45-43ec-8261-b0c01dd7ba45" providerId="ADAL" clId="{56E6C163-A892-44E4-8DBF-4F8A00DBB68E}" dt="2022-03-11T15:17:10.344" v="171" actId="1076"/>
          <ac:spMkLst>
            <pc:docMk/>
            <pc:sldMk cId="0" sldId="257"/>
            <ac:spMk id="10" creationId="{68A116C3-90CC-41A4-AE38-615F9D8F1A25}"/>
          </ac:spMkLst>
        </pc:spChg>
      </pc:sldChg>
      <pc:sldChg chg="addSp delSp modSp">
        <pc:chgData name="Charlotte" userId="548c9143-4e45-43ec-8261-b0c01dd7ba45" providerId="ADAL" clId="{56E6C163-A892-44E4-8DBF-4F8A00DBB68E}" dt="2022-03-11T15:17:45.565" v="177" actId="20577"/>
        <pc:sldMkLst>
          <pc:docMk/>
          <pc:sldMk cId="3640872722" sldId="268"/>
        </pc:sldMkLst>
        <pc:spChg chg="mod">
          <ac:chgData name="Charlotte" userId="548c9143-4e45-43ec-8261-b0c01dd7ba45" providerId="ADAL" clId="{56E6C163-A892-44E4-8DBF-4F8A00DBB68E}" dt="2022-03-11T15:17:45.565" v="177" actId="20577"/>
          <ac:spMkLst>
            <pc:docMk/>
            <pc:sldMk cId="3640872722" sldId="268"/>
            <ac:spMk id="10" creationId="{688CF4D6-845F-4ADB-931C-356383BE0A35}"/>
          </ac:spMkLst>
        </pc:spChg>
        <pc:picChg chg="add del">
          <ac:chgData name="Charlotte" userId="548c9143-4e45-43ec-8261-b0c01dd7ba45" providerId="ADAL" clId="{56E6C163-A892-44E4-8DBF-4F8A00DBB68E}" dt="2022-03-11T15:13:25.591" v="109"/>
          <ac:picMkLst>
            <pc:docMk/>
            <pc:sldMk cId="3640872722" sldId="268"/>
            <ac:picMk id="2" creationId="{BF5610C2-4363-457D-8456-34934713E77B}"/>
          </ac:picMkLst>
        </pc:picChg>
        <pc:picChg chg="add del">
          <ac:chgData name="Charlotte" userId="548c9143-4e45-43ec-8261-b0c01dd7ba45" providerId="ADAL" clId="{56E6C163-A892-44E4-8DBF-4F8A00DBB68E}" dt="2022-03-11T15:13:49.792" v="111" actId="478"/>
          <ac:picMkLst>
            <pc:docMk/>
            <pc:sldMk cId="3640872722" sldId="268"/>
            <ac:picMk id="4" creationId="{FC4F7C0E-C7C1-42A9-86A3-8AD32A0AAD31}"/>
          </ac:picMkLst>
        </pc:picChg>
        <pc:picChg chg="add del">
          <ac:chgData name="Charlotte" userId="548c9143-4e45-43ec-8261-b0c01dd7ba45" providerId="ADAL" clId="{56E6C163-A892-44E4-8DBF-4F8A00DBB68E}" dt="2022-03-11T15:12:55.334" v="102" actId="478"/>
          <ac:picMkLst>
            <pc:docMk/>
            <pc:sldMk cId="3640872722" sldId="268"/>
            <ac:picMk id="1026" creationId="{60A7E1AC-6D5F-4A0B-B76E-DD07EAE5D561}"/>
          </ac:picMkLst>
        </pc:picChg>
        <pc:picChg chg="add del mod">
          <ac:chgData name="Charlotte" userId="548c9143-4e45-43ec-8261-b0c01dd7ba45" providerId="ADAL" clId="{56E6C163-A892-44E4-8DBF-4F8A00DBB68E}" dt="2022-03-11T15:14:08.041" v="113" actId="478"/>
          <ac:picMkLst>
            <pc:docMk/>
            <pc:sldMk cId="3640872722" sldId="268"/>
            <ac:picMk id="1028" creationId="{824F0501-F881-4660-B135-05ABE69CCFE2}"/>
          </ac:picMkLst>
        </pc:picChg>
        <pc:picChg chg="mod">
          <ac:chgData name="Charlotte" userId="548c9143-4e45-43ec-8261-b0c01dd7ba45" providerId="ADAL" clId="{56E6C163-A892-44E4-8DBF-4F8A00DBB68E}" dt="2022-03-11T15:17:30.048" v="176" actId="1076"/>
          <ac:picMkLst>
            <pc:docMk/>
            <pc:sldMk cId="3640872722" sldId="268"/>
            <ac:picMk id="1030" creationId="{B13D2278-356B-41B9-B58C-4A9505449FEB}"/>
          </ac:picMkLst>
        </pc:picChg>
        <pc:picChg chg="mod">
          <ac:chgData name="Charlotte" userId="548c9143-4e45-43ec-8261-b0c01dd7ba45" providerId="ADAL" clId="{56E6C163-A892-44E4-8DBF-4F8A00DBB68E}" dt="2022-03-11T15:15:57.906" v="162" actId="1076"/>
          <ac:picMkLst>
            <pc:docMk/>
            <pc:sldMk cId="3640872722" sldId="268"/>
            <ac:picMk id="1032" creationId="{8CC248AB-B3D9-4EB2-8D2F-DD4705147C82}"/>
          </ac:picMkLst>
        </pc:picChg>
        <pc:picChg chg="add mod">
          <ac:chgData name="Charlotte" userId="548c9143-4e45-43ec-8261-b0c01dd7ba45" providerId="ADAL" clId="{56E6C163-A892-44E4-8DBF-4F8A00DBB68E}" dt="2022-03-11T15:15:55.001" v="161" actId="1076"/>
          <ac:picMkLst>
            <pc:docMk/>
            <pc:sldMk cId="3640872722" sldId="268"/>
            <ac:picMk id="1034" creationId="{8670E861-AF26-4B31-9832-9ED2D0221A7D}"/>
          </ac:picMkLst>
        </pc:picChg>
        <pc:picChg chg="mod">
          <ac:chgData name="Charlotte" userId="548c9143-4e45-43ec-8261-b0c01dd7ba45" providerId="ADAL" clId="{56E6C163-A892-44E4-8DBF-4F8A00DBB68E}" dt="2022-03-11T15:16:00.941" v="163" actId="14100"/>
          <ac:picMkLst>
            <pc:docMk/>
            <pc:sldMk cId="3640872722" sldId="268"/>
            <ac:picMk id="1038" creationId="{5909C4BA-6E1B-49F7-92B2-5C0D2B3D2B5D}"/>
          </ac:picMkLst>
        </pc:picChg>
        <pc:picChg chg="mod">
          <ac:chgData name="Charlotte" userId="548c9143-4e45-43ec-8261-b0c01dd7ba45" providerId="ADAL" clId="{56E6C163-A892-44E4-8DBF-4F8A00DBB68E}" dt="2022-03-11T15:16:06.670" v="165" actId="732"/>
          <ac:picMkLst>
            <pc:docMk/>
            <pc:sldMk cId="3640872722" sldId="268"/>
            <ac:picMk id="1052" creationId="{512DDF75-1A33-4306-BF0D-761674C7F57C}"/>
          </ac:picMkLst>
        </pc:picChg>
      </pc:sldChg>
      <pc:sldChg chg="modSp">
        <pc:chgData name="Charlotte" userId="548c9143-4e45-43ec-8261-b0c01dd7ba45" providerId="ADAL" clId="{56E6C163-A892-44E4-8DBF-4F8A00DBB68E}" dt="2022-03-11T15:11:03.774" v="11" actId="20577"/>
        <pc:sldMkLst>
          <pc:docMk/>
          <pc:sldMk cId="3416435410" sldId="269"/>
        </pc:sldMkLst>
        <pc:spChg chg="mod">
          <ac:chgData name="Charlotte" userId="548c9143-4e45-43ec-8261-b0c01dd7ba45" providerId="ADAL" clId="{56E6C163-A892-44E4-8DBF-4F8A00DBB68E}" dt="2022-03-11T15:11:03.774" v="11" actId="20577"/>
          <ac:spMkLst>
            <pc:docMk/>
            <pc:sldMk cId="3416435410" sldId="269"/>
            <ac:spMk id="8" creationId="{0EA3CCA6-889D-4AC6-87D7-594A8A451DD6}"/>
          </ac:spMkLst>
        </pc:spChg>
      </pc:sldChg>
    </pc:docChg>
  </pc:docChgLst>
  <pc:docChgLst>
    <pc:chgData name="Davenport, Charlotte" userId="548c9143-4e45-43ec-8261-b0c01dd7ba45" providerId="ADAL" clId="{FE99A187-2DF9-4548-85E0-B50A93BBDC8F}"/>
    <pc:docChg chg="custSel modSld">
      <pc:chgData name="Davenport, Charlotte" userId="548c9143-4e45-43ec-8261-b0c01dd7ba45" providerId="ADAL" clId="{FE99A187-2DF9-4548-85E0-B50A93BBDC8F}" dt="2022-03-09T11:10:44.843" v="143" actId="20577"/>
      <pc:docMkLst>
        <pc:docMk/>
      </pc:docMkLst>
      <pc:sldChg chg="modSp">
        <pc:chgData name="Davenport, Charlotte" userId="548c9143-4e45-43ec-8261-b0c01dd7ba45" providerId="ADAL" clId="{FE99A187-2DF9-4548-85E0-B50A93BBDC8F}" dt="2022-03-09T11:10:44.843" v="143" actId="20577"/>
        <pc:sldMkLst>
          <pc:docMk/>
          <pc:sldMk cId="0" sldId="257"/>
        </pc:sldMkLst>
        <pc:spChg chg="mod">
          <ac:chgData name="Davenport, Charlotte" userId="548c9143-4e45-43ec-8261-b0c01dd7ba45" providerId="ADAL" clId="{FE99A187-2DF9-4548-85E0-B50A93BBDC8F}" dt="2022-03-09T11:10:44.843" v="143" actId="20577"/>
          <ac:spMkLst>
            <pc:docMk/>
            <pc:sldMk cId="0" sldId="257"/>
            <ac:spMk id="10" creationId="{68A116C3-90CC-41A4-AE38-615F9D8F1A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DB5F1-EC13-463B-8581-B54953A7C3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1EE4046C-1814-4FE3-ACCD-D04971CE3A0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0E1CCB5B-EE32-4CBC-93C5-B8E956F8EFD7}" type="datetimeFigureOut">
              <a:rPr lang="en-GB"/>
              <a:pPr>
                <a:defRPr/>
              </a:pPr>
              <a:t>15/03/2022</a:t>
            </a:fld>
            <a:endParaRPr lang="en-GB"/>
          </a:p>
        </p:txBody>
      </p:sp>
      <p:sp>
        <p:nvSpPr>
          <p:cNvPr id="4" name="Slide Image Placeholder 3">
            <a:extLst>
              <a:ext uri="{FF2B5EF4-FFF2-40B4-BE49-F238E27FC236}">
                <a16:creationId xmlns:a16="http://schemas.microsoft.com/office/drawing/2014/main" id="{D6E1687D-C4E0-4B06-8F95-FD28B92BCC0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5EF5D973-50C7-43D9-B6A5-23259C23FFA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19E1BC2F-C38C-463B-8C19-EFDF2F06EB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1B9FB5C5-21D8-458E-8C93-EEC394FF9CB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21149EE-4B75-44F4-809E-82A8FE8AEAD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1149EE-4B75-44F4-809E-82A8FE8AEADB}" type="slidenum">
              <a:rPr lang="en-GB" altLang="en-US" smtClean="0"/>
              <a:pPr/>
              <a:t>1</a:t>
            </a:fld>
            <a:endParaRPr lang="en-GB" altLang="en-US"/>
          </a:p>
        </p:txBody>
      </p:sp>
    </p:spTree>
    <p:extLst>
      <p:ext uri="{BB962C8B-B14F-4D97-AF65-F5344CB8AC3E}">
        <p14:creationId xmlns:p14="http://schemas.microsoft.com/office/powerpoint/2010/main" val="192855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1149EE-4B75-44F4-809E-82A8FE8AEADB}" type="slidenum">
              <a:rPr lang="en-GB" altLang="en-US" smtClean="0"/>
              <a:pPr/>
              <a:t>3</a:t>
            </a:fld>
            <a:endParaRPr lang="en-GB" altLang="en-US"/>
          </a:p>
        </p:txBody>
      </p:sp>
    </p:spTree>
    <p:extLst>
      <p:ext uri="{BB962C8B-B14F-4D97-AF65-F5344CB8AC3E}">
        <p14:creationId xmlns:p14="http://schemas.microsoft.com/office/powerpoint/2010/main" val="400110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1149EE-4B75-44F4-809E-82A8FE8AEADB}" type="slidenum">
              <a:rPr lang="en-GB" altLang="en-US" smtClean="0"/>
              <a:pPr/>
              <a:t>4</a:t>
            </a:fld>
            <a:endParaRPr lang="en-GB" altLang="en-US"/>
          </a:p>
        </p:txBody>
      </p:sp>
    </p:spTree>
    <p:extLst>
      <p:ext uri="{BB962C8B-B14F-4D97-AF65-F5344CB8AC3E}">
        <p14:creationId xmlns:p14="http://schemas.microsoft.com/office/powerpoint/2010/main" val="134228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insert pictur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65937863-3E17-4C76-80CB-A3D178DAC46E}"/>
              </a:ext>
            </a:extLst>
          </p:cNvPr>
          <p:cNvSpPr txBox="1">
            <a:spLocks noChangeArrowheads="1"/>
          </p:cNvSpPr>
          <p:nvPr/>
        </p:nvSpPr>
        <p:spPr bwMode="auto">
          <a:xfrm>
            <a:off x="6713538" y="4437063"/>
            <a:ext cx="22447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400">
                <a:latin typeface="Arial" panose="020B0604020202020204" pitchFamily="34" charset="0"/>
                <a:cs typeface="Arial" panose="020B0604020202020204" pitchFamily="34" charset="0"/>
              </a:rPr>
              <a:t>Alternative cover design (delete if not used): to insert your picture here, add your picture to the presentation using the menu option ‘Insert &gt; Pictures’. Crop the picture to the space by right-clicking on it and selecting ‘Send to Back’.</a:t>
            </a:r>
          </a:p>
        </p:txBody>
      </p:sp>
      <p:sp>
        <p:nvSpPr>
          <p:cNvPr id="11" name="Title 1"/>
          <p:cNvSpPr>
            <a:spLocks noGrp="1"/>
          </p:cNvSpPr>
          <p:nvPr>
            <p:ph type="ctrTitle"/>
          </p:nvPr>
        </p:nvSpPr>
        <p:spPr>
          <a:xfrm>
            <a:off x="648000" y="2357063"/>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p:cNvSpPr>
            <a:spLocks noGrp="1"/>
          </p:cNvSpPr>
          <p:nvPr>
            <p:ph type="subTitle" idx="1"/>
          </p:nvPr>
        </p:nvSpPr>
        <p:spPr>
          <a:xfrm>
            <a:off x="648000" y="3434932"/>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2"/>
          <p:cNvSpPr>
            <a:spLocks noGrp="1"/>
          </p:cNvSpPr>
          <p:nvPr>
            <p:ph type="body" idx="10"/>
          </p:nvPr>
        </p:nvSpPr>
        <p:spPr>
          <a:xfrm>
            <a:off x="648000" y="5693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8679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no pictur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992C4D8-3159-4499-8CC5-32B5F5D13F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48000" y="3672000"/>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 Placeholder 2"/>
          <p:cNvSpPr>
            <a:spLocks noGrp="1"/>
          </p:cNvSpPr>
          <p:nvPr>
            <p:ph type="body" idx="10"/>
          </p:nvPr>
        </p:nvSpPr>
        <p:spPr>
          <a:xfrm>
            <a:off x="648000" y="5439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Title 1"/>
          <p:cNvSpPr>
            <a:spLocks noGrp="1"/>
          </p:cNvSpPr>
          <p:nvPr>
            <p:ph type="ctrTitle"/>
          </p:nvPr>
        </p:nvSpPr>
        <p:spPr>
          <a:xfrm>
            <a:off x="648000" y="2628000"/>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780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rge text)">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088DDFF-AD3D-4F61-B07E-3F9A975BE6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4000" y="1439999"/>
            <a:ext cx="7956000" cy="4320000"/>
          </a:xfrm>
          <a:prstGeom prst="rect">
            <a:avLst/>
          </a:prstGeom>
        </p:spPr>
        <p:txBody>
          <a:bodyPr lIns="72000" tIns="72000" rIns="72000" bIns="72000">
            <a:noAutofit/>
          </a:bodyPr>
          <a:lstStyle>
            <a:lvl1pPr>
              <a:defRPr sz="3200">
                <a:solidFill>
                  <a:srgbClr val="1D619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56D3CB18-46AE-461E-B3EC-C098881B459D}"/>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7CC78A54-3B0F-4EDE-BB5C-2412947BD5CD}" type="slidenum">
              <a:rPr lang="en-GB" altLang="en-US"/>
              <a:pPr/>
              <a:t>‹#›</a:t>
            </a:fld>
            <a:endParaRPr lang="en-GB" altLang="en-US"/>
          </a:p>
        </p:txBody>
      </p:sp>
      <p:sp>
        <p:nvSpPr>
          <p:cNvPr id="5" name="Footer Placeholder 4">
            <a:extLst>
              <a:ext uri="{FF2B5EF4-FFF2-40B4-BE49-F238E27FC236}">
                <a16:creationId xmlns:a16="http://schemas.microsoft.com/office/drawing/2014/main" id="{635D8104-4EA9-4035-989D-EF1C60D3D328}"/>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28042187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338903FB-03DF-40E4-ABDD-B7E405FF72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idx="1"/>
          </p:nvPr>
        </p:nvSpPr>
        <p:spPr>
          <a:xfrm>
            <a:off x="684000"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p:cNvSpPr>
            <a:spLocks noGrp="1"/>
          </p:cNvSpPr>
          <p:nvPr>
            <p:ph sz="half" idx="2"/>
          </p:nvPr>
        </p:nvSpPr>
        <p:spPr>
          <a:xfrm>
            <a:off x="684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3"/>
          </p:nvPr>
        </p:nvSpPr>
        <p:spPr>
          <a:xfrm>
            <a:off x="4679999"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p:cNvSpPr>
            <a:spLocks noGrp="1"/>
          </p:cNvSpPr>
          <p:nvPr>
            <p:ph sz="quarter" idx="4"/>
          </p:nvPr>
        </p:nvSpPr>
        <p:spPr>
          <a:xfrm>
            <a:off x="4680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dirty="0"/>
          </a:p>
        </p:txBody>
      </p:sp>
      <p:sp>
        <p:nvSpPr>
          <p:cNvPr id="11" name="Slide Number Placeholder 5">
            <a:extLst>
              <a:ext uri="{FF2B5EF4-FFF2-40B4-BE49-F238E27FC236}">
                <a16:creationId xmlns:a16="http://schemas.microsoft.com/office/drawing/2014/main" id="{288B6B62-532C-47AA-BE65-004BAF724183}"/>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278DE98B-F50D-4E53-813E-204E85F09261}" type="slidenum">
              <a:rPr lang="en-GB" altLang="en-US"/>
              <a:pPr/>
              <a:t>‹#›</a:t>
            </a:fld>
            <a:endParaRPr lang="en-GB" altLang="en-US"/>
          </a:p>
        </p:txBody>
      </p:sp>
      <p:sp>
        <p:nvSpPr>
          <p:cNvPr id="14" name="Footer Placeholder 4">
            <a:extLst>
              <a:ext uri="{FF2B5EF4-FFF2-40B4-BE49-F238E27FC236}">
                <a16:creationId xmlns:a16="http://schemas.microsoft.com/office/drawing/2014/main" id="{66E03B86-6E23-433F-AEBA-7B69DE2921F2}"/>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18931072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DD5A43FB-6AD0-4929-AF46-2577E0B4D3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684000"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9999"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0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dirty="0"/>
          </a:p>
        </p:txBody>
      </p:sp>
      <p:sp>
        <p:nvSpPr>
          <p:cNvPr id="8" name="Slide Number Placeholder 5">
            <a:extLst>
              <a:ext uri="{FF2B5EF4-FFF2-40B4-BE49-F238E27FC236}">
                <a16:creationId xmlns:a16="http://schemas.microsoft.com/office/drawing/2014/main" id="{B65C5FFC-80EC-41A2-9B89-9F4940404FB5}"/>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5E75C63E-9F34-4662-8061-3A1F7110E917}" type="slidenum">
              <a:rPr lang="en-GB" altLang="en-US"/>
              <a:pPr/>
              <a:t>‹#›</a:t>
            </a:fld>
            <a:endParaRPr lang="en-GB" altLang="en-US"/>
          </a:p>
        </p:txBody>
      </p:sp>
      <p:sp>
        <p:nvSpPr>
          <p:cNvPr id="10" name="Footer Placeholder 4">
            <a:extLst>
              <a:ext uri="{FF2B5EF4-FFF2-40B4-BE49-F238E27FC236}">
                <a16:creationId xmlns:a16="http://schemas.microsoft.com/office/drawing/2014/main" id="{A3063AF7-A89A-4ED0-B2FF-BE20AB329CDC}"/>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36591079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hexagon)">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1060DD70-F414-4C7A-AD74-9AB63688B0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3132000" y="1404000"/>
            <a:ext cx="2880000" cy="46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dirty="0"/>
          </a:p>
        </p:txBody>
      </p:sp>
      <p:sp>
        <p:nvSpPr>
          <p:cNvPr id="7" name="Slide Number Placeholder 5">
            <a:extLst>
              <a:ext uri="{FF2B5EF4-FFF2-40B4-BE49-F238E27FC236}">
                <a16:creationId xmlns:a16="http://schemas.microsoft.com/office/drawing/2014/main" id="{E4CC9829-4916-4A75-B06D-EE065938C074}"/>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7061B1EF-A3CD-48A9-AB62-E368B746D078}" type="slidenum">
              <a:rPr lang="en-GB" altLang="en-US"/>
              <a:pPr/>
              <a:t>‹#›</a:t>
            </a:fld>
            <a:endParaRPr lang="en-GB" altLang="en-US"/>
          </a:p>
        </p:txBody>
      </p:sp>
      <p:sp>
        <p:nvSpPr>
          <p:cNvPr id="8" name="Footer Placeholder 4">
            <a:extLst>
              <a:ext uri="{FF2B5EF4-FFF2-40B4-BE49-F238E27FC236}">
                <a16:creationId xmlns:a16="http://schemas.microsoft.com/office/drawing/2014/main" id="{6AB83820-4ABD-4716-A4C4-382F4D57DFD7}"/>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8074126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1ED86133-B7D0-416D-A6ED-5573344D7CB6}"/>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72000" rIns="72000" bIns="7200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xStyles>
    <p:titleStyle>
      <a:lvl1pPr algn="l" rtl="0" eaLnBrk="1" fontAlgn="base" hangingPunct="1">
        <a:lnSpc>
          <a:spcPct val="90000"/>
        </a:lnSpc>
        <a:spcBef>
          <a:spcPct val="0"/>
        </a:spcBef>
        <a:spcAft>
          <a:spcPct val="0"/>
        </a:spcAft>
        <a:defRPr sz="2000" b="1" kern="1200">
          <a:solidFill>
            <a:srgbClr val="1D619D"/>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9pPr>
    </p:titleStyle>
    <p:bodyStyle>
      <a:lvl1pPr algn="l" rtl="0" eaLnBrk="1" fontAlgn="base" hangingPunct="1">
        <a:lnSpc>
          <a:spcPct val="90000"/>
        </a:lnSpc>
        <a:spcBef>
          <a:spcPts val="1000"/>
        </a:spcBef>
        <a:spcAft>
          <a:spcPct val="0"/>
        </a:spcAft>
        <a:buFont typeface="Arial" panose="020B0604020202020204" pitchFamily="34" charset="0"/>
        <a:defRPr sz="1100" kern="1200">
          <a:solidFill>
            <a:schemeClr val="tx1"/>
          </a:solidFill>
          <a:latin typeface="Arial" panose="020B060402020202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gov.uk/government/publications/ministry-of-justice-outcome-delivery-pla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hks.harvard.edu/sites/default/files/centers/mrcbg/files/ranson_2012-8.FINAL.pdf"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www.metoffice.gov.uk/research/climate/maps-and-data/data/haduk-grid/datasets" TargetMode="External"/><Relationship Id="rId13" Type="http://schemas.openxmlformats.org/officeDocument/2006/relationships/image" Target="../media/image9.png"/><Relationship Id="rId3" Type="http://schemas.openxmlformats.org/officeDocument/2006/relationships/hyperlink" Target="https://www.gov.uk/government/collections/safety-in-custody-statistics" TargetMode="External"/><Relationship Id="rId7" Type="http://schemas.openxmlformats.org/officeDocument/2006/relationships/hyperlink" Target="https://www.ons.gov.uk/peoplepopulationandcommunity/crimeandjustice/bulletins/crimeinenglandandwales/previousReleases" TargetMode="External"/><Relationship Id="rId12" Type="http://schemas.openxmlformats.org/officeDocument/2006/relationships/image" Target="../media/image8.png"/><Relationship Id="rId2" Type="http://schemas.openxmlformats.org/officeDocument/2006/relationships/hyperlink" Target="https://www.gov.uk/government/organisations/ministry-of-justice/about/statistics" TargetMode="External"/><Relationship Id="rId1" Type="http://schemas.openxmlformats.org/officeDocument/2006/relationships/slideLayout" Target="../slideLayouts/slideLayout4.xml"/><Relationship Id="rId6" Type="http://schemas.openxmlformats.org/officeDocument/2006/relationships/hyperlink" Target="https://www.gov.uk/government/collections/crime-outcomes-in-england-and-wales-statistics" TargetMode="External"/><Relationship Id="rId11" Type="http://schemas.openxmlformats.org/officeDocument/2006/relationships/image" Target="../media/image7.png"/><Relationship Id="rId5" Type="http://schemas.openxmlformats.org/officeDocument/2006/relationships/hyperlink" Target="https://www.gov.uk/government/collections/offender-management-statistics-quarterly" TargetMode="External"/><Relationship Id="rId10" Type="http://schemas.openxmlformats.org/officeDocument/2006/relationships/image" Target="../media/image6.png"/><Relationship Id="rId4" Type="http://schemas.openxmlformats.org/officeDocument/2006/relationships/hyperlink" Target="https://www.gov.uk/government/statistics/hmpps-annual-digest-april-2020-to-march-2021" TargetMode="External"/><Relationship Id="rId9" Type="http://schemas.openxmlformats.org/officeDocument/2006/relationships/hyperlink" Target="https://www.metoffice.gov.uk/research/approach/collaboration/ukcp"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E4BF59-27C0-44AE-BF97-550E758B502F}"/>
              </a:ext>
            </a:extLst>
          </p:cNvPr>
          <p:cNvSpPr>
            <a:spLocks noGrp="1"/>
          </p:cNvSpPr>
          <p:nvPr>
            <p:ph type="subTitle" idx="1"/>
          </p:nvPr>
        </p:nvSpPr>
        <p:spPr>
          <a:xfrm>
            <a:off x="647700" y="3671887"/>
            <a:ext cx="6694796" cy="1081087"/>
          </a:xfrm>
        </p:spPr>
        <p:txBody>
          <a:bodyPr rtlCol="0">
            <a:normAutofit/>
          </a:bodyPr>
          <a:lstStyle/>
          <a:p>
            <a:pPr fontAlgn="auto">
              <a:spcAft>
                <a:spcPts val="0"/>
              </a:spcAft>
              <a:defRPr/>
            </a:pPr>
            <a:r>
              <a:rPr lang="en-US" sz="2400" dirty="0"/>
              <a:t>Climate change, Crime and Justice </a:t>
            </a:r>
            <a:endParaRPr lang="en-GB" sz="2400" dirty="0"/>
          </a:p>
        </p:txBody>
      </p:sp>
      <p:sp>
        <p:nvSpPr>
          <p:cNvPr id="9220" name="Title 3">
            <a:extLst>
              <a:ext uri="{FF2B5EF4-FFF2-40B4-BE49-F238E27FC236}">
                <a16:creationId xmlns:a16="http://schemas.microsoft.com/office/drawing/2014/main" id="{3AB5A39A-9652-4D13-8A59-56126902CE8A}"/>
              </a:ext>
            </a:extLst>
          </p:cNvPr>
          <p:cNvSpPr>
            <a:spLocks noGrp="1"/>
          </p:cNvSpPr>
          <p:nvPr>
            <p:ph type="ctrTitle"/>
          </p:nvPr>
        </p:nvSpPr>
        <p:spPr bwMode="auto">
          <a:xfrm>
            <a:off x="647699" y="2627313"/>
            <a:ext cx="7302121" cy="1081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normAutofit fontScale="90000"/>
          </a:bodyPr>
          <a:lstStyle/>
          <a:p>
            <a:r>
              <a:rPr lang="en-GB" altLang="en-US" dirty="0"/>
              <a:t>A Hot and Violent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EA3CCA6-889D-4AC6-87D7-594A8A451DD6}"/>
              </a:ext>
            </a:extLst>
          </p:cNvPr>
          <p:cNvSpPr>
            <a:spLocks noGrp="1"/>
          </p:cNvSpPr>
          <p:nvPr>
            <p:ph sz="half" idx="2"/>
          </p:nvPr>
        </p:nvSpPr>
        <p:spPr>
          <a:xfrm>
            <a:off x="449581" y="1450473"/>
            <a:ext cx="8305800" cy="4087547"/>
          </a:xfrm>
        </p:spPr>
        <p:txBody>
          <a:bodyPr/>
          <a:lstStyle/>
          <a:p>
            <a:pPr>
              <a:lnSpc>
                <a:spcPct val="150000"/>
              </a:lnSpc>
            </a:pPr>
            <a:r>
              <a:rPr lang="en-US" sz="1800" dirty="0"/>
              <a:t>Continued greenhouse gas emissions and warming is intensifying, contributing to water shortages, rising sea levels, increasing flood-related risks and worsening pollution. </a:t>
            </a:r>
          </a:p>
          <a:p>
            <a:pPr algn="just">
              <a:lnSpc>
                <a:spcPct val="150000"/>
              </a:lnSpc>
            </a:pPr>
            <a:r>
              <a:rPr lang="en-US" sz="1800" dirty="0"/>
              <a:t>Studies have revealed correlations between climate change and violent crimes. Increased temperatures and other extreme events with their associated consequences, including food scarcity and other key resources, are major ways in which climate change leads to violence and crime. </a:t>
            </a:r>
          </a:p>
          <a:p>
            <a:pPr algn="just">
              <a:lnSpc>
                <a:spcPct val="150000"/>
              </a:lnSpc>
            </a:pPr>
            <a:endParaRPr lang="en-US" sz="1800" dirty="0"/>
          </a:p>
          <a:p>
            <a:pPr algn="ctr">
              <a:lnSpc>
                <a:spcPct val="150000"/>
              </a:lnSpc>
            </a:pPr>
            <a:r>
              <a:rPr lang="en-US" sz="1800" b="1" dirty="0"/>
              <a:t>How will climate change impact crime and justice in the UK? </a:t>
            </a:r>
          </a:p>
          <a:p>
            <a:endParaRPr lang="en-US" dirty="0"/>
          </a:p>
        </p:txBody>
      </p:sp>
      <p:sp>
        <p:nvSpPr>
          <p:cNvPr id="6" name="Title 5">
            <a:extLst>
              <a:ext uri="{FF2B5EF4-FFF2-40B4-BE49-F238E27FC236}">
                <a16:creationId xmlns:a16="http://schemas.microsoft.com/office/drawing/2014/main" id="{2245156F-4FBB-4D67-941B-EFFAB4074DBD}"/>
              </a:ext>
            </a:extLst>
          </p:cNvPr>
          <p:cNvSpPr>
            <a:spLocks noGrp="1"/>
          </p:cNvSpPr>
          <p:nvPr>
            <p:ph type="title"/>
          </p:nvPr>
        </p:nvSpPr>
        <p:spPr>
          <a:xfrm>
            <a:off x="702000" y="521340"/>
            <a:ext cx="7740000" cy="527516"/>
          </a:xfrm>
        </p:spPr>
        <p:txBody>
          <a:bodyPr>
            <a:noAutofit/>
          </a:bodyPr>
          <a:lstStyle/>
          <a:p>
            <a:r>
              <a:rPr lang="en-GB" sz="2800" dirty="0"/>
              <a:t>Problem statement</a:t>
            </a:r>
            <a:endParaRPr lang="en-US" sz="2800" dirty="0"/>
          </a:p>
        </p:txBody>
      </p:sp>
    </p:spTree>
    <p:extLst>
      <p:ext uri="{BB962C8B-B14F-4D97-AF65-F5344CB8AC3E}">
        <p14:creationId xmlns:p14="http://schemas.microsoft.com/office/powerpoint/2010/main" val="341643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a:extLst>
              <a:ext uri="{FF2B5EF4-FFF2-40B4-BE49-F238E27FC236}">
                <a16:creationId xmlns:a16="http://schemas.microsoft.com/office/drawing/2014/main" id="{2C7676E0-DCA5-4369-A83F-25885A4154F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6DB48CD-2863-4F42-B6C0-84FC3153964D}" type="slidenum">
              <a:rPr lang="en-GB" altLang="en-US">
                <a:solidFill>
                  <a:schemeClr val="bg1"/>
                </a:solidFill>
                <a:latin typeface="Arial" panose="020B0604020202020204" pitchFamily="34" charset="0"/>
              </a:rPr>
              <a:pPr/>
              <a:t>3</a:t>
            </a:fld>
            <a:endParaRPr lang="en-GB" altLang="en-US">
              <a:solidFill>
                <a:schemeClr val="bg1"/>
              </a:solidFill>
              <a:latin typeface="Arial" panose="020B0604020202020204" pitchFamily="34" charset="0"/>
            </a:endParaRPr>
          </a:p>
        </p:txBody>
      </p:sp>
      <p:sp>
        <p:nvSpPr>
          <p:cNvPr id="8" name="Rectangle 7">
            <a:extLst>
              <a:ext uri="{FF2B5EF4-FFF2-40B4-BE49-F238E27FC236}">
                <a16:creationId xmlns:a16="http://schemas.microsoft.com/office/drawing/2014/main" id="{D4B5ECBE-6A70-4FBE-ACA1-59BB96CACCF6}"/>
              </a:ext>
            </a:extLst>
          </p:cNvPr>
          <p:cNvSpPr/>
          <p:nvPr/>
        </p:nvSpPr>
        <p:spPr>
          <a:xfrm>
            <a:off x="708660" y="489508"/>
            <a:ext cx="7875842" cy="523220"/>
          </a:xfrm>
          <a:prstGeom prst="rect">
            <a:avLst/>
          </a:prstGeom>
        </p:spPr>
        <p:txBody>
          <a:bodyPr wrap="square">
            <a:spAutoFit/>
          </a:bodyPr>
          <a:lstStyle/>
          <a:p>
            <a:r>
              <a:rPr lang="en-US" altLang="en-US" sz="2800" b="1" dirty="0">
                <a:solidFill>
                  <a:srgbClr val="1D619D"/>
                </a:solidFill>
                <a:latin typeface="Arial" panose="020B0604020202020204" pitchFamily="34" charset="0"/>
                <a:ea typeface="+mj-ea"/>
                <a:cs typeface="Arial" panose="020B0604020202020204" pitchFamily="34" charset="0"/>
              </a:rPr>
              <a:t>Challenge question</a:t>
            </a:r>
            <a:endParaRPr lang="en-US" sz="1600" dirty="0"/>
          </a:p>
        </p:txBody>
      </p:sp>
      <p:sp>
        <p:nvSpPr>
          <p:cNvPr id="10" name="TextBox 9">
            <a:extLst>
              <a:ext uri="{FF2B5EF4-FFF2-40B4-BE49-F238E27FC236}">
                <a16:creationId xmlns:a16="http://schemas.microsoft.com/office/drawing/2014/main" id="{68A116C3-90CC-41A4-AE38-615F9D8F1A25}"/>
              </a:ext>
            </a:extLst>
          </p:cNvPr>
          <p:cNvSpPr txBox="1"/>
          <p:nvPr/>
        </p:nvSpPr>
        <p:spPr>
          <a:xfrm>
            <a:off x="465516" y="1227397"/>
            <a:ext cx="8118986" cy="4893647"/>
          </a:xfrm>
          <a:prstGeom prst="rect">
            <a:avLst/>
          </a:prstGeom>
          <a:noFill/>
        </p:spPr>
        <p:txBody>
          <a:bodyPr wrap="square" rtlCol="0">
            <a:spAutoFit/>
          </a:bodyPr>
          <a:lstStyle/>
          <a:p>
            <a:r>
              <a:rPr lang="en-US" altLang="en-US" sz="2400" b="1" dirty="0"/>
              <a:t>How will climate change impact crime and justice in the UK?</a:t>
            </a:r>
          </a:p>
          <a:p>
            <a:endParaRPr lang="en-US" altLang="en-US" sz="1600" dirty="0"/>
          </a:p>
          <a:p>
            <a:r>
              <a:rPr lang="en-US" altLang="en-US" sz="1600" b="1" dirty="0"/>
              <a:t>Potential sub-questions:</a:t>
            </a:r>
          </a:p>
          <a:p>
            <a:pPr marL="800100" lvl="1" indent="-342900">
              <a:buFont typeface="+mj-lt"/>
              <a:buAutoNum type="arabicPeriod"/>
            </a:pPr>
            <a:r>
              <a:rPr lang="en-US" altLang="en-US" sz="1600" dirty="0"/>
              <a:t>Will climate change cause there to be a change in types of crime? </a:t>
            </a:r>
          </a:p>
          <a:p>
            <a:pPr marL="800100" lvl="1" indent="-342900">
              <a:buFont typeface="+mj-lt"/>
              <a:buAutoNum type="arabicPeriod"/>
            </a:pPr>
            <a:r>
              <a:rPr lang="en-US" altLang="en-US" sz="1600" dirty="0"/>
              <a:t>What types of crime will be more prevalent?</a:t>
            </a:r>
          </a:p>
          <a:p>
            <a:pPr marL="800100" lvl="1" indent="-342900">
              <a:buFont typeface="+mj-lt"/>
              <a:buAutoNum type="arabicPeriod"/>
            </a:pPr>
            <a:r>
              <a:rPr lang="en-US" altLang="en-US" sz="1600" dirty="0"/>
              <a:t>Will climate change cause more crime, or less crime? </a:t>
            </a:r>
          </a:p>
          <a:p>
            <a:pPr marL="800100" lvl="1" indent="-342900">
              <a:buFont typeface="+mj-lt"/>
              <a:buAutoNum type="arabicPeriod"/>
            </a:pPr>
            <a:r>
              <a:rPr lang="en-US" altLang="en-US" sz="1600" dirty="0"/>
              <a:t>How will different climate hazards affect crime? </a:t>
            </a:r>
          </a:p>
          <a:p>
            <a:pPr marL="800100" lvl="1" indent="-342900">
              <a:buFont typeface="+mj-lt"/>
              <a:buAutoNum type="arabicPeriod"/>
            </a:pPr>
            <a:r>
              <a:rPr lang="en-US" altLang="en-US" sz="1600" dirty="0"/>
              <a:t>How will climate-change induced crime affect the criminal justice system? </a:t>
            </a:r>
          </a:p>
          <a:p>
            <a:pPr marL="800100" lvl="1" indent="-342900">
              <a:buFont typeface="+mj-lt"/>
              <a:buAutoNum type="arabicPeriod"/>
            </a:pPr>
            <a:r>
              <a:rPr lang="en-US" altLang="en-US" sz="1600" dirty="0"/>
              <a:t>How will climate change affect the health &amp; wellbeing of justice-involved populations?</a:t>
            </a:r>
          </a:p>
          <a:p>
            <a:endParaRPr lang="en-US" altLang="en-US" sz="1600" dirty="0"/>
          </a:p>
          <a:p>
            <a:r>
              <a:rPr lang="en-US" altLang="en-US" sz="1600" b="1" dirty="0"/>
              <a:t>Key outputs:</a:t>
            </a:r>
          </a:p>
          <a:p>
            <a:pPr marL="285750" indent="-285750">
              <a:buFont typeface="Arial" panose="020B0604020202020204" pitchFamily="34" charset="0"/>
              <a:buChar char="•"/>
            </a:pPr>
            <a:r>
              <a:rPr lang="en-US" altLang="en-US" sz="1600" dirty="0"/>
              <a:t>To overlay historical crime data and temperature increase within the UK (together with regional variances) and map out a correlation to predict whether crime patterns will change along with climate change. This could be achieved by </a:t>
            </a:r>
            <a:r>
              <a:rPr lang="en-US" altLang="en-US" sz="1600" dirty="0" err="1"/>
              <a:t>analysing</a:t>
            </a:r>
            <a:r>
              <a:rPr lang="en-US" altLang="en-US" sz="1600" dirty="0"/>
              <a:t> datasets from Home Office, ONS and MoJ data alongside Met Office climate projections to solve the challenge</a:t>
            </a:r>
          </a:p>
          <a:p>
            <a:pPr marL="285750" indent="-285750">
              <a:buFont typeface="Arial" panose="020B0604020202020204" pitchFamily="34" charset="0"/>
              <a:buChar char="•"/>
            </a:pPr>
            <a:r>
              <a:rPr lang="en-US" sz="1600" dirty="0"/>
              <a:t>Literature review with identified gaps to explore the subject further relevant to the criminal justice system</a:t>
            </a:r>
          </a:p>
          <a:p>
            <a:pPr marL="285750" indent="-285750">
              <a:buFont typeface="Arial" panose="020B0604020202020204" pitchFamily="34" charset="0"/>
              <a:buChar char="•"/>
            </a:pPr>
            <a:r>
              <a:rPr lang="en-US" sz="1600" dirty="0"/>
              <a:t>Presentation of the findings relevant to the </a:t>
            </a:r>
            <a:r>
              <a:rPr lang="en-GB" sz="1600" dirty="0"/>
              <a:t>criminal justice system</a:t>
            </a:r>
          </a:p>
          <a:p>
            <a:pPr marL="285750" indent="-285750">
              <a:buFont typeface="Arial" panose="020B0604020202020204" pitchFamily="34" charset="0"/>
              <a:buChar char="•"/>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a:extLst>
              <a:ext uri="{FF2B5EF4-FFF2-40B4-BE49-F238E27FC236}">
                <a16:creationId xmlns:a16="http://schemas.microsoft.com/office/drawing/2014/main" id="{2C7676E0-DCA5-4369-A83F-25885A4154F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6DB48CD-2863-4F42-B6C0-84FC3153964D}" type="slidenum">
              <a:rPr lang="en-GB" altLang="en-US">
                <a:solidFill>
                  <a:schemeClr val="bg1"/>
                </a:solidFill>
                <a:latin typeface="Arial" panose="020B0604020202020204" pitchFamily="34" charset="0"/>
              </a:rPr>
              <a:pPr/>
              <a:t>4</a:t>
            </a:fld>
            <a:endParaRPr lang="en-GB" altLang="en-US">
              <a:solidFill>
                <a:schemeClr val="bg1"/>
              </a:solidFill>
              <a:latin typeface="Arial" panose="020B0604020202020204" pitchFamily="34" charset="0"/>
            </a:endParaRPr>
          </a:p>
        </p:txBody>
      </p:sp>
      <p:sp>
        <p:nvSpPr>
          <p:cNvPr id="8" name="Rectangle 7">
            <a:extLst>
              <a:ext uri="{FF2B5EF4-FFF2-40B4-BE49-F238E27FC236}">
                <a16:creationId xmlns:a16="http://schemas.microsoft.com/office/drawing/2014/main" id="{D4B5ECBE-6A70-4FBE-ACA1-59BB96CACCF6}"/>
              </a:ext>
            </a:extLst>
          </p:cNvPr>
          <p:cNvSpPr/>
          <p:nvPr/>
        </p:nvSpPr>
        <p:spPr>
          <a:xfrm>
            <a:off x="708660" y="489508"/>
            <a:ext cx="7875842" cy="523220"/>
          </a:xfrm>
          <a:prstGeom prst="rect">
            <a:avLst/>
          </a:prstGeom>
        </p:spPr>
        <p:txBody>
          <a:bodyPr wrap="square">
            <a:spAutoFit/>
          </a:bodyPr>
          <a:lstStyle/>
          <a:p>
            <a:r>
              <a:rPr lang="en-US" altLang="en-US" sz="2800" b="1" dirty="0">
                <a:solidFill>
                  <a:srgbClr val="1D619D"/>
                </a:solidFill>
                <a:latin typeface="Arial" panose="020B0604020202020204" pitchFamily="34" charset="0"/>
                <a:ea typeface="+mj-ea"/>
                <a:cs typeface="Arial" panose="020B0604020202020204" pitchFamily="34" charset="0"/>
              </a:rPr>
              <a:t>About the Ministry of Justice</a:t>
            </a:r>
            <a:endParaRPr lang="en-US" sz="1600" dirty="0"/>
          </a:p>
        </p:txBody>
      </p:sp>
      <p:sp>
        <p:nvSpPr>
          <p:cNvPr id="10" name="TextBox 9">
            <a:extLst>
              <a:ext uri="{FF2B5EF4-FFF2-40B4-BE49-F238E27FC236}">
                <a16:creationId xmlns:a16="http://schemas.microsoft.com/office/drawing/2014/main" id="{68A116C3-90CC-41A4-AE38-615F9D8F1A25}"/>
              </a:ext>
            </a:extLst>
          </p:cNvPr>
          <p:cNvSpPr txBox="1"/>
          <p:nvPr/>
        </p:nvSpPr>
        <p:spPr>
          <a:xfrm>
            <a:off x="179388" y="1198614"/>
            <a:ext cx="8785224" cy="523220"/>
          </a:xfrm>
          <a:prstGeom prst="rect">
            <a:avLst/>
          </a:prstGeom>
          <a:noFill/>
        </p:spPr>
        <p:txBody>
          <a:bodyPr wrap="square" rtlCol="0">
            <a:spAutoFit/>
          </a:bodyPr>
          <a:lstStyle/>
          <a:p>
            <a:r>
              <a:rPr lang="en-US" sz="1400" i="1" dirty="0"/>
              <a:t>The Ministry of Justice is a major government department, at the heart of the justice system. We work to protect and advance the principles of justice. Our vision is to deliver a world-class justice system that works for everyone in society.</a:t>
            </a:r>
          </a:p>
        </p:txBody>
      </p:sp>
      <p:sp>
        <p:nvSpPr>
          <p:cNvPr id="5" name="Content Placeholder 2">
            <a:extLst>
              <a:ext uri="{FF2B5EF4-FFF2-40B4-BE49-F238E27FC236}">
                <a16:creationId xmlns:a16="http://schemas.microsoft.com/office/drawing/2014/main" id="{B7398CB7-7FB9-4053-B9B5-9C95EB127125}"/>
              </a:ext>
            </a:extLst>
          </p:cNvPr>
          <p:cNvSpPr>
            <a:spLocks noGrp="1"/>
          </p:cNvSpPr>
          <p:nvPr>
            <p:ph sz="half" idx="2"/>
          </p:nvPr>
        </p:nvSpPr>
        <p:spPr>
          <a:xfrm>
            <a:off x="405660" y="1848041"/>
            <a:ext cx="4166340" cy="4613878"/>
          </a:xfrm>
        </p:spPr>
        <p:txBody>
          <a:bodyPr/>
          <a:lstStyle/>
          <a:p>
            <a:r>
              <a:rPr lang="en-US" sz="1400" b="1" dirty="0"/>
              <a:t>Responsibilities</a:t>
            </a:r>
          </a:p>
          <a:p>
            <a:r>
              <a:rPr lang="en-US" sz="1400" dirty="0"/>
              <a:t>We are responsible for these parts of the justice system:</a:t>
            </a:r>
          </a:p>
          <a:p>
            <a:pPr marL="285750" indent="-285750">
              <a:buFont typeface="Arial" panose="020B0604020202020204" pitchFamily="34" charset="0"/>
              <a:buChar char="•"/>
            </a:pPr>
            <a:r>
              <a:rPr lang="en-US" sz="1400" dirty="0"/>
              <a:t>Courts</a:t>
            </a:r>
          </a:p>
          <a:p>
            <a:pPr marL="285750" indent="-285750">
              <a:buFont typeface="Arial" panose="020B0604020202020204" pitchFamily="34" charset="0"/>
              <a:buChar char="•"/>
            </a:pPr>
            <a:r>
              <a:rPr lang="en-US" sz="1400" dirty="0"/>
              <a:t>Prisons</a:t>
            </a:r>
          </a:p>
          <a:p>
            <a:pPr marL="285750" indent="-285750">
              <a:buFont typeface="Arial" panose="020B0604020202020204" pitchFamily="34" charset="0"/>
              <a:buChar char="•"/>
            </a:pPr>
            <a:r>
              <a:rPr lang="en-US" sz="1400" dirty="0"/>
              <a:t>Probation services</a:t>
            </a:r>
          </a:p>
          <a:p>
            <a:pPr marL="285750" indent="-285750">
              <a:buFont typeface="Arial" panose="020B0604020202020204" pitchFamily="34" charset="0"/>
              <a:buChar char="•"/>
            </a:pPr>
            <a:r>
              <a:rPr lang="en-US" sz="1400" dirty="0"/>
              <a:t>Attendance </a:t>
            </a:r>
            <a:r>
              <a:rPr lang="en-US" sz="1400" dirty="0" err="1"/>
              <a:t>centres</a:t>
            </a:r>
            <a:endParaRPr lang="en-US" sz="1050" dirty="0"/>
          </a:p>
          <a:p>
            <a:r>
              <a:rPr lang="en-US" sz="1400" dirty="0"/>
              <a:t>The organisation works together and with other government departments and agencies to bring the principles of justice to life for everyone in society. From our civil courts, tribunals and family law hearings, to criminal justice, prison and probation services. We work to ensure that sentences are served and offenders are encouraged to turn their lives around and become law-abiding citizens. We believe the principles of justice are pivotal and we are steadfast in our shared commitment to uphold them.</a:t>
            </a:r>
          </a:p>
          <a:p>
            <a:endParaRPr lang="en-US" sz="1200" dirty="0"/>
          </a:p>
        </p:txBody>
      </p:sp>
      <p:sp>
        <p:nvSpPr>
          <p:cNvPr id="6" name="Content Placeholder 4">
            <a:extLst>
              <a:ext uri="{FF2B5EF4-FFF2-40B4-BE49-F238E27FC236}">
                <a16:creationId xmlns:a16="http://schemas.microsoft.com/office/drawing/2014/main" id="{39C9CF00-03FB-4BB2-94F0-B798FD55B307}"/>
              </a:ext>
            </a:extLst>
          </p:cNvPr>
          <p:cNvSpPr>
            <a:spLocks noGrp="1"/>
          </p:cNvSpPr>
          <p:nvPr>
            <p:ph sz="quarter" idx="4"/>
          </p:nvPr>
        </p:nvSpPr>
        <p:spPr>
          <a:xfrm>
            <a:off x="4680000" y="1848041"/>
            <a:ext cx="4284612" cy="4866290"/>
          </a:xfrm>
        </p:spPr>
        <p:txBody>
          <a:bodyPr/>
          <a:lstStyle/>
          <a:p>
            <a:r>
              <a:rPr lang="en-US" sz="1400" b="1" dirty="0"/>
              <a:t>Our priorities</a:t>
            </a:r>
          </a:p>
          <a:p>
            <a:pPr marL="285750" indent="-285750">
              <a:buFont typeface="Arial" panose="020B0604020202020204" pitchFamily="34" charset="0"/>
              <a:buChar char="•"/>
            </a:pPr>
            <a:r>
              <a:rPr lang="en-US" sz="1400" dirty="0"/>
              <a:t>Protect the public from serious offenders and improve the safety and security of our prisons</a:t>
            </a:r>
          </a:p>
          <a:p>
            <a:pPr marL="285750" indent="-285750">
              <a:buFont typeface="Arial" panose="020B0604020202020204" pitchFamily="34" charset="0"/>
              <a:buChar char="•"/>
            </a:pPr>
            <a:r>
              <a:rPr lang="en-US" sz="1400" dirty="0"/>
              <a:t>Reduce reoffending</a:t>
            </a:r>
          </a:p>
          <a:p>
            <a:pPr marL="285750" indent="-285750">
              <a:buFont typeface="Arial" panose="020B0604020202020204" pitchFamily="34" charset="0"/>
              <a:buChar char="•"/>
            </a:pPr>
            <a:r>
              <a:rPr lang="en-US" sz="1400" dirty="0"/>
              <a:t>Deliver swift access to justice</a:t>
            </a:r>
          </a:p>
          <a:p>
            <a:r>
              <a:rPr lang="en-US" sz="1400" dirty="0"/>
              <a:t>Read our </a:t>
            </a:r>
            <a:r>
              <a:rPr lang="en-US" sz="1400" dirty="0">
                <a:hlinkClick r:id="rId3"/>
              </a:rPr>
              <a:t>Outcome Delivery Plan</a:t>
            </a:r>
            <a:r>
              <a:rPr lang="en-US" sz="1400" dirty="0"/>
              <a:t> to find out more about how we will deliver our priority outcomes, how we will measure our success, and how we will ensure we continuously improve.</a:t>
            </a:r>
          </a:p>
          <a:p>
            <a:r>
              <a:rPr lang="en-US" sz="1400" b="1" dirty="0"/>
              <a:t>Who we are</a:t>
            </a:r>
          </a:p>
          <a:p>
            <a:r>
              <a:rPr lang="en-US" sz="1400" dirty="0"/>
              <a:t>Each year, millions of people use our services across the UK - including at over 300 courts and hearing </a:t>
            </a:r>
            <a:r>
              <a:rPr lang="en-US" sz="1400" dirty="0" err="1"/>
              <a:t>centres</a:t>
            </a:r>
            <a:r>
              <a:rPr lang="en-US" sz="1400" dirty="0"/>
              <a:t>, and over 100 prisons in England and Wales. We work with many other government agencies, including; Children and Family Court Advisory and Support Service, Criminal Injuries Compensation Authority, HM Courts and Tribunals Service, Her Majesty’s Prison and Probation Service, Legal Aid Agency, Office of the Public Guardian, Youth Justice Board.</a:t>
            </a:r>
          </a:p>
          <a:p>
            <a:endParaRPr lang="en-US" dirty="0"/>
          </a:p>
        </p:txBody>
      </p:sp>
    </p:spTree>
    <p:extLst>
      <p:ext uri="{BB962C8B-B14F-4D97-AF65-F5344CB8AC3E}">
        <p14:creationId xmlns:p14="http://schemas.microsoft.com/office/powerpoint/2010/main" val="9070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1DE1EB8-E059-4D7A-B365-37E7EE25C4EB}"/>
              </a:ext>
            </a:extLst>
          </p:cNvPr>
          <p:cNvSpPr>
            <a:spLocks noGrp="1"/>
          </p:cNvSpPr>
          <p:nvPr>
            <p:ph sz="half" idx="2"/>
          </p:nvPr>
        </p:nvSpPr>
        <p:spPr/>
        <p:txBody>
          <a:bodyPr/>
          <a:lstStyle/>
          <a:p>
            <a:endParaRPr lang="en-US" dirty="0"/>
          </a:p>
          <a:p>
            <a:endParaRPr lang="en-US" dirty="0"/>
          </a:p>
        </p:txBody>
      </p:sp>
      <p:sp>
        <p:nvSpPr>
          <p:cNvPr id="7" name="Content Placeholder 6">
            <a:extLst>
              <a:ext uri="{FF2B5EF4-FFF2-40B4-BE49-F238E27FC236}">
                <a16:creationId xmlns:a16="http://schemas.microsoft.com/office/drawing/2014/main" id="{72C8E268-F531-4CF7-8236-C242EE00ECBE}"/>
              </a:ext>
            </a:extLst>
          </p:cNvPr>
          <p:cNvSpPr>
            <a:spLocks noGrp="1"/>
          </p:cNvSpPr>
          <p:nvPr>
            <p:ph sz="quarter" idx="4"/>
          </p:nvPr>
        </p:nvSpPr>
        <p:spPr/>
        <p:txBody>
          <a:bodyPr/>
          <a:lstStyle/>
          <a:p>
            <a:endParaRPr lang="en-US" dirty="0"/>
          </a:p>
          <a:p>
            <a:endParaRPr lang="en-US" dirty="0"/>
          </a:p>
          <a:p>
            <a:endParaRPr lang="en-US" dirty="0"/>
          </a:p>
        </p:txBody>
      </p:sp>
      <p:sp>
        <p:nvSpPr>
          <p:cNvPr id="2" name="Title 1">
            <a:extLst>
              <a:ext uri="{FF2B5EF4-FFF2-40B4-BE49-F238E27FC236}">
                <a16:creationId xmlns:a16="http://schemas.microsoft.com/office/drawing/2014/main" id="{018B6D18-7C55-469A-975B-91D254BF940D}"/>
              </a:ext>
            </a:extLst>
          </p:cNvPr>
          <p:cNvSpPr>
            <a:spLocks noGrp="1"/>
          </p:cNvSpPr>
          <p:nvPr>
            <p:ph type="title"/>
          </p:nvPr>
        </p:nvSpPr>
        <p:spPr>
          <a:xfrm>
            <a:off x="684000" y="468000"/>
            <a:ext cx="7740000" cy="573896"/>
          </a:xfrm>
        </p:spPr>
        <p:txBody>
          <a:bodyPr>
            <a:noAutofit/>
          </a:bodyPr>
          <a:lstStyle/>
          <a:p>
            <a:r>
              <a:rPr lang="en-GB" sz="2800" dirty="0"/>
              <a:t>Literature</a:t>
            </a:r>
            <a:r>
              <a:rPr lang="en-GB" sz="3200" dirty="0"/>
              <a:t> review </a:t>
            </a:r>
            <a:endParaRPr lang="en-US" sz="3200" dirty="0"/>
          </a:p>
        </p:txBody>
      </p:sp>
      <p:sp>
        <p:nvSpPr>
          <p:cNvPr id="3" name="Slide Number Placeholder 2">
            <a:extLst>
              <a:ext uri="{FF2B5EF4-FFF2-40B4-BE49-F238E27FC236}">
                <a16:creationId xmlns:a16="http://schemas.microsoft.com/office/drawing/2014/main" id="{612B5BC1-5563-4BE4-AA75-8631BBC8FD34}"/>
              </a:ext>
            </a:extLst>
          </p:cNvPr>
          <p:cNvSpPr>
            <a:spLocks noGrp="1"/>
          </p:cNvSpPr>
          <p:nvPr>
            <p:ph type="sldNum" sz="quarter" idx="10"/>
          </p:nvPr>
        </p:nvSpPr>
        <p:spPr/>
        <p:txBody>
          <a:bodyPr/>
          <a:lstStyle/>
          <a:p>
            <a:fld id="{7CC78A54-3B0F-4EDE-BB5C-2412947BD5CD}" type="slidenum">
              <a:rPr lang="en-GB" altLang="en-US" smtClean="0"/>
              <a:pPr/>
              <a:t>5</a:t>
            </a:fld>
            <a:endParaRPr lang="en-GB" altLang="en-US"/>
          </a:p>
        </p:txBody>
      </p:sp>
      <p:graphicFrame>
        <p:nvGraphicFramePr>
          <p:cNvPr id="14" name="Table 14">
            <a:extLst>
              <a:ext uri="{FF2B5EF4-FFF2-40B4-BE49-F238E27FC236}">
                <a16:creationId xmlns:a16="http://schemas.microsoft.com/office/drawing/2014/main" id="{71EA806F-98FB-42AE-A2DE-6B925A895B48}"/>
              </a:ext>
            </a:extLst>
          </p:cNvPr>
          <p:cNvGraphicFramePr>
            <a:graphicFrameLocks noGrp="1"/>
          </p:cNvGraphicFramePr>
          <p:nvPr>
            <p:extLst>
              <p:ext uri="{D42A27DB-BD31-4B8C-83A1-F6EECF244321}">
                <p14:modId xmlns:p14="http://schemas.microsoft.com/office/powerpoint/2010/main" val="2745748446"/>
              </p:ext>
            </p:extLst>
          </p:nvPr>
        </p:nvGraphicFramePr>
        <p:xfrm>
          <a:off x="504001" y="1231491"/>
          <a:ext cx="7956000" cy="4914627"/>
        </p:xfrm>
        <a:graphic>
          <a:graphicData uri="http://schemas.openxmlformats.org/drawingml/2006/table">
            <a:tbl>
              <a:tblPr firstRow="1" bandRow="1">
                <a:tableStyleId>{5C22544A-7EE6-4342-B048-85BDC9FD1C3A}</a:tableStyleId>
              </a:tblPr>
              <a:tblGrid>
                <a:gridCol w="4281374">
                  <a:extLst>
                    <a:ext uri="{9D8B030D-6E8A-4147-A177-3AD203B41FA5}">
                      <a16:colId xmlns:a16="http://schemas.microsoft.com/office/drawing/2014/main" val="2756676874"/>
                    </a:ext>
                  </a:extLst>
                </a:gridCol>
                <a:gridCol w="3674626">
                  <a:extLst>
                    <a:ext uri="{9D8B030D-6E8A-4147-A177-3AD203B41FA5}">
                      <a16:colId xmlns:a16="http://schemas.microsoft.com/office/drawing/2014/main" val="2702480073"/>
                    </a:ext>
                  </a:extLst>
                </a:gridCol>
              </a:tblGrid>
              <a:tr h="35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Journals</a:t>
                      </a:r>
                      <a:endParaRPr lang="en-US" dirty="0"/>
                    </a:p>
                  </a:txBody>
                  <a:tcPr/>
                </a:tc>
                <a:tc>
                  <a:txBody>
                    <a:bodyPr/>
                    <a:lstStyle/>
                    <a:p>
                      <a:r>
                        <a:rPr lang="en-GB" dirty="0"/>
                        <a:t>Relevance</a:t>
                      </a:r>
                      <a:endParaRPr lang="en-US" dirty="0"/>
                    </a:p>
                  </a:txBody>
                  <a:tcPr/>
                </a:tc>
                <a:extLst>
                  <a:ext uri="{0D108BD9-81ED-4DB2-BD59-A6C34878D82A}">
                    <a16:rowId xmlns:a16="http://schemas.microsoft.com/office/drawing/2014/main" val="3592278000"/>
                  </a:ext>
                </a:extLst>
              </a:tr>
              <a:tr h="1080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t>Ranson</a:t>
                      </a:r>
                      <a:r>
                        <a:rPr lang="en-GB" sz="1400" dirty="0"/>
                        <a:t>, M. 2012. </a:t>
                      </a:r>
                      <a:r>
                        <a:rPr lang="en-US" sz="1400" dirty="0"/>
                        <a:t>Crime, Weather, and Climate Change. </a:t>
                      </a:r>
                      <a:r>
                        <a:rPr lang="en-US" sz="1400" dirty="0">
                          <a:hlinkClick r:id="rId2"/>
                        </a:rPr>
                        <a:t>https://www.hks.harvard.edu/sites/default/files/centers/mrcbg/files/ranson_2012-8.FINAL.pdf</a:t>
                      </a:r>
                      <a:r>
                        <a:rPr lang="en-US"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Analysis of monthly crime data and daily weather data for 2,972 US counties, focussing on </a:t>
                      </a:r>
                      <a:r>
                        <a:rPr lang="en-GB" sz="1400" b="1" dirty="0"/>
                        <a:t>month-to-month</a:t>
                      </a:r>
                      <a:r>
                        <a:rPr lang="en-GB" sz="1400" dirty="0"/>
                        <a:t> changes in crime.</a:t>
                      </a:r>
                    </a:p>
                  </a:txBody>
                  <a:tcPr/>
                </a:tc>
                <a:extLst>
                  <a:ext uri="{0D108BD9-81ED-4DB2-BD59-A6C34878D82A}">
                    <a16:rowId xmlns:a16="http://schemas.microsoft.com/office/drawing/2014/main" val="3925578204"/>
                  </a:ext>
                </a:extLst>
              </a:tr>
              <a:tr h="1138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Anderson, Craig, Brad Bushman, and Ralph Groom. 1997. “Hot Years and Serious and Deadly Assault: Empirical Tests of the Heat Hypothesis.” </a:t>
                      </a:r>
                      <a:r>
                        <a:rPr lang="en-US" sz="1400" i="1" dirty="0"/>
                        <a:t>Journal of Personality and Social Psychology</a:t>
                      </a:r>
                      <a:r>
                        <a:rPr lang="en-US" sz="1400" dirty="0"/>
                        <a:t> </a:t>
                      </a:r>
                      <a:r>
                        <a:rPr lang="en-US" sz="1400" b="1" dirty="0"/>
                        <a:t>73</a:t>
                      </a:r>
                      <a:r>
                        <a:rPr lang="en-US" sz="1400" dirty="0"/>
                        <a:t>(6): 1213-1223. </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Study the relationship between </a:t>
                      </a:r>
                      <a:r>
                        <a:rPr lang="en-US" sz="1400" b="1" dirty="0"/>
                        <a:t>annual</a:t>
                      </a:r>
                      <a:r>
                        <a:rPr lang="en-US" sz="1400" dirty="0"/>
                        <a:t> average crimes rates and temperatures, using data for the United States as a whole</a:t>
                      </a:r>
                    </a:p>
                  </a:txBody>
                  <a:tcPr/>
                </a:tc>
                <a:extLst>
                  <a:ext uri="{0D108BD9-81ED-4DB2-BD59-A6C34878D82A}">
                    <a16:rowId xmlns:a16="http://schemas.microsoft.com/office/drawing/2014/main" val="1021626289"/>
                  </a:ext>
                </a:extLst>
              </a:tr>
              <a:tr h="1152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Rotton</a:t>
                      </a:r>
                      <a:r>
                        <a:rPr lang="en-US" sz="1400" dirty="0"/>
                        <a:t>, James, and Ellen Cohn. 2003. “Global Warming and U.S. Crime Rates: An Application of Routine Activity Theory.” </a:t>
                      </a:r>
                      <a:r>
                        <a:rPr lang="en-US" sz="1400" i="1" dirty="0"/>
                        <a:t>Environment and Behavior </a:t>
                      </a:r>
                      <a:r>
                        <a:rPr lang="en-US" sz="1400" b="1" dirty="0"/>
                        <a:t>35</a:t>
                      </a:r>
                      <a:r>
                        <a:rPr lang="en-US" sz="1400" dirty="0"/>
                        <a:t>(6): 802-825 </a:t>
                      </a:r>
                    </a:p>
                    <a:p>
                      <a:endParaRPr lang="en-US" sz="1400" dirty="0"/>
                    </a:p>
                  </a:txBody>
                  <a:tcPr/>
                </a:tc>
                <a:tc>
                  <a:txBody>
                    <a:bodyPr/>
                    <a:lstStyle/>
                    <a:p>
                      <a:r>
                        <a:rPr lang="en-US" sz="1400" dirty="0"/>
                        <a:t>A similar analysis based on state-level </a:t>
                      </a:r>
                      <a:r>
                        <a:rPr lang="en-US" sz="1400" b="1" dirty="0"/>
                        <a:t>annual</a:t>
                      </a:r>
                      <a:r>
                        <a:rPr lang="en-US" sz="1400" dirty="0"/>
                        <a:t> averages </a:t>
                      </a:r>
                    </a:p>
                    <a:p>
                      <a:endParaRPr lang="en-US" sz="1400" dirty="0"/>
                    </a:p>
                  </a:txBody>
                  <a:tcPr/>
                </a:tc>
                <a:extLst>
                  <a:ext uri="{0D108BD9-81ED-4DB2-BD59-A6C34878D82A}">
                    <a16:rowId xmlns:a16="http://schemas.microsoft.com/office/drawing/2014/main" val="132232912"/>
                  </a:ext>
                </a:extLst>
              </a:tr>
              <a:tr h="1152325">
                <a:tc>
                  <a:txBody>
                    <a:bodyPr/>
                    <a:lstStyle/>
                    <a:p>
                      <a:r>
                        <a:rPr lang="en-GB" sz="1400" dirty="0"/>
                        <a:t>Lynch, M.J., </a:t>
                      </a:r>
                      <a:r>
                        <a:rPr lang="en-GB" sz="1400" dirty="0" err="1"/>
                        <a:t>Stretesky</a:t>
                      </a:r>
                      <a:r>
                        <a:rPr lang="en-GB" sz="1400" dirty="0"/>
                        <a:t>, P.B., Long, M.A., Barrett, K.L. 2022. </a:t>
                      </a:r>
                      <a:r>
                        <a:rPr lang="en-US" sz="1400" dirty="0"/>
                        <a:t>The Climate Change-Temperature-Crime Hypothesis: Evidence from a Sample of 15 Large US Cities, 2002 to 2015. </a:t>
                      </a:r>
                      <a:r>
                        <a:rPr lang="en-US" sz="1400" i="1" dirty="0"/>
                        <a:t>International Journal of Offender Therapy and Comparative Criminology. </a:t>
                      </a:r>
                      <a:r>
                        <a:rPr lang="en-US" sz="1400" b="1" i="0" dirty="0"/>
                        <a:t>66</a:t>
                      </a:r>
                      <a:r>
                        <a:rPr lang="en-US" sz="1400" b="0" i="1" dirty="0"/>
                        <a:t>(4</a:t>
                      </a:r>
                      <a:r>
                        <a:rPr lang="en-US" sz="1400" i="1" dirty="0"/>
                        <a:t>)</a:t>
                      </a:r>
                      <a:r>
                        <a:rPr lang="en-US" sz="1400" i="0" dirty="0"/>
                        <a:t>:430 – 450. </a:t>
                      </a:r>
                      <a:endParaRPr lang="en-US" sz="1400" dirty="0"/>
                    </a:p>
                  </a:txBody>
                  <a:tcPr/>
                </a:tc>
                <a:tc>
                  <a:txBody>
                    <a:bodyPr/>
                    <a:lstStyle/>
                    <a:p>
                      <a:r>
                        <a:rPr lang="en-US" sz="1400" dirty="0"/>
                        <a:t>Drawing on prior studies, green criminologists have hypothesized that climate change will both raise the mean temperature and the level of crime. This is known as the Climate Change Temperature-Crime Hypothesis (CCTC). </a:t>
                      </a:r>
                    </a:p>
                  </a:txBody>
                  <a:tcPr/>
                </a:tc>
                <a:extLst>
                  <a:ext uri="{0D108BD9-81ED-4DB2-BD59-A6C34878D82A}">
                    <a16:rowId xmlns:a16="http://schemas.microsoft.com/office/drawing/2014/main" val="1134690772"/>
                  </a:ext>
                </a:extLst>
              </a:tr>
            </a:tbl>
          </a:graphicData>
        </a:graphic>
      </p:graphicFrame>
    </p:spTree>
    <p:extLst>
      <p:ext uri="{BB962C8B-B14F-4D97-AF65-F5344CB8AC3E}">
        <p14:creationId xmlns:p14="http://schemas.microsoft.com/office/powerpoint/2010/main" val="218532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331F55-52B3-4A6A-A37B-DAE6CDA97EDC}"/>
              </a:ext>
            </a:extLst>
          </p:cNvPr>
          <p:cNvSpPr>
            <a:spLocks noGrp="1"/>
          </p:cNvSpPr>
          <p:nvPr>
            <p:ph type="sldNum" sz="quarter" idx="10"/>
          </p:nvPr>
        </p:nvSpPr>
        <p:spPr/>
        <p:txBody>
          <a:bodyPr/>
          <a:lstStyle/>
          <a:p>
            <a:fld id="{278DE98B-F50D-4E53-813E-204E85F09261}" type="slidenum">
              <a:rPr lang="en-GB" altLang="en-US" smtClean="0"/>
              <a:pPr/>
              <a:t>6</a:t>
            </a:fld>
            <a:endParaRPr lang="en-GB" altLang="en-US"/>
          </a:p>
        </p:txBody>
      </p:sp>
      <p:sp>
        <p:nvSpPr>
          <p:cNvPr id="9" name="Rectangle 8">
            <a:extLst>
              <a:ext uri="{FF2B5EF4-FFF2-40B4-BE49-F238E27FC236}">
                <a16:creationId xmlns:a16="http://schemas.microsoft.com/office/drawing/2014/main" id="{252A5559-B67F-4870-8E2D-F47EF5C55E17}"/>
              </a:ext>
            </a:extLst>
          </p:cNvPr>
          <p:cNvSpPr/>
          <p:nvPr/>
        </p:nvSpPr>
        <p:spPr>
          <a:xfrm>
            <a:off x="679497" y="432107"/>
            <a:ext cx="7024255" cy="523220"/>
          </a:xfrm>
          <a:prstGeom prst="rect">
            <a:avLst/>
          </a:prstGeom>
        </p:spPr>
        <p:txBody>
          <a:bodyPr wrap="square">
            <a:spAutoFit/>
          </a:bodyPr>
          <a:lstStyle/>
          <a:p>
            <a:r>
              <a:rPr lang="en-GB" sz="2800" b="1" dirty="0">
                <a:solidFill>
                  <a:srgbClr val="1D619D"/>
                </a:solidFill>
                <a:latin typeface="Arial" panose="020B0604020202020204" pitchFamily="34" charset="0"/>
                <a:ea typeface="+mj-ea"/>
                <a:cs typeface="Arial" panose="020B0604020202020204" pitchFamily="34" charset="0"/>
              </a:rPr>
              <a:t>Further resources  </a:t>
            </a:r>
            <a:endParaRPr lang="en-US" sz="1600" dirty="0"/>
          </a:p>
        </p:txBody>
      </p:sp>
      <p:sp>
        <p:nvSpPr>
          <p:cNvPr id="10" name="TextBox 9">
            <a:extLst>
              <a:ext uri="{FF2B5EF4-FFF2-40B4-BE49-F238E27FC236}">
                <a16:creationId xmlns:a16="http://schemas.microsoft.com/office/drawing/2014/main" id="{688CF4D6-845F-4ADB-931C-356383BE0A35}"/>
              </a:ext>
            </a:extLst>
          </p:cNvPr>
          <p:cNvSpPr txBox="1"/>
          <p:nvPr/>
        </p:nvSpPr>
        <p:spPr>
          <a:xfrm>
            <a:off x="2417044" y="1264459"/>
            <a:ext cx="6710901" cy="5293757"/>
          </a:xfrm>
          <a:prstGeom prst="rect">
            <a:avLst/>
          </a:prstGeom>
          <a:noFill/>
        </p:spPr>
        <p:txBody>
          <a:bodyPr wrap="square" rtlCol="0">
            <a:spAutoFit/>
          </a:bodyPr>
          <a:lstStyle/>
          <a:p>
            <a:pPr lvl="1"/>
            <a:r>
              <a:rPr lang="en-GB" b="1" dirty="0"/>
              <a:t>Ministry of Justice and HMPPS Statistics</a:t>
            </a:r>
          </a:p>
          <a:p>
            <a:pPr marL="742950" lvl="1" indent="-285750">
              <a:buFont typeface="Arial" panose="020B0604020202020204" pitchFamily="34" charset="0"/>
              <a:buChar char="•"/>
            </a:pPr>
            <a:r>
              <a:rPr lang="en-US" sz="1600" dirty="0">
                <a:hlinkClick r:id="rId2"/>
              </a:rPr>
              <a:t>Statistics at MOJ - Ministry of Justice - GOV.UK (www.gov.uk)</a:t>
            </a:r>
            <a:endParaRPr lang="en-US" sz="1600" dirty="0"/>
          </a:p>
          <a:p>
            <a:pPr marL="742950" lvl="1" indent="-285750">
              <a:buFont typeface="Arial" panose="020B0604020202020204" pitchFamily="34" charset="0"/>
              <a:buChar char="•"/>
            </a:pPr>
            <a:r>
              <a:rPr lang="en-GB" sz="1600" u="sng" dirty="0">
                <a:hlinkClick r:id="rId3" tooltip="https://www.gov.uk/government/collections/safety-in-custody-statistics"/>
              </a:rPr>
              <a:t>Safety in custody statistics - GOV.UK (www.gov.uk)</a:t>
            </a:r>
            <a:endParaRPr lang="en-US" dirty="0"/>
          </a:p>
          <a:p>
            <a:pPr marL="742950" lvl="1" indent="-285750">
              <a:buFont typeface="Arial" panose="020B0604020202020204" pitchFamily="34" charset="0"/>
              <a:buChar char="•"/>
            </a:pPr>
            <a:r>
              <a:rPr lang="en-GB" sz="1600" u="sng" dirty="0">
                <a:hlinkClick r:id="rId4" tooltip="https://www.gov.uk/government/statistics/hmpps-annual-digest-april-2020-to-march-2021"/>
              </a:rPr>
              <a:t>HMPPS Annual Digest, April 2020 to March 2021 - GOV.UK (www.gov.uk)</a:t>
            </a:r>
            <a:endParaRPr lang="en-US" u="sng" dirty="0"/>
          </a:p>
          <a:p>
            <a:pPr marL="742950" lvl="1" indent="-285750">
              <a:buFont typeface="Arial" panose="020B0604020202020204" pitchFamily="34" charset="0"/>
              <a:buChar char="•"/>
            </a:pPr>
            <a:r>
              <a:rPr lang="en-GB" sz="1600" b="1" dirty="0"/>
              <a:t> </a:t>
            </a:r>
            <a:r>
              <a:rPr lang="en-GB" sz="1600" u="sng" dirty="0">
                <a:hlinkClick r:id="rId5" tooltip="https://www.gov.uk/government/collections/offender-management-statistics-quarterly"/>
              </a:rPr>
              <a:t>Offender management statistics quarterly - GOV.UK (www.gov.uk)</a:t>
            </a:r>
            <a:endParaRPr lang="en-GB" sz="1600" u="sng" dirty="0"/>
          </a:p>
          <a:p>
            <a:pPr marL="742950" lvl="1" indent="-285750">
              <a:buFont typeface="Arial" panose="020B0604020202020204" pitchFamily="34" charset="0"/>
              <a:buChar char="•"/>
            </a:pPr>
            <a:endParaRPr lang="en-US" dirty="0"/>
          </a:p>
          <a:p>
            <a:pPr lvl="1"/>
            <a:r>
              <a:rPr lang="en-GB" b="1" dirty="0"/>
              <a:t>Home Office Statistics</a:t>
            </a:r>
            <a:endParaRPr lang="en-GB" b="1" dirty="0">
              <a:hlinkClick r:id="rId6"/>
            </a:endParaRPr>
          </a:p>
          <a:p>
            <a:pPr marL="742950" lvl="1" indent="-285750">
              <a:buFont typeface="Arial" panose="020B0604020202020204" pitchFamily="34" charset="0"/>
              <a:buChar char="•"/>
            </a:pPr>
            <a:r>
              <a:rPr lang="en-US" sz="1600" dirty="0">
                <a:hlinkClick r:id="rId6"/>
              </a:rPr>
              <a:t>Crime outcomes in England and Wales statistics - GOV.UK (www.gov.uk)</a:t>
            </a:r>
            <a:endParaRPr lang="en-GB" sz="1600" dirty="0"/>
          </a:p>
          <a:p>
            <a:pPr marL="742950" lvl="1" indent="-285750">
              <a:buFont typeface="Arial" panose="020B0604020202020204" pitchFamily="34" charset="0"/>
              <a:buChar char="•"/>
            </a:pPr>
            <a:endParaRPr lang="en-GB" dirty="0"/>
          </a:p>
          <a:p>
            <a:pPr lvl="1"/>
            <a:r>
              <a:rPr lang="en-GB" b="1" dirty="0"/>
              <a:t>Office for National Statistics</a:t>
            </a:r>
          </a:p>
          <a:p>
            <a:pPr marL="742950" lvl="1" indent="-285750">
              <a:buFont typeface="Arial" panose="020B0604020202020204" pitchFamily="34" charset="0"/>
              <a:buChar char="•"/>
            </a:pPr>
            <a:r>
              <a:rPr lang="en-US" sz="1600" dirty="0">
                <a:hlinkClick r:id="rId7"/>
              </a:rPr>
              <a:t>Crime in England and Wales Statistical bulletins - Office for National Statistics (ons.gov.uk)</a:t>
            </a:r>
            <a:endParaRPr lang="en-GB" sz="1600" dirty="0"/>
          </a:p>
          <a:p>
            <a:pPr lvl="1"/>
            <a:endParaRPr lang="en-GB" b="1" dirty="0"/>
          </a:p>
          <a:p>
            <a:pPr lvl="1"/>
            <a:r>
              <a:rPr lang="en-GB" b="1" dirty="0"/>
              <a:t>MET Office Datasets</a:t>
            </a:r>
          </a:p>
          <a:p>
            <a:pPr marL="742950" lvl="1" indent="-285750">
              <a:buFont typeface="Arial" panose="020B0604020202020204" pitchFamily="34" charset="0"/>
              <a:buChar char="•"/>
            </a:pPr>
            <a:r>
              <a:rPr lang="en-US" sz="1600" dirty="0">
                <a:hlinkClick r:id="rId8"/>
              </a:rPr>
              <a:t>Datasets - Met Office</a:t>
            </a:r>
            <a:endParaRPr lang="en-US" sz="1600" dirty="0"/>
          </a:p>
          <a:p>
            <a:pPr marL="742950" lvl="1" indent="-285750">
              <a:buFont typeface="Arial" panose="020B0604020202020204" pitchFamily="34" charset="0"/>
              <a:buChar char="•"/>
            </a:pPr>
            <a:r>
              <a:rPr lang="en-US" sz="1600" dirty="0">
                <a:hlinkClick r:id="rId9"/>
              </a:rPr>
              <a:t>UK Climate Projections (UKCP) - Met Office</a:t>
            </a:r>
            <a:endParaRPr lang="en-GB" sz="1600" b="1" dirty="0"/>
          </a:p>
          <a:p>
            <a:endParaRPr lang="en-GB" dirty="0"/>
          </a:p>
          <a:p>
            <a:pPr marL="285750" indent="-285750">
              <a:buFont typeface="Arial" panose="020B0604020202020204" pitchFamily="34" charset="0"/>
              <a:buChar char="•"/>
            </a:pPr>
            <a:endParaRPr lang="en-US" dirty="0"/>
          </a:p>
        </p:txBody>
      </p:sp>
      <p:pic>
        <p:nvPicPr>
          <p:cNvPr id="1030" name="Picture 6" descr="Download Home Office (Home Department) Logo in SVG Vector or PNG File  Format - Logo.wine">
            <a:extLst>
              <a:ext uri="{FF2B5EF4-FFF2-40B4-BE49-F238E27FC236}">
                <a16:creationId xmlns:a16="http://schemas.microsoft.com/office/drawing/2014/main" id="{B13D2278-356B-41B9-B58C-4A9505449F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8822"/>
          <a:stretch/>
        </p:blipFill>
        <p:spPr bwMode="auto">
          <a:xfrm>
            <a:off x="281940" y="2876603"/>
            <a:ext cx="1969001" cy="14095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CC248AB-B3D9-4EB2-8D2F-DD4705147C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631" y="1343479"/>
            <a:ext cx="1013688" cy="79194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Office for National Statistics logo - Homepage">
            <a:extLst>
              <a:ext uri="{FF2B5EF4-FFF2-40B4-BE49-F238E27FC236}">
                <a16:creationId xmlns:a16="http://schemas.microsoft.com/office/drawing/2014/main" id="{BB69DAAE-EE9F-4C7B-908A-9499D1BCB90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ONS-logo - Presswarm Windows Conservatories and Doors">
            <a:extLst>
              <a:ext uri="{FF2B5EF4-FFF2-40B4-BE49-F238E27FC236}">
                <a16:creationId xmlns:a16="http://schemas.microsoft.com/office/drawing/2014/main" id="{5909C4BA-6E1B-49F7-92B2-5C0D2B3D2B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631" y="4337781"/>
            <a:ext cx="2092674" cy="59793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Link to us - Met Office">
            <a:extLst>
              <a:ext uri="{FF2B5EF4-FFF2-40B4-BE49-F238E27FC236}">
                <a16:creationId xmlns:a16="http://schemas.microsoft.com/office/drawing/2014/main" id="{512DDF75-1A33-4306-BF0D-761674C7F57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7092"/>
          <a:stretch/>
        </p:blipFill>
        <p:spPr bwMode="auto">
          <a:xfrm>
            <a:off x="271428" y="5092068"/>
            <a:ext cx="2357901" cy="8439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M Prison &amp; Probation Service jobs - Ministry of Justice jobs">
            <a:extLst>
              <a:ext uri="{FF2B5EF4-FFF2-40B4-BE49-F238E27FC236}">
                <a16:creationId xmlns:a16="http://schemas.microsoft.com/office/drawing/2014/main" id="{8670E861-AF26-4B31-9832-9ED2D0221A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9631" y="2250755"/>
            <a:ext cx="1745208" cy="77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727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A3704F4-7059-42AA-871F-106CFCA15460}" vid="{F303F644-0D5B-49FF-9101-7D8A93D9E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963E794F64B74BBBAD7EB4C952F1C3" ma:contentTypeVersion="8" ma:contentTypeDescription="Create a new document." ma:contentTypeScope="" ma:versionID="7208eaa1991ce758fedab5368a9a5a5d">
  <xsd:schema xmlns:xsd="http://www.w3.org/2001/XMLSchema" xmlns:xs="http://www.w3.org/2001/XMLSchema" xmlns:p="http://schemas.microsoft.com/office/2006/metadata/properties" xmlns:ns2="8a590332-1eb3-4348-9fb8-e4bd700334f0" targetNamespace="http://schemas.microsoft.com/office/2006/metadata/properties" ma:root="true" ma:fieldsID="41adff6f13f9a5f4a9acc6e4e014f0b1" ns2:_="">
    <xsd:import namespace="8a590332-1eb3-4348-9fb8-e4bd700334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90332-1eb3-4348-9fb8-e4bd700334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C96B9E-649D-4B30-AA2D-2E8ED7BFF67D}">
  <ds:schemaRefs>
    <ds:schemaRef ds:uri="8a590332-1eb3-4348-9fb8-e4bd700334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6B49E49-285A-40DA-B941-237F73EE6FA6}">
  <ds:schemaRefs>
    <ds:schemaRef ds:uri="http://schemas.microsoft.com/sharepoint/v3/contenttype/forms"/>
  </ds:schemaRefs>
</ds:datastoreItem>
</file>

<file path=customXml/itemProps3.xml><?xml version="1.0" encoding="utf-8"?>
<ds:datastoreItem xmlns:ds="http://schemas.openxmlformats.org/officeDocument/2006/customXml" ds:itemID="{1FC8D6A9-E318-4947-AF4A-ECE35612D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590332-1eb3-4348-9fb8-e4bd700334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MoJ Template</Template>
  <TotalTime>545</TotalTime>
  <Words>970</Words>
  <Application>Microsoft Office PowerPoint</Application>
  <PresentationFormat>On-screen Show (4:3)</PresentationFormat>
  <Paragraphs>73</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A Hot and Violent World:</vt:lpstr>
      <vt:lpstr>Problem statement</vt:lpstr>
      <vt:lpstr>PowerPoint Presentation</vt:lpstr>
      <vt:lpstr>PowerPoint Presentation</vt:lpstr>
      <vt:lpstr>Literature review </vt:lpstr>
      <vt:lpstr>PowerPoint Presentation</vt:lpstr>
    </vt:vector>
  </TitlesOfParts>
  <Manager>Ministry of Justice</Manager>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subtitle]</dc:subject>
  <dc:creator>Davenport, Charlotte</dc:creator>
  <cp:keywords>[add key words]</cp:keywords>
  <cp:lastModifiedBy>Davenport, Charlotte</cp:lastModifiedBy>
  <cp:revision>21</cp:revision>
  <dcterms:created xsi:type="dcterms:W3CDTF">2022-02-08T15:31:35Z</dcterms:created>
  <dcterms:modified xsi:type="dcterms:W3CDTF">2022-03-15T17:23:29Z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0x01010063963E794F64B74BBBAD7EB4C952F1C3</vt:lpwstr>
  </property>
</Properties>
</file>