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257" r:id="rId5"/>
    <p:sldId id="268" r:id="rId6"/>
    <p:sldId id="267" r:id="rId7"/>
    <p:sldId id="269" r:id="rId8"/>
    <p:sldId id="270" r:id="rId9"/>
    <p:sldId id="272" r:id="rId10"/>
    <p:sldId id="261" r:id="rId11"/>
    <p:sldId id="273" r:id="rId12"/>
    <p:sldId id="263" r:id="rId13"/>
    <p:sldId id="274" r:id="rId14"/>
    <p:sldId id="276" r:id="rId15"/>
    <p:sldId id="275" r:id="rId16"/>
    <p:sldId id="277" r:id="rId17"/>
    <p:sldId id="278" r:id="rId18"/>
    <p:sldId id="279" r:id="rId19"/>
    <p:sldId id="280" r:id="rId20"/>
    <p:sldId id="281" r:id="rId21"/>
    <p:sldId id="282" r:id="rId22"/>
  </p:sldIdLst>
  <p:sldSz cx="12188825" cy="6858000"/>
  <p:notesSz cx="6858000" cy="9144000"/>
  <p:defaultTextStyle>
    <a:defPPr rtl="0">
      <a:defRPr lang="it-it"/>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469" autoAdjust="0"/>
  </p:normalViewPr>
  <p:slideViewPr>
    <p:cSldViewPr>
      <p:cViewPr varScale="1">
        <p:scale>
          <a:sx n="75" d="100"/>
          <a:sy n="75" d="100"/>
        </p:scale>
        <p:origin x="498" y="66"/>
      </p:cViewPr>
      <p:guideLst>
        <p:guide orient="horz" pos="2160"/>
        <p:guide pos="3839"/>
      </p:guideLst>
    </p:cSldViewPr>
  </p:slideViewPr>
  <p:notesTextViewPr>
    <p:cViewPr>
      <p:scale>
        <a:sx n="1" d="1"/>
        <a:sy n="1" d="1"/>
      </p:scale>
      <p:origin x="0" y="0"/>
    </p:cViewPr>
  </p:notesTextViewPr>
  <p:notesViewPr>
    <p:cSldViewPr showGuides="1">
      <p:cViewPr varScale="1">
        <p:scale>
          <a:sx n="89" d="100"/>
          <a:sy n="89" d="100"/>
        </p:scale>
        <p:origin x="375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it-IT" dirty="0"/>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221A1788-7372-4FAC-9AF0-00B54B8D9CBA}" type="datetime1">
              <a:rPr lang="it-IT" smtClean="0"/>
              <a:t>07/02/2023</a:t>
            </a:fld>
            <a:endParaRPr lang="it-IT" dirty="0"/>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it-IT" dirty="0"/>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it-IT" smtClean="0"/>
              <a:pPr algn="r" rtl="0"/>
              <a:t>‹N›</a:t>
            </a:fld>
            <a:endParaRPr lang="it-IT"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it-IT" dirty="0"/>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943A304-85CD-4257-B418-D8F889FE0DBC}" type="datetime1">
              <a:rPr lang="it-IT" smtClean="0"/>
              <a:pPr/>
              <a:t>07/02/2023</a:t>
            </a:fld>
            <a:endParaRPr lang="it-IT" dirty="0"/>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it-IT" dirty="0"/>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it-IT" dirty="0"/>
              <a:t>Fare clic per modificare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it-IT" dirty="0"/>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3EBA5BD7-F043-4D1B-AA17-CD412FC534DE}" type="slidenum">
              <a:rPr lang="it-IT" smtClean="0"/>
              <a:pPr/>
              <a:t>‹N›</a:t>
            </a:fld>
            <a:endParaRPr lang="it-IT"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1</a:t>
            </a:fld>
            <a:endParaRPr lang="it-IT" dirty="0"/>
          </a:p>
        </p:txBody>
      </p:sp>
    </p:spTree>
    <p:extLst>
      <p:ext uri="{BB962C8B-B14F-4D97-AF65-F5344CB8AC3E}">
        <p14:creationId xmlns:p14="http://schemas.microsoft.com/office/powerpoint/2010/main" val="3514624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10</a:t>
            </a:fld>
            <a:endParaRPr lang="it-IT" dirty="0"/>
          </a:p>
        </p:txBody>
      </p:sp>
    </p:spTree>
    <p:extLst>
      <p:ext uri="{BB962C8B-B14F-4D97-AF65-F5344CB8AC3E}">
        <p14:creationId xmlns:p14="http://schemas.microsoft.com/office/powerpoint/2010/main" val="375647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11</a:t>
            </a:fld>
            <a:endParaRPr lang="it-IT" dirty="0"/>
          </a:p>
        </p:txBody>
      </p:sp>
    </p:spTree>
    <p:extLst>
      <p:ext uri="{BB962C8B-B14F-4D97-AF65-F5344CB8AC3E}">
        <p14:creationId xmlns:p14="http://schemas.microsoft.com/office/powerpoint/2010/main" val="985449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12</a:t>
            </a:fld>
            <a:endParaRPr lang="it-IT" dirty="0"/>
          </a:p>
        </p:txBody>
      </p:sp>
    </p:spTree>
    <p:extLst>
      <p:ext uri="{BB962C8B-B14F-4D97-AF65-F5344CB8AC3E}">
        <p14:creationId xmlns:p14="http://schemas.microsoft.com/office/powerpoint/2010/main" val="2886641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2</a:t>
            </a:fld>
            <a:endParaRPr lang="it-IT" dirty="0"/>
          </a:p>
        </p:txBody>
      </p:sp>
    </p:spTree>
    <p:extLst>
      <p:ext uri="{BB962C8B-B14F-4D97-AF65-F5344CB8AC3E}">
        <p14:creationId xmlns:p14="http://schemas.microsoft.com/office/powerpoint/2010/main" val="2287174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3</a:t>
            </a:fld>
            <a:endParaRPr lang="it-IT" dirty="0"/>
          </a:p>
        </p:txBody>
      </p:sp>
    </p:spTree>
    <p:extLst>
      <p:ext uri="{BB962C8B-B14F-4D97-AF65-F5344CB8AC3E}">
        <p14:creationId xmlns:p14="http://schemas.microsoft.com/office/powerpoint/2010/main" val="4149218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4</a:t>
            </a:fld>
            <a:endParaRPr lang="it-IT" dirty="0"/>
          </a:p>
        </p:txBody>
      </p:sp>
    </p:spTree>
    <p:extLst>
      <p:ext uri="{BB962C8B-B14F-4D97-AF65-F5344CB8AC3E}">
        <p14:creationId xmlns:p14="http://schemas.microsoft.com/office/powerpoint/2010/main" val="3218439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3EBA5BD7-F043-4D1B-AA17-CD412FC534DE}" type="slidenum">
              <a:rPr lang="en-US" smtClean="0"/>
              <a:t>5</a:t>
            </a:fld>
            <a:endParaRPr lang="en-US"/>
          </a:p>
        </p:txBody>
      </p:sp>
    </p:spTree>
    <p:extLst>
      <p:ext uri="{BB962C8B-B14F-4D97-AF65-F5344CB8AC3E}">
        <p14:creationId xmlns:p14="http://schemas.microsoft.com/office/powerpoint/2010/main" val="4117229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3EBA5BD7-F043-4D1B-AA17-CD412FC534DE}" type="slidenum">
              <a:rPr lang="en-US" smtClean="0"/>
              <a:t>6</a:t>
            </a:fld>
            <a:endParaRPr lang="en-US"/>
          </a:p>
        </p:txBody>
      </p:sp>
    </p:spTree>
    <p:extLst>
      <p:ext uri="{BB962C8B-B14F-4D97-AF65-F5344CB8AC3E}">
        <p14:creationId xmlns:p14="http://schemas.microsoft.com/office/powerpoint/2010/main" val="877933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3EBA5BD7-F043-4D1B-AA17-CD412FC534DE}" type="slidenum">
              <a:rPr lang="it-IT" smtClean="0"/>
              <a:t>7</a:t>
            </a:fld>
            <a:endParaRPr lang="it-IT" dirty="0"/>
          </a:p>
        </p:txBody>
      </p:sp>
    </p:spTree>
    <p:extLst>
      <p:ext uri="{BB962C8B-B14F-4D97-AF65-F5344CB8AC3E}">
        <p14:creationId xmlns:p14="http://schemas.microsoft.com/office/powerpoint/2010/main" val="1141757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3EBA5BD7-F043-4D1B-AA17-CD412FC534DE}" type="slidenum">
              <a:rPr lang="it-IT" smtClean="0"/>
              <a:t>8</a:t>
            </a:fld>
            <a:endParaRPr lang="it-IT" dirty="0"/>
          </a:p>
        </p:txBody>
      </p:sp>
    </p:spTree>
    <p:extLst>
      <p:ext uri="{BB962C8B-B14F-4D97-AF65-F5344CB8AC3E}">
        <p14:creationId xmlns:p14="http://schemas.microsoft.com/office/powerpoint/2010/main" val="771296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9</a:t>
            </a:fld>
            <a:endParaRPr lang="it-IT" dirty="0"/>
          </a:p>
        </p:txBody>
      </p:sp>
    </p:spTree>
    <p:extLst>
      <p:ext uri="{BB962C8B-B14F-4D97-AF65-F5344CB8AC3E}">
        <p14:creationId xmlns:p14="http://schemas.microsoft.com/office/powerpoint/2010/main" val="3842514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grpSp>
        <p:nvGrpSpPr>
          <p:cNvPr id="21" name="diagonali"/>
          <p:cNvGrpSpPr/>
          <p:nvPr/>
        </p:nvGrpSpPr>
        <p:grpSpPr>
          <a:xfrm>
            <a:off x="7516443" y="4145281"/>
            <a:ext cx="4686117" cy="2731407"/>
            <a:chOff x="5638800" y="3108960"/>
            <a:chExt cx="3515503" cy="2048555"/>
          </a:xfrm>
        </p:grpSpPr>
        <p:cxnSp>
          <p:nvCxnSpPr>
            <p:cNvPr id="14" name="Connettore diritto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nettore diritto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nettore diritto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inee inferiori"/>
          <p:cNvGrpSpPr/>
          <p:nvPr/>
        </p:nvGrpSpPr>
        <p:grpSpPr>
          <a:xfrm>
            <a:off x="-8916" y="6057149"/>
            <a:ext cx="5498726" cy="820207"/>
            <a:chOff x="-6689" y="4553748"/>
            <a:chExt cx="4125119" cy="615155"/>
          </a:xfrm>
        </p:grpSpPr>
        <p:sp>
          <p:nvSpPr>
            <p:cNvPr id="9" name="Figura a mano libera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it-IT" dirty="0"/>
            </a:p>
          </p:txBody>
        </p:sp>
        <p:sp>
          <p:nvSpPr>
            <p:cNvPr id="10" name="Figura a mano libera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it-IT" dirty="0"/>
            </a:p>
          </p:txBody>
        </p:sp>
        <p:sp>
          <p:nvSpPr>
            <p:cNvPr id="11" name="Figura a mano libera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it-IT" dirty="0"/>
            </a:p>
          </p:txBody>
        </p:sp>
      </p:grpSp>
      <p:sp>
        <p:nvSpPr>
          <p:cNvPr id="2" name="Titolo 1"/>
          <p:cNvSpPr>
            <a:spLocks noGrp="1"/>
          </p:cNvSpPr>
          <p:nvPr>
            <p:ph type="ctrTitle"/>
          </p:nvPr>
        </p:nvSpPr>
        <p:spPr>
          <a:xfrm>
            <a:off x="1625176" y="584200"/>
            <a:ext cx="8735325" cy="2000251"/>
          </a:xfrm>
        </p:spPr>
        <p:txBody>
          <a:bodyPr rtlCol="0">
            <a:normAutofit/>
          </a:bodyPr>
          <a:lstStyle>
            <a:lvl1pPr algn="l" rtl="0">
              <a:defRPr sz="5400"/>
            </a:lvl1pPr>
          </a:lstStyle>
          <a:p>
            <a:pPr rtl="0"/>
            <a:r>
              <a:rPr lang="it-IT"/>
              <a:t>Fare clic per modificare lo stile del titolo dello schema</a:t>
            </a:r>
            <a:endParaRPr lang="it-IT" dirty="0"/>
          </a:p>
        </p:txBody>
      </p:sp>
      <p:sp>
        <p:nvSpPr>
          <p:cNvPr id="3" name="Sottotitolo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it-IT"/>
              <a:t>Fare clic per modificare lo stile del sottotitolo dello schema</a:t>
            </a:r>
            <a:endParaRPr lang="it-IT" dirty="0"/>
          </a:p>
        </p:txBody>
      </p:sp>
      <p:sp>
        <p:nvSpPr>
          <p:cNvPr id="22" name="Segnaposto data 21"/>
          <p:cNvSpPr>
            <a:spLocks noGrp="1"/>
          </p:cNvSpPr>
          <p:nvPr>
            <p:ph type="dt" sz="half" idx="10"/>
          </p:nvPr>
        </p:nvSpPr>
        <p:spPr/>
        <p:txBody>
          <a:bodyPr rtlCol="0"/>
          <a:lstStyle>
            <a:lvl1pPr>
              <a:defRPr/>
            </a:lvl1pPr>
          </a:lstStyle>
          <a:p>
            <a:fld id="{3889EF9B-A500-41B6-8F1C-893813E9A898}" type="datetime1">
              <a:rPr lang="it-IT" smtClean="0"/>
              <a:pPr/>
              <a:t>07/02/2023</a:t>
            </a:fld>
            <a:endParaRPr lang="it-IT" dirty="0"/>
          </a:p>
        </p:txBody>
      </p:sp>
      <p:sp>
        <p:nvSpPr>
          <p:cNvPr id="23" name="Segnaposto piè di pagina 22"/>
          <p:cNvSpPr>
            <a:spLocks noGrp="1"/>
          </p:cNvSpPr>
          <p:nvPr>
            <p:ph type="ftr" sz="quarter" idx="11"/>
          </p:nvPr>
        </p:nvSpPr>
        <p:spPr/>
        <p:txBody>
          <a:bodyPr rtlCol="0"/>
          <a:lstStyle/>
          <a:p>
            <a:pPr rtl="0"/>
            <a:endParaRPr lang="it-IT" dirty="0"/>
          </a:p>
        </p:txBody>
      </p:sp>
      <p:sp>
        <p:nvSpPr>
          <p:cNvPr id="24" name="Segnaposto numero diapositiva 23"/>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lvl1pPr>
              <a:defRPr/>
            </a:lvl1pPr>
          </a:lstStyle>
          <a:p>
            <a:fld id="{6E724BBD-5BEA-4971-A6C4-42E94AF7CB5F}" type="datetime1">
              <a:rPr lang="it-IT" smtClean="0"/>
              <a:pPr/>
              <a:t>07/02/2023</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6898" y="584200"/>
            <a:ext cx="2742486" cy="5588000"/>
          </a:xfrm>
        </p:spPr>
        <p:txBody>
          <a:bodyPr vert="eaVert"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lvl1pPr>
              <a:defRPr/>
            </a:lvl1pPr>
          </a:lstStyle>
          <a:p>
            <a:fld id="{EF1B2188-7D8C-43C8-B29F-60D01DE77B72}" type="datetime1">
              <a:rPr lang="it-IT" smtClean="0"/>
              <a:pPr/>
              <a:t>07/02/2023</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contenut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lvl1pPr>
              <a:defRPr/>
            </a:lvl1pPr>
          </a:lstStyle>
          <a:p>
            <a:fld id="{581DC961-63CE-49AB-921E-1CE3DDEFC80A}" type="datetime1">
              <a:rPr lang="it-IT" smtClean="0"/>
              <a:pPr/>
              <a:t>07/02/2023</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lvl1pPr algn="r">
              <a:defRPr/>
            </a:lvl1pPr>
          </a:lstStyle>
          <a:p>
            <a:fld id="{C014DD1E-5D91-48A3-AD6D-45FBA980D106}" type="slidenum">
              <a:rPr lang="it-IT" smtClean="0"/>
              <a:pPr/>
              <a:t>‹N›</a:t>
            </a:fld>
            <a:endParaRPr lang="it-IT"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grpSp>
        <p:nvGrpSpPr>
          <p:cNvPr id="11" name="diagonali"/>
          <p:cNvGrpSpPr/>
          <p:nvPr/>
        </p:nvGrpSpPr>
        <p:grpSpPr>
          <a:xfrm>
            <a:off x="7516443" y="4145281"/>
            <a:ext cx="4686117" cy="2731407"/>
            <a:chOff x="5638800" y="3108960"/>
            <a:chExt cx="3515503" cy="2048555"/>
          </a:xfrm>
        </p:grpSpPr>
        <p:cxnSp>
          <p:nvCxnSpPr>
            <p:cNvPr id="12" name="Connettore diritto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nettore diritto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nettore diritto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olo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it-IT"/>
              <a:t>Fare clic per modificare gli stili del testo dello schema</a:t>
            </a:r>
          </a:p>
        </p:txBody>
      </p:sp>
      <p:sp>
        <p:nvSpPr>
          <p:cNvPr id="4" name="Segnaposto data 3"/>
          <p:cNvSpPr>
            <a:spLocks noGrp="1"/>
          </p:cNvSpPr>
          <p:nvPr>
            <p:ph type="dt" sz="half" idx="10"/>
          </p:nvPr>
        </p:nvSpPr>
        <p:spPr/>
        <p:txBody>
          <a:bodyPr rtlCol="0"/>
          <a:lstStyle>
            <a:lvl1pPr>
              <a:defRPr/>
            </a:lvl1pPr>
          </a:lstStyle>
          <a:p>
            <a:fld id="{C6066F5F-3C86-4285-A86F-35EFBBDD7800}" type="datetime1">
              <a:rPr lang="it-IT" smtClean="0"/>
              <a:pPr/>
              <a:t>07/02/2023</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contenuto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contenuto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data 4"/>
          <p:cNvSpPr>
            <a:spLocks noGrp="1"/>
          </p:cNvSpPr>
          <p:nvPr>
            <p:ph type="dt" sz="half" idx="10"/>
          </p:nvPr>
        </p:nvSpPr>
        <p:spPr/>
        <p:txBody>
          <a:bodyPr rtlCol="0"/>
          <a:lstStyle>
            <a:lvl1pPr>
              <a:defRPr/>
            </a:lvl1pPr>
          </a:lstStyle>
          <a:p>
            <a:fld id="{0B9BE34E-14EC-4041-A597-EE22FC16794F}" type="datetime1">
              <a:rPr lang="it-IT" smtClean="0"/>
              <a:pPr/>
              <a:t>07/02/2023</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lvl1pPr algn="l" rtl="0">
              <a:defRPr/>
            </a:lvl1pPr>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it-IT"/>
              <a:t>Fare clic per modificare gli stili del testo dello schema</a:t>
            </a:r>
          </a:p>
        </p:txBody>
      </p:sp>
      <p:sp>
        <p:nvSpPr>
          <p:cNvPr id="4" name="Segnaposto contenuto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it-IT"/>
              <a:t>Fare clic per modificare gli stili del testo dello schema</a:t>
            </a:r>
          </a:p>
        </p:txBody>
      </p:sp>
      <p:sp>
        <p:nvSpPr>
          <p:cNvPr id="6" name="Segnaposto contenuto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7" name="Segnaposto data 6"/>
          <p:cNvSpPr>
            <a:spLocks noGrp="1"/>
          </p:cNvSpPr>
          <p:nvPr>
            <p:ph type="dt" sz="half" idx="10"/>
          </p:nvPr>
        </p:nvSpPr>
        <p:spPr/>
        <p:txBody>
          <a:bodyPr rtlCol="0"/>
          <a:lstStyle>
            <a:lvl1pPr>
              <a:defRPr/>
            </a:lvl1pPr>
          </a:lstStyle>
          <a:p>
            <a:fld id="{D6FAD192-1BF7-4994-9CBA-74265F19F4C1}" type="datetime1">
              <a:rPr lang="it-IT" smtClean="0"/>
              <a:pPr/>
              <a:t>07/02/2023</a:t>
            </a:fld>
            <a:endParaRPr lang="it-IT" dirty="0"/>
          </a:p>
        </p:txBody>
      </p:sp>
      <p:sp>
        <p:nvSpPr>
          <p:cNvPr id="8" name="Segnaposto piè di pagina 7"/>
          <p:cNvSpPr>
            <a:spLocks noGrp="1"/>
          </p:cNvSpPr>
          <p:nvPr>
            <p:ph type="ftr" sz="quarter" idx="11"/>
          </p:nvPr>
        </p:nvSpPr>
        <p:spPr/>
        <p:txBody>
          <a:bodyPr rtlCol="0"/>
          <a:lstStyle/>
          <a:p>
            <a:pPr rtl="0"/>
            <a:endParaRPr lang="it-IT" dirty="0"/>
          </a:p>
        </p:txBody>
      </p:sp>
      <p:sp>
        <p:nvSpPr>
          <p:cNvPr id="9" name="Segnaposto numero diapositiva 8"/>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data 2"/>
          <p:cNvSpPr>
            <a:spLocks noGrp="1"/>
          </p:cNvSpPr>
          <p:nvPr>
            <p:ph type="dt" sz="half" idx="10"/>
          </p:nvPr>
        </p:nvSpPr>
        <p:spPr/>
        <p:txBody>
          <a:bodyPr rtlCol="0"/>
          <a:lstStyle>
            <a:lvl1pPr>
              <a:defRPr/>
            </a:lvl1pPr>
          </a:lstStyle>
          <a:p>
            <a:fld id="{C476DD40-7EBA-46D0-A855-62759524AC7A}" type="datetime1">
              <a:rPr lang="it-IT" smtClean="0"/>
              <a:pPr/>
              <a:t>07/02/2023</a:t>
            </a:fld>
            <a:endParaRPr lang="it-IT" dirty="0"/>
          </a:p>
        </p:txBody>
      </p:sp>
      <p:sp>
        <p:nvSpPr>
          <p:cNvPr id="4" name="Segnaposto piè di pagina 3"/>
          <p:cNvSpPr>
            <a:spLocks noGrp="1"/>
          </p:cNvSpPr>
          <p:nvPr>
            <p:ph type="ftr" sz="quarter" idx="11"/>
          </p:nvPr>
        </p:nvSpPr>
        <p:spPr/>
        <p:txBody>
          <a:bodyPr rtlCol="0"/>
          <a:lstStyle/>
          <a:p>
            <a:pPr rtl="0"/>
            <a:endParaRPr lang="it-IT" dirty="0"/>
          </a:p>
        </p:txBody>
      </p:sp>
      <p:sp>
        <p:nvSpPr>
          <p:cNvPr id="5" name="Segnaposto numero diapositiva 4"/>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lvl1pPr>
              <a:defRPr/>
            </a:lvl1pPr>
          </a:lstStyle>
          <a:p>
            <a:fld id="{C62E4D95-88E1-4556-89BE-EC650C1D14A8}" type="datetime1">
              <a:rPr lang="it-IT" smtClean="0"/>
              <a:pPr/>
              <a:t>07/02/2023</a:t>
            </a:fld>
            <a:endParaRPr lang="it-IT" dirty="0"/>
          </a:p>
        </p:txBody>
      </p:sp>
      <p:sp>
        <p:nvSpPr>
          <p:cNvPr id="3" name="Segnaposto piè di pagina 2"/>
          <p:cNvSpPr>
            <a:spLocks noGrp="1"/>
          </p:cNvSpPr>
          <p:nvPr>
            <p:ph type="ftr" sz="quarter" idx="11"/>
          </p:nvPr>
        </p:nvSpPr>
        <p:spPr/>
        <p:txBody>
          <a:bodyPr rtlCol="0"/>
          <a:lstStyle/>
          <a:p>
            <a:pPr rtl="0"/>
            <a:endParaRPr lang="it-IT" dirty="0"/>
          </a:p>
        </p:txBody>
      </p:sp>
      <p:sp>
        <p:nvSpPr>
          <p:cNvPr id="4" name="Segnaposto numero diapositiva 3"/>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it-IT"/>
              <a:t>Fare clic per modificare lo stile del titolo dello schema</a:t>
            </a:r>
            <a:endParaRPr lang="it-IT" dirty="0"/>
          </a:p>
        </p:txBody>
      </p:sp>
      <p:sp>
        <p:nvSpPr>
          <p:cNvPr id="4" name="Segnaposto tes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it-IT"/>
              <a:t>Fare clic per modificare gli stili del testo dello schema</a:t>
            </a:r>
          </a:p>
        </p:txBody>
      </p:sp>
      <p:sp>
        <p:nvSpPr>
          <p:cNvPr id="3" name="Segnaposto contenuto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data 4"/>
          <p:cNvSpPr>
            <a:spLocks noGrp="1"/>
          </p:cNvSpPr>
          <p:nvPr>
            <p:ph type="dt" sz="half" idx="10"/>
          </p:nvPr>
        </p:nvSpPr>
        <p:spPr/>
        <p:txBody>
          <a:bodyPr rtlCol="0"/>
          <a:lstStyle>
            <a:lvl1pPr>
              <a:defRPr/>
            </a:lvl1pPr>
          </a:lstStyle>
          <a:p>
            <a:fld id="{1F9867D3-FC26-40B1-8BB9-B19FF8D6CD45}" type="datetime1">
              <a:rPr lang="it-IT" smtClean="0"/>
              <a:pPr/>
              <a:t>07/02/2023</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it-IT"/>
              <a:t>Fare clic per modificare lo stile del titolo dello schema</a:t>
            </a:r>
            <a:endParaRPr lang="it-IT" dirty="0"/>
          </a:p>
        </p:txBody>
      </p:sp>
      <p:sp>
        <p:nvSpPr>
          <p:cNvPr id="4" name="Segnaposto tes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it-IT"/>
              <a:t>Fare clic per modificare gli stili del testo dello schema</a:t>
            </a:r>
          </a:p>
        </p:txBody>
      </p:sp>
      <p:sp>
        <p:nvSpPr>
          <p:cNvPr id="3" name="Segnaposto immagine 2" descr="Segnaposto vuoto per aggiungere un'immagine. Fare clic sul segnaposto e selezionare l'immagine che si vuole aggiungere."/>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it-IT"/>
              <a:t>Fare clic sull'icona per inserire un'immagine</a:t>
            </a:r>
            <a:endParaRPr lang="it-IT" dirty="0"/>
          </a:p>
        </p:txBody>
      </p:sp>
      <p:sp>
        <p:nvSpPr>
          <p:cNvPr id="5" name="Segnaposto data 4"/>
          <p:cNvSpPr>
            <a:spLocks noGrp="1"/>
          </p:cNvSpPr>
          <p:nvPr>
            <p:ph type="dt" sz="half" idx="10"/>
          </p:nvPr>
        </p:nvSpPr>
        <p:spPr/>
        <p:txBody>
          <a:bodyPr rtlCol="0"/>
          <a:lstStyle>
            <a:lvl1pPr>
              <a:defRPr/>
            </a:lvl1pPr>
          </a:lstStyle>
          <a:p>
            <a:fld id="{5B0EE21F-92EE-4289-AFFB-9252D957F459}" type="datetime1">
              <a:rPr lang="it-IT" smtClean="0"/>
              <a:pPr/>
              <a:t>07/02/2023</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inee a sinistra"/>
          <p:cNvGrpSpPr/>
          <p:nvPr/>
        </p:nvGrpSpPr>
        <p:grpSpPr>
          <a:xfrm>
            <a:off x="-15870" y="-3174"/>
            <a:ext cx="819993" cy="5229225"/>
            <a:chOff x="-11906" y="-2381"/>
            <a:chExt cx="615155" cy="3921919"/>
          </a:xfrm>
        </p:grpSpPr>
        <p:sp>
          <p:nvSpPr>
            <p:cNvPr id="10" name="Figura a mano libera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1" name="Figura a mano libera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4" name="Figura a mano libera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grpSp>
      <p:sp>
        <p:nvSpPr>
          <p:cNvPr id="2" name="Segnaposto titolo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it-IT" dirty="0"/>
              <a:t>Fare clic per modificare lo stile del titolo</a:t>
            </a:r>
          </a:p>
        </p:txBody>
      </p:sp>
      <p:sp>
        <p:nvSpPr>
          <p:cNvPr id="3" name="Segnaposto testo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it-IT" dirty="0"/>
              <a:t>Fare clic per modificare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4" name="Segnaposto data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8A756645-DD8C-4009-9A84-A4AD56EB55A9}" type="datetime1">
              <a:rPr lang="it-IT" smtClean="0"/>
              <a:pPr/>
              <a:t>07/02/2023</a:t>
            </a:fld>
            <a:endParaRPr lang="it-IT" dirty="0"/>
          </a:p>
        </p:txBody>
      </p:sp>
      <p:sp>
        <p:nvSpPr>
          <p:cNvPr id="5" name="Segnaposto piè di pagina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it-IT" dirty="0"/>
          </a:p>
        </p:txBody>
      </p:sp>
      <p:sp>
        <p:nvSpPr>
          <p:cNvPr id="6" name="Segnaposto numero diapositiva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rtl="0">
              <a:defRPr sz="1200">
                <a:solidFill>
                  <a:schemeClr val="tx1">
                    <a:tint val="75000"/>
                  </a:schemeClr>
                </a:solidFill>
              </a:defRPr>
            </a:lvl1pPr>
          </a:lstStyle>
          <a:p>
            <a:fld id="{C014DD1E-5D91-48A3-AD6D-45FBA980D106}" type="slidenum">
              <a:rPr lang="it-IT" smtClean="0"/>
              <a:pPr/>
              <a:t>‹N›</a:t>
            </a:fld>
            <a:endParaRPr lang="it-IT"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rtlCol="0"/>
          <a:lstStyle/>
          <a:p>
            <a:pPr rtl="0"/>
            <a:r>
              <a:rPr lang="it-IT" dirty="0">
                <a:solidFill>
                  <a:srgbClr val="FF0000"/>
                </a:solidFill>
              </a:rPr>
              <a:t>OS161: SHELL PROJECT</a:t>
            </a:r>
          </a:p>
        </p:txBody>
      </p:sp>
      <p:sp>
        <p:nvSpPr>
          <p:cNvPr id="5" name="Sottotitolo 4"/>
          <p:cNvSpPr>
            <a:spLocks noGrp="1"/>
          </p:cNvSpPr>
          <p:nvPr>
            <p:ph type="subTitle" idx="1"/>
          </p:nvPr>
        </p:nvSpPr>
        <p:spPr/>
        <p:txBody>
          <a:bodyPr rtlCol="0"/>
          <a:lstStyle/>
          <a:p>
            <a:pPr rtl="0"/>
            <a:r>
              <a:rPr lang="it-IT" dirty="0"/>
              <a:t>Operating Systems </a:t>
            </a:r>
          </a:p>
          <a:p>
            <a:pPr rtl="0"/>
            <a:r>
              <a:rPr lang="it-IT" dirty="0"/>
              <a:t>2021/2022</a:t>
            </a:r>
          </a:p>
          <a:p>
            <a:pPr rtl="0"/>
            <a:endParaRPr lang="it-IT" dirty="0"/>
          </a:p>
        </p:txBody>
      </p:sp>
      <p:sp>
        <p:nvSpPr>
          <p:cNvPr id="3" name="CasellaDiTesto 2">
            <a:extLst>
              <a:ext uri="{FF2B5EF4-FFF2-40B4-BE49-F238E27FC236}">
                <a16:creationId xmlns:a16="http://schemas.microsoft.com/office/drawing/2014/main" id="{D5202806-4529-3D8A-73CB-E4B01C7C8334}"/>
              </a:ext>
            </a:extLst>
          </p:cNvPr>
          <p:cNvSpPr txBox="1"/>
          <p:nvPr/>
        </p:nvSpPr>
        <p:spPr>
          <a:xfrm>
            <a:off x="1701924" y="3844205"/>
            <a:ext cx="7848872" cy="1384995"/>
          </a:xfrm>
          <a:prstGeom prst="rect">
            <a:avLst/>
          </a:prstGeom>
          <a:noFill/>
        </p:spPr>
        <p:txBody>
          <a:bodyPr wrap="square" rtlCol="0">
            <a:spAutoFit/>
          </a:bodyPr>
          <a:lstStyle/>
          <a:p>
            <a:r>
              <a:rPr lang="it-IT" sz="2800" dirty="0"/>
              <a:t>Salpietro </a:t>
            </a:r>
            <a:r>
              <a:rPr lang="it-IT" sz="2800" dirty="0" err="1"/>
              <a:t>Savatore</a:t>
            </a:r>
            <a:r>
              <a:rPr lang="it-IT" sz="2800" dirty="0"/>
              <a:t> </a:t>
            </a:r>
            <a:r>
              <a:rPr lang="it-IT" sz="2800" dirty="0" err="1"/>
              <a:t>mat</a:t>
            </a:r>
            <a:r>
              <a:rPr lang="it-IT" sz="2800" dirty="0"/>
              <a:t>. s305520</a:t>
            </a:r>
          </a:p>
          <a:p>
            <a:r>
              <a:rPr lang="it-IT" sz="2800" dirty="0"/>
              <a:t>Mattia </a:t>
            </a:r>
            <a:r>
              <a:rPr lang="it-IT" sz="2800" dirty="0" err="1"/>
              <a:t>Dipaola</a:t>
            </a:r>
            <a:r>
              <a:rPr lang="it-IT" sz="2800" dirty="0"/>
              <a:t> </a:t>
            </a:r>
            <a:r>
              <a:rPr lang="it-IT" sz="2800" dirty="0" err="1"/>
              <a:t>mat</a:t>
            </a:r>
            <a:r>
              <a:rPr lang="it-IT" sz="2800" dirty="0"/>
              <a:t>. s287843</a:t>
            </a:r>
          </a:p>
          <a:p>
            <a:r>
              <a:rPr lang="it-IT" sz="2800" dirty="0"/>
              <a:t>Antonio Colonna </a:t>
            </a:r>
            <a:r>
              <a:rPr lang="it-IT" sz="2800" dirty="0" err="1"/>
              <a:t>mat</a:t>
            </a:r>
            <a:r>
              <a:rPr lang="it-IT" sz="2800" dirty="0"/>
              <a:t>. s277965</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CFFC1B22-7CA3-1063-8DEE-9398338DC9E8}"/>
              </a:ext>
            </a:extLst>
          </p:cNvPr>
          <p:cNvSpPr txBox="1"/>
          <p:nvPr/>
        </p:nvSpPr>
        <p:spPr>
          <a:xfrm>
            <a:off x="932165" y="476672"/>
            <a:ext cx="10324494" cy="1631216"/>
          </a:xfrm>
          <a:prstGeom prst="rect">
            <a:avLst/>
          </a:prstGeom>
          <a:noFill/>
        </p:spPr>
        <p:txBody>
          <a:bodyPr wrap="square" rtlCol="0">
            <a:spAutoFit/>
          </a:bodyPr>
          <a:lstStyle/>
          <a:p>
            <a:r>
              <a:rPr lang="it-IT" sz="3600" dirty="0" err="1">
                <a:solidFill>
                  <a:srgbClr val="FF0000"/>
                </a:solidFill>
                <a:latin typeface="+mj-lt"/>
              </a:rPr>
              <a:t>Execv</a:t>
            </a:r>
            <a:r>
              <a:rPr lang="it-IT" sz="3200" dirty="0"/>
              <a:t>	</a:t>
            </a:r>
          </a:p>
          <a:p>
            <a:endParaRPr lang="sv-SE" sz="1600" b="0" dirty="0">
              <a:solidFill>
                <a:srgbClr val="569CD6"/>
              </a:solidFill>
              <a:effectLst/>
              <a:latin typeface="Consolas" panose="020B0609020204030204" pitchFamily="49" charset="0"/>
            </a:endParaRPr>
          </a:p>
          <a:p>
            <a:r>
              <a:rPr lang="sv-SE" sz="1600" b="0" dirty="0">
                <a:solidFill>
                  <a:srgbClr val="569CD6"/>
                </a:solidFill>
                <a:effectLst/>
                <a:latin typeface="Consolas" panose="020B0609020204030204" pitchFamily="49" charset="0"/>
              </a:rPr>
              <a:t>int</a:t>
            </a:r>
            <a:r>
              <a:rPr lang="sv-SE" sz="1600" b="0" dirty="0">
                <a:solidFill>
                  <a:srgbClr val="D4D4D4"/>
                </a:solidFill>
                <a:effectLst/>
                <a:latin typeface="Consolas" panose="020B0609020204030204" pitchFamily="49" charset="0"/>
              </a:rPr>
              <a:t> </a:t>
            </a:r>
            <a:r>
              <a:rPr lang="sv-SE" sz="1600" b="0" dirty="0">
                <a:solidFill>
                  <a:srgbClr val="DCDCAA"/>
                </a:solidFill>
                <a:effectLst/>
                <a:latin typeface="Consolas" panose="020B0609020204030204" pitchFamily="49" charset="0"/>
              </a:rPr>
              <a:t>sys_execv</a:t>
            </a:r>
            <a:r>
              <a:rPr lang="sv-SE" sz="1600" b="0" dirty="0">
                <a:solidFill>
                  <a:srgbClr val="D4D4D4"/>
                </a:solidFill>
                <a:effectLst/>
                <a:latin typeface="Consolas" panose="020B0609020204030204" pitchFamily="49" charset="0"/>
              </a:rPr>
              <a:t>(</a:t>
            </a:r>
            <a:r>
              <a:rPr lang="sv-SE" sz="1600" b="0" dirty="0">
                <a:solidFill>
                  <a:srgbClr val="569CD6"/>
                </a:solidFill>
                <a:effectLst/>
                <a:latin typeface="Consolas" panose="020B0609020204030204" pitchFamily="49" charset="0"/>
              </a:rPr>
              <a:t>char</a:t>
            </a:r>
            <a:r>
              <a:rPr lang="sv-SE" sz="1600" b="0" dirty="0">
                <a:solidFill>
                  <a:srgbClr val="D4D4D4"/>
                </a:solidFill>
                <a:effectLst/>
                <a:latin typeface="Consolas" panose="020B0609020204030204" pitchFamily="49" charset="0"/>
              </a:rPr>
              <a:t> *</a:t>
            </a:r>
            <a:r>
              <a:rPr lang="sv-SE" sz="1600" b="0" dirty="0">
                <a:solidFill>
                  <a:srgbClr val="9CDCFE"/>
                </a:solidFill>
                <a:effectLst/>
                <a:latin typeface="Consolas" panose="020B0609020204030204" pitchFamily="49" charset="0"/>
              </a:rPr>
              <a:t>program</a:t>
            </a:r>
            <a:r>
              <a:rPr lang="sv-SE" sz="1600" b="0" dirty="0">
                <a:solidFill>
                  <a:srgbClr val="D4D4D4"/>
                </a:solidFill>
                <a:effectLst/>
                <a:latin typeface="Consolas" panose="020B0609020204030204" pitchFamily="49" charset="0"/>
              </a:rPr>
              <a:t>, </a:t>
            </a:r>
            <a:r>
              <a:rPr lang="sv-SE" sz="1600" b="0" dirty="0">
                <a:solidFill>
                  <a:srgbClr val="569CD6"/>
                </a:solidFill>
                <a:effectLst/>
                <a:latin typeface="Consolas" panose="020B0609020204030204" pitchFamily="49" charset="0"/>
              </a:rPr>
              <a:t>char</a:t>
            </a:r>
            <a:r>
              <a:rPr lang="sv-SE" sz="1600" b="0" dirty="0">
                <a:solidFill>
                  <a:srgbClr val="D4D4D4"/>
                </a:solidFill>
                <a:effectLst/>
                <a:latin typeface="Consolas" panose="020B0609020204030204" pitchFamily="49" charset="0"/>
              </a:rPr>
              <a:t> **</a:t>
            </a:r>
            <a:r>
              <a:rPr lang="sv-SE" sz="1600" b="0" dirty="0">
                <a:solidFill>
                  <a:srgbClr val="9CDCFE"/>
                </a:solidFill>
                <a:effectLst/>
                <a:latin typeface="Consolas" panose="020B0609020204030204" pitchFamily="49" charset="0"/>
              </a:rPr>
              <a:t>args</a:t>
            </a:r>
            <a:r>
              <a:rPr lang="sv-SE" sz="1600" b="0" dirty="0">
                <a:solidFill>
                  <a:srgbClr val="D4D4D4"/>
                </a:solidFill>
                <a:effectLst/>
                <a:latin typeface="Consolas" panose="020B0609020204030204" pitchFamily="49" charset="0"/>
              </a:rPr>
              <a:t>)</a:t>
            </a:r>
          </a:p>
          <a:p>
            <a:endParaRPr lang="en-GB" sz="3200" dirty="0"/>
          </a:p>
        </p:txBody>
      </p:sp>
      <p:sp>
        <p:nvSpPr>
          <p:cNvPr id="3" name="CasellaDiTesto 2">
            <a:extLst>
              <a:ext uri="{FF2B5EF4-FFF2-40B4-BE49-F238E27FC236}">
                <a16:creationId xmlns:a16="http://schemas.microsoft.com/office/drawing/2014/main" id="{FD2D770F-4249-5C2D-8B41-56D82509279A}"/>
              </a:ext>
            </a:extLst>
          </p:cNvPr>
          <p:cNvSpPr txBox="1"/>
          <p:nvPr/>
        </p:nvSpPr>
        <p:spPr>
          <a:xfrm>
            <a:off x="932165" y="1984777"/>
            <a:ext cx="10820400" cy="1446550"/>
          </a:xfrm>
          <a:prstGeom prst="rect">
            <a:avLst/>
          </a:prstGeom>
          <a:noFill/>
        </p:spPr>
        <p:txBody>
          <a:bodyPr wrap="square" rtlCol="0">
            <a:spAutoFit/>
          </a:bodyPr>
          <a:lstStyle/>
          <a:p>
            <a:r>
              <a:rPr lang="en-GB" sz="1600" dirty="0"/>
              <a:t>The </a:t>
            </a:r>
            <a:r>
              <a:rPr lang="en-GB" sz="1600" dirty="0" err="1"/>
              <a:t>execv</a:t>
            </a:r>
            <a:r>
              <a:rPr lang="en-GB" sz="1600" dirty="0"/>
              <a:t> system call replaces the executable code of the current process with the code specified by path.</a:t>
            </a:r>
          </a:p>
          <a:p>
            <a:r>
              <a:rPr lang="en-GB" sz="1600" dirty="0"/>
              <a:t>- It is based on the same operations of </a:t>
            </a:r>
            <a:r>
              <a:rPr lang="en-GB" sz="1600" dirty="0" err="1"/>
              <a:t>runprogram</a:t>
            </a:r>
            <a:endParaRPr lang="en-GB" sz="1600" dirty="0"/>
          </a:p>
          <a:p>
            <a:endParaRPr lang="en-GB" sz="1600" dirty="0"/>
          </a:p>
          <a:p>
            <a:r>
              <a:rPr lang="en-GB" sz="1600" dirty="0"/>
              <a:t>- A key aspect is arguments handling: sequence of operations to fill the user stack</a:t>
            </a:r>
          </a:p>
          <a:p>
            <a:pPr marL="285750" indent="-285750">
              <a:buFontTx/>
              <a:buChar char="-"/>
            </a:pPr>
            <a:endParaRPr lang="en-GB" dirty="0"/>
          </a:p>
        </p:txBody>
      </p:sp>
      <p:sp>
        <p:nvSpPr>
          <p:cNvPr id="4" name="Rettangolo 3">
            <a:extLst>
              <a:ext uri="{FF2B5EF4-FFF2-40B4-BE49-F238E27FC236}">
                <a16:creationId xmlns:a16="http://schemas.microsoft.com/office/drawing/2014/main" id="{D1D9599F-DC9A-050A-9A35-F8EDCDDE3760}"/>
              </a:ext>
            </a:extLst>
          </p:cNvPr>
          <p:cNvSpPr/>
          <p:nvPr/>
        </p:nvSpPr>
        <p:spPr>
          <a:xfrm>
            <a:off x="1591992" y="3308791"/>
            <a:ext cx="2032000" cy="1200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User </a:t>
            </a:r>
            <a:r>
              <a:rPr lang="it-IT" dirty="0" err="1"/>
              <a:t>space</a:t>
            </a:r>
            <a:endParaRPr lang="en-GB" dirty="0"/>
          </a:p>
        </p:txBody>
      </p:sp>
      <p:sp>
        <p:nvSpPr>
          <p:cNvPr id="5" name="Freccia a destra 4">
            <a:extLst>
              <a:ext uri="{FF2B5EF4-FFF2-40B4-BE49-F238E27FC236}">
                <a16:creationId xmlns:a16="http://schemas.microsoft.com/office/drawing/2014/main" id="{38048417-0774-AFB0-92ED-04A156E23DFD}"/>
              </a:ext>
            </a:extLst>
          </p:cNvPr>
          <p:cNvSpPr/>
          <p:nvPr/>
        </p:nvSpPr>
        <p:spPr>
          <a:xfrm>
            <a:off x="3928792" y="3772341"/>
            <a:ext cx="939800" cy="3683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6" name="Rettangolo 5">
            <a:extLst>
              <a:ext uri="{FF2B5EF4-FFF2-40B4-BE49-F238E27FC236}">
                <a16:creationId xmlns:a16="http://schemas.microsoft.com/office/drawing/2014/main" id="{361F0A22-F141-C66F-DF3A-8CFEF9184019}"/>
              </a:ext>
            </a:extLst>
          </p:cNvPr>
          <p:cNvSpPr/>
          <p:nvPr/>
        </p:nvSpPr>
        <p:spPr>
          <a:xfrm>
            <a:off x="4932092" y="3308791"/>
            <a:ext cx="2032000" cy="1200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Kernel buffer</a:t>
            </a:r>
            <a:endParaRPr lang="en-GB" dirty="0"/>
          </a:p>
        </p:txBody>
      </p:sp>
      <p:sp>
        <p:nvSpPr>
          <p:cNvPr id="7" name="Freccia a destra 6">
            <a:extLst>
              <a:ext uri="{FF2B5EF4-FFF2-40B4-BE49-F238E27FC236}">
                <a16:creationId xmlns:a16="http://schemas.microsoft.com/office/drawing/2014/main" id="{7B0CC2EC-51D8-3EB8-CEE3-0C249779AF5E}"/>
              </a:ext>
            </a:extLst>
          </p:cNvPr>
          <p:cNvSpPr/>
          <p:nvPr/>
        </p:nvSpPr>
        <p:spPr>
          <a:xfrm>
            <a:off x="7268892" y="3772341"/>
            <a:ext cx="939800" cy="3683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8" name="Rettangolo 7">
            <a:extLst>
              <a:ext uri="{FF2B5EF4-FFF2-40B4-BE49-F238E27FC236}">
                <a16:creationId xmlns:a16="http://schemas.microsoft.com/office/drawing/2014/main" id="{898BB905-954D-19F9-0FA2-827B20FF4913}"/>
              </a:ext>
            </a:extLst>
          </p:cNvPr>
          <p:cNvSpPr/>
          <p:nvPr/>
        </p:nvSpPr>
        <p:spPr>
          <a:xfrm>
            <a:off x="8272192" y="3308791"/>
            <a:ext cx="2032000" cy="1200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User </a:t>
            </a:r>
            <a:r>
              <a:rPr lang="it-IT" dirty="0" err="1"/>
              <a:t>stack</a:t>
            </a:r>
            <a:endParaRPr lang="en-GB" dirty="0"/>
          </a:p>
        </p:txBody>
      </p:sp>
      <p:sp>
        <p:nvSpPr>
          <p:cNvPr id="9" name="CasellaDiTesto 8">
            <a:extLst>
              <a:ext uri="{FF2B5EF4-FFF2-40B4-BE49-F238E27FC236}">
                <a16:creationId xmlns:a16="http://schemas.microsoft.com/office/drawing/2014/main" id="{978E7699-7CF4-6300-D36B-60E8B83738F4}"/>
              </a:ext>
            </a:extLst>
          </p:cNvPr>
          <p:cNvSpPr txBox="1"/>
          <p:nvPr/>
        </p:nvSpPr>
        <p:spPr>
          <a:xfrm>
            <a:off x="932165" y="4981428"/>
            <a:ext cx="9702800" cy="584775"/>
          </a:xfrm>
          <a:prstGeom prst="rect">
            <a:avLst/>
          </a:prstGeom>
          <a:noFill/>
        </p:spPr>
        <p:txBody>
          <a:bodyPr wrap="square" rtlCol="0">
            <a:spAutoFit/>
          </a:bodyPr>
          <a:lstStyle/>
          <a:p>
            <a:r>
              <a:rPr lang="en-GB" sz="1600" dirty="0"/>
              <a:t>- Since the data in memory are organized in multiples of 4 bytes, if an argument does not have a multiple of 4 characters, padding 0s must be added</a:t>
            </a:r>
          </a:p>
        </p:txBody>
      </p:sp>
    </p:spTree>
    <p:extLst>
      <p:ext uri="{BB962C8B-B14F-4D97-AF65-F5344CB8AC3E}">
        <p14:creationId xmlns:p14="http://schemas.microsoft.com/office/powerpoint/2010/main" val="123867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2AAB7D9F-6854-CD2B-B3C9-30B3D3B65574}"/>
              </a:ext>
            </a:extLst>
          </p:cNvPr>
          <p:cNvSpPr/>
          <p:nvPr/>
        </p:nvSpPr>
        <p:spPr>
          <a:xfrm>
            <a:off x="2607444" y="520700"/>
            <a:ext cx="1841500" cy="53594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p>
        </p:txBody>
      </p:sp>
      <p:sp>
        <p:nvSpPr>
          <p:cNvPr id="3" name="Rettangolo 2">
            <a:extLst>
              <a:ext uri="{FF2B5EF4-FFF2-40B4-BE49-F238E27FC236}">
                <a16:creationId xmlns:a16="http://schemas.microsoft.com/office/drawing/2014/main" id="{CB5C3DC6-12FE-4E58-C226-46E70D53D243}"/>
              </a:ext>
            </a:extLst>
          </p:cNvPr>
          <p:cNvSpPr/>
          <p:nvPr/>
        </p:nvSpPr>
        <p:spPr>
          <a:xfrm>
            <a:off x="2607444" y="1212850"/>
            <a:ext cx="1841500" cy="39751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a:p>
        </p:txBody>
      </p:sp>
      <p:sp>
        <p:nvSpPr>
          <p:cNvPr id="4" name="Rettangolo 3">
            <a:extLst>
              <a:ext uri="{FF2B5EF4-FFF2-40B4-BE49-F238E27FC236}">
                <a16:creationId xmlns:a16="http://schemas.microsoft.com/office/drawing/2014/main" id="{14FFCBAC-EF58-9FEB-837E-766191037275}"/>
              </a:ext>
            </a:extLst>
          </p:cNvPr>
          <p:cNvSpPr/>
          <p:nvPr/>
        </p:nvSpPr>
        <p:spPr>
          <a:xfrm>
            <a:off x="2607444" y="2012434"/>
            <a:ext cx="1841500" cy="24765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p>
        </p:txBody>
      </p:sp>
      <p:sp>
        <p:nvSpPr>
          <p:cNvPr id="5" name="Rettangolo 4">
            <a:extLst>
              <a:ext uri="{FF2B5EF4-FFF2-40B4-BE49-F238E27FC236}">
                <a16:creationId xmlns:a16="http://schemas.microsoft.com/office/drawing/2014/main" id="{0A6229F4-0CD1-28F1-1979-C10B3B4FDDFD}"/>
              </a:ext>
            </a:extLst>
          </p:cNvPr>
          <p:cNvSpPr/>
          <p:nvPr/>
        </p:nvSpPr>
        <p:spPr>
          <a:xfrm>
            <a:off x="2607444" y="2730500"/>
            <a:ext cx="1841500" cy="889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it-IT" sz="1600" dirty="0"/>
              <a:t>NULL</a:t>
            </a:r>
            <a:endParaRPr lang="en-GB" sz="1600" dirty="0"/>
          </a:p>
        </p:txBody>
      </p:sp>
      <p:sp>
        <p:nvSpPr>
          <p:cNvPr id="6" name="CasellaDiTesto 5">
            <a:extLst>
              <a:ext uri="{FF2B5EF4-FFF2-40B4-BE49-F238E27FC236}">
                <a16:creationId xmlns:a16="http://schemas.microsoft.com/office/drawing/2014/main" id="{728987D4-4E39-2DB6-C7DA-E4191224646B}"/>
              </a:ext>
            </a:extLst>
          </p:cNvPr>
          <p:cNvSpPr txBox="1"/>
          <p:nvPr/>
        </p:nvSpPr>
        <p:spPr>
          <a:xfrm>
            <a:off x="2937644" y="687358"/>
            <a:ext cx="1219200"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pointer1</a:t>
            </a:r>
            <a:endParaRPr lang="en-GB" sz="1600" dirty="0"/>
          </a:p>
        </p:txBody>
      </p:sp>
      <p:sp>
        <p:nvSpPr>
          <p:cNvPr id="7" name="CasellaDiTesto 6">
            <a:extLst>
              <a:ext uri="{FF2B5EF4-FFF2-40B4-BE49-F238E27FC236}">
                <a16:creationId xmlns:a16="http://schemas.microsoft.com/office/drawing/2014/main" id="{DD64F1D7-1E52-5ADF-DAD9-F353B074247E}"/>
              </a:ext>
            </a:extLst>
          </p:cNvPr>
          <p:cNvSpPr txBox="1"/>
          <p:nvPr/>
        </p:nvSpPr>
        <p:spPr>
          <a:xfrm>
            <a:off x="2937644" y="1427976"/>
            <a:ext cx="1219200"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pointer2</a:t>
            </a:r>
            <a:endParaRPr lang="en-GB" sz="1600" dirty="0"/>
          </a:p>
        </p:txBody>
      </p:sp>
      <p:sp>
        <p:nvSpPr>
          <p:cNvPr id="8" name="CasellaDiTesto 7">
            <a:extLst>
              <a:ext uri="{FF2B5EF4-FFF2-40B4-BE49-F238E27FC236}">
                <a16:creationId xmlns:a16="http://schemas.microsoft.com/office/drawing/2014/main" id="{82B5480C-4AC6-9D44-F24D-8F59279B7A25}"/>
              </a:ext>
            </a:extLst>
          </p:cNvPr>
          <p:cNvSpPr txBox="1"/>
          <p:nvPr/>
        </p:nvSpPr>
        <p:spPr>
          <a:xfrm>
            <a:off x="2937644" y="2199759"/>
            <a:ext cx="1219200"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pointer3</a:t>
            </a:r>
            <a:endParaRPr lang="en-GB" sz="1600" dirty="0"/>
          </a:p>
        </p:txBody>
      </p:sp>
      <p:sp>
        <p:nvSpPr>
          <p:cNvPr id="9" name="CasellaDiTesto 8">
            <a:extLst>
              <a:ext uri="{FF2B5EF4-FFF2-40B4-BE49-F238E27FC236}">
                <a16:creationId xmlns:a16="http://schemas.microsoft.com/office/drawing/2014/main" id="{741F8EC5-196B-F64F-1923-9A66850F926F}"/>
              </a:ext>
            </a:extLst>
          </p:cNvPr>
          <p:cNvSpPr txBox="1"/>
          <p:nvPr/>
        </p:nvSpPr>
        <p:spPr>
          <a:xfrm>
            <a:off x="3127350" y="3834626"/>
            <a:ext cx="1200150"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arg1</a:t>
            </a:r>
            <a:endParaRPr lang="en-GB" sz="1600" dirty="0"/>
          </a:p>
        </p:txBody>
      </p:sp>
      <p:sp>
        <p:nvSpPr>
          <p:cNvPr id="10" name="CasellaDiTesto 9">
            <a:extLst>
              <a:ext uri="{FF2B5EF4-FFF2-40B4-BE49-F238E27FC236}">
                <a16:creationId xmlns:a16="http://schemas.microsoft.com/office/drawing/2014/main" id="{846CEC64-33AD-B318-6722-EA5F35BC3865}"/>
              </a:ext>
            </a:extLst>
          </p:cNvPr>
          <p:cNvSpPr txBox="1"/>
          <p:nvPr/>
        </p:nvSpPr>
        <p:spPr>
          <a:xfrm>
            <a:off x="3127350" y="4675783"/>
            <a:ext cx="1200150"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arg2</a:t>
            </a:r>
            <a:endParaRPr lang="en-GB" sz="1600" dirty="0"/>
          </a:p>
        </p:txBody>
      </p:sp>
      <p:sp>
        <p:nvSpPr>
          <p:cNvPr id="11" name="CasellaDiTesto 10">
            <a:extLst>
              <a:ext uri="{FF2B5EF4-FFF2-40B4-BE49-F238E27FC236}">
                <a16:creationId xmlns:a16="http://schemas.microsoft.com/office/drawing/2014/main" id="{0BAD78F5-B86E-4258-D981-9EAA2B7F6396}"/>
              </a:ext>
            </a:extLst>
          </p:cNvPr>
          <p:cNvSpPr txBox="1"/>
          <p:nvPr/>
        </p:nvSpPr>
        <p:spPr>
          <a:xfrm>
            <a:off x="3133699" y="5374799"/>
            <a:ext cx="1200150"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arg3</a:t>
            </a:r>
            <a:endParaRPr lang="en-GB" sz="1600" dirty="0"/>
          </a:p>
        </p:txBody>
      </p:sp>
      <p:sp>
        <p:nvSpPr>
          <p:cNvPr id="12" name="CasellaDiTesto 11">
            <a:extLst>
              <a:ext uri="{FF2B5EF4-FFF2-40B4-BE49-F238E27FC236}">
                <a16:creationId xmlns:a16="http://schemas.microsoft.com/office/drawing/2014/main" id="{FF2925CF-F985-4827-CA79-6F2A51DFFE8D}"/>
              </a:ext>
            </a:extLst>
          </p:cNvPr>
          <p:cNvSpPr txBox="1"/>
          <p:nvPr/>
        </p:nvSpPr>
        <p:spPr>
          <a:xfrm>
            <a:off x="2728887" y="6133802"/>
            <a:ext cx="1598613" cy="338554"/>
          </a:xfrm>
          <a:prstGeom prst="rect">
            <a:avLst/>
          </a:prstGeom>
          <a:noFill/>
        </p:spPr>
        <p:txBody>
          <a:bodyPr wrap="square" rtlCol="0">
            <a:spAutoFit/>
          </a:bodyPr>
          <a:lstStyle/>
          <a:p>
            <a:r>
              <a:rPr lang="it-IT" sz="1600" dirty="0"/>
              <a:t>Kernel buffer</a:t>
            </a:r>
            <a:endParaRPr lang="en-GB" sz="1600" dirty="0"/>
          </a:p>
        </p:txBody>
      </p:sp>
      <p:sp>
        <p:nvSpPr>
          <p:cNvPr id="13" name="Parentesi graffa aperta 12">
            <a:extLst>
              <a:ext uri="{FF2B5EF4-FFF2-40B4-BE49-F238E27FC236}">
                <a16:creationId xmlns:a16="http://schemas.microsoft.com/office/drawing/2014/main" id="{5F2C7BA8-4F2D-26F9-4528-79684AD2B73F}"/>
              </a:ext>
            </a:extLst>
          </p:cNvPr>
          <p:cNvSpPr/>
          <p:nvPr/>
        </p:nvSpPr>
        <p:spPr>
          <a:xfrm>
            <a:off x="1654944" y="457200"/>
            <a:ext cx="825500" cy="2260600"/>
          </a:xfrm>
          <a:prstGeom prst="leftBrac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a:ln w="0"/>
              <a:effectLst>
                <a:outerShdw blurRad="38100" dist="19050" dir="2700000" algn="tl" rotWithShape="0">
                  <a:schemeClr val="dk1">
                    <a:alpha val="40000"/>
                  </a:schemeClr>
                </a:outerShdw>
              </a:effectLst>
            </a:endParaRPr>
          </a:p>
        </p:txBody>
      </p:sp>
      <p:sp>
        <p:nvSpPr>
          <p:cNvPr id="14" name="CasellaDiTesto 13">
            <a:extLst>
              <a:ext uri="{FF2B5EF4-FFF2-40B4-BE49-F238E27FC236}">
                <a16:creationId xmlns:a16="http://schemas.microsoft.com/office/drawing/2014/main" id="{18B9525A-3DA2-15E0-C482-88C39BECB05A}"/>
              </a:ext>
            </a:extLst>
          </p:cNvPr>
          <p:cNvSpPr txBox="1"/>
          <p:nvPr/>
        </p:nvSpPr>
        <p:spPr>
          <a:xfrm>
            <a:off x="981844" y="1402834"/>
            <a:ext cx="613542"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err="1"/>
              <a:t>argc</a:t>
            </a:r>
            <a:endParaRPr lang="en-GB" sz="1600" dirty="0"/>
          </a:p>
        </p:txBody>
      </p:sp>
      <p:cxnSp>
        <p:nvCxnSpPr>
          <p:cNvPr id="15" name="Connettore diritto 14">
            <a:extLst>
              <a:ext uri="{FF2B5EF4-FFF2-40B4-BE49-F238E27FC236}">
                <a16:creationId xmlns:a16="http://schemas.microsoft.com/office/drawing/2014/main" id="{C05EBD94-94FF-DA06-5C36-10BCAE937C2C}"/>
              </a:ext>
            </a:extLst>
          </p:cNvPr>
          <p:cNvCxnSpPr/>
          <p:nvPr/>
        </p:nvCxnSpPr>
        <p:spPr>
          <a:xfrm>
            <a:off x="4448944" y="872024"/>
            <a:ext cx="495300" cy="0"/>
          </a:xfrm>
          <a:prstGeom prst="line">
            <a:avLst/>
          </a:prstGeom>
          <a:ln/>
        </p:spPr>
        <p:style>
          <a:lnRef idx="2">
            <a:schemeClr val="accent1"/>
          </a:lnRef>
          <a:fillRef idx="1">
            <a:schemeClr val="lt1"/>
          </a:fillRef>
          <a:effectRef idx="0">
            <a:schemeClr val="accent1"/>
          </a:effectRef>
          <a:fontRef idx="minor">
            <a:schemeClr val="dk1"/>
          </a:fontRef>
        </p:style>
      </p:cxnSp>
      <p:cxnSp>
        <p:nvCxnSpPr>
          <p:cNvPr id="16" name="Connettore diritto 15">
            <a:extLst>
              <a:ext uri="{FF2B5EF4-FFF2-40B4-BE49-F238E27FC236}">
                <a16:creationId xmlns:a16="http://schemas.microsoft.com/office/drawing/2014/main" id="{F31D318B-F94B-8673-8276-2ACAA50F9C04}"/>
              </a:ext>
            </a:extLst>
          </p:cNvPr>
          <p:cNvCxnSpPr>
            <a:cxnSpLocks/>
          </p:cNvCxnSpPr>
          <p:nvPr/>
        </p:nvCxnSpPr>
        <p:spPr>
          <a:xfrm>
            <a:off x="4944244" y="872024"/>
            <a:ext cx="0" cy="3268692"/>
          </a:xfrm>
          <a:prstGeom prst="line">
            <a:avLst/>
          </a:prstGeom>
          <a:ln/>
        </p:spPr>
        <p:style>
          <a:lnRef idx="2">
            <a:schemeClr val="accent1"/>
          </a:lnRef>
          <a:fillRef idx="1">
            <a:schemeClr val="lt1"/>
          </a:fillRef>
          <a:effectRef idx="0">
            <a:schemeClr val="accent1"/>
          </a:effectRef>
          <a:fontRef idx="minor">
            <a:schemeClr val="dk1"/>
          </a:fontRef>
        </p:style>
      </p:cxnSp>
      <p:cxnSp>
        <p:nvCxnSpPr>
          <p:cNvPr id="17" name="Connettore 2 16">
            <a:extLst>
              <a:ext uri="{FF2B5EF4-FFF2-40B4-BE49-F238E27FC236}">
                <a16:creationId xmlns:a16="http://schemas.microsoft.com/office/drawing/2014/main" id="{317914DD-F414-65EB-789A-155242922A70}"/>
              </a:ext>
            </a:extLst>
          </p:cNvPr>
          <p:cNvCxnSpPr/>
          <p:nvPr/>
        </p:nvCxnSpPr>
        <p:spPr>
          <a:xfrm flipH="1">
            <a:off x="4448944" y="4140716"/>
            <a:ext cx="495300" cy="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18" name="Connettore diritto 17">
            <a:extLst>
              <a:ext uri="{FF2B5EF4-FFF2-40B4-BE49-F238E27FC236}">
                <a16:creationId xmlns:a16="http://schemas.microsoft.com/office/drawing/2014/main" id="{06CB7190-ED0B-F0A4-106C-04F12E4D09B2}"/>
              </a:ext>
            </a:extLst>
          </p:cNvPr>
          <p:cNvCxnSpPr>
            <a:cxnSpLocks/>
          </p:cNvCxnSpPr>
          <p:nvPr/>
        </p:nvCxnSpPr>
        <p:spPr>
          <a:xfrm>
            <a:off x="4448944" y="1612642"/>
            <a:ext cx="762000" cy="3696"/>
          </a:xfrm>
          <a:prstGeom prst="line">
            <a:avLst/>
          </a:prstGeom>
          <a:ln/>
        </p:spPr>
        <p:style>
          <a:lnRef idx="2">
            <a:schemeClr val="accent1"/>
          </a:lnRef>
          <a:fillRef idx="1">
            <a:schemeClr val="lt1"/>
          </a:fillRef>
          <a:effectRef idx="0">
            <a:schemeClr val="accent1"/>
          </a:effectRef>
          <a:fontRef idx="minor">
            <a:schemeClr val="dk1"/>
          </a:fontRef>
        </p:style>
      </p:cxnSp>
      <p:cxnSp>
        <p:nvCxnSpPr>
          <p:cNvPr id="19" name="Connettore diritto 18">
            <a:extLst>
              <a:ext uri="{FF2B5EF4-FFF2-40B4-BE49-F238E27FC236}">
                <a16:creationId xmlns:a16="http://schemas.microsoft.com/office/drawing/2014/main" id="{F66189BF-BBF6-0882-1784-E7C4946AF7E6}"/>
              </a:ext>
            </a:extLst>
          </p:cNvPr>
          <p:cNvCxnSpPr>
            <a:cxnSpLocks/>
          </p:cNvCxnSpPr>
          <p:nvPr/>
        </p:nvCxnSpPr>
        <p:spPr>
          <a:xfrm>
            <a:off x="5210944" y="1616338"/>
            <a:ext cx="0" cy="3268692"/>
          </a:xfrm>
          <a:prstGeom prst="line">
            <a:avLst/>
          </a:prstGeom>
          <a:ln/>
        </p:spPr>
        <p:style>
          <a:lnRef idx="2">
            <a:schemeClr val="accent1"/>
          </a:lnRef>
          <a:fillRef idx="1">
            <a:schemeClr val="lt1"/>
          </a:fillRef>
          <a:effectRef idx="0">
            <a:schemeClr val="accent1"/>
          </a:effectRef>
          <a:fontRef idx="minor">
            <a:schemeClr val="dk1"/>
          </a:fontRef>
        </p:style>
      </p:cxnSp>
      <p:cxnSp>
        <p:nvCxnSpPr>
          <p:cNvPr id="20" name="Connettore 2 19">
            <a:extLst>
              <a:ext uri="{FF2B5EF4-FFF2-40B4-BE49-F238E27FC236}">
                <a16:creationId xmlns:a16="http://schemas.microsoft.com/office/drawing/2014/main" id="{80771F95-D6F8-23E9-B85B-C77479827C59}"/>
              </a:ext>
            </a:extLst>
          </p:cNvPr>
          <p:cNvCxnSpPr>
            <a:cxnSpLocks/>
          </p:cNvCxnSpPr>
          <p:nvPr/>
        </p:nvCxnSpPr>
        <p:spPr>
          <a:xfrm flipH="1">
            <a:off x="4448944" y="4885030"/>
            <a:ext cx="762000" cy="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21" name="Connettore diritto 20">
            <a:extLst>
              <a:ext uri="{FF2B5EF4-FFF2-40B4-BE49-F238E27FC236}">
                <a16:creationId xmlns:a16="http://schemas.microsoft.com/office/drawing/2014/main" id="{71D4AE89-9C47-08CD-1EE9-A218FA52DB30}"/>
              </a:ext>
            </a:extLst>
          </p:cNvPr>
          <p:cNvCxnSpPr>
            <a:cxnSpLocks/>
          </p:cNvCxnSpPr>
          <p:nvPr/>
        </p:nvCxnSpPr>
        <p:spPr>
          <a:xfrm>
            <a:off x="4448944" y="2360651"/>
            <a:ext cx="1257300" cy="0"/>
          </a:xfrm>
          <a:prstGeom prst="line">
            <a:avLst/>
          </a:prstGeom>
          <a:ln/>
        </p:spPr>
        <p:style>
          <a:lnRef idx="2">
            <a:schemeClr val="accent1"/>
          </a:lnRef>
          <a:fillRef idx="1">
            <a:schemeClr val="lt1"/>
          </a:fillRef>
          <a:effectRef idx="0">
            <a:schemeClr val="accent1"/>
          </a:effectRef>
          <a:fontRef idx="minor">
            <a:schemeClr val="dk1"/>
          </a:fontRef>
        </p:style>
      </p:cxnSp>
      <p:cxnSp>
        <p:nvCxnSpPr>
          <p:cNvPr id="22" name="Connettore diritto 21">
            <a:extLst>
              <a:ext uri="{FF2B5EF4-FFF2-40B4-BE49-F238E27FC236}">
                <a16:creationId xmlns:a16="http://schemas.microsoft.com/office/drawing/2014/main" id="{A50A641A-122F-3C1E-5D1D-EA4F7589A07D}"/>
              </a:ext>
            </a:extLst>
          </p:cNvPr>
          <p:cNvCxnSpPr>
            <a:cxnSpLocks/>
          </p:cNvCxnSpPr>
          <p:nvPr/>
        </p:nvCxnSpPr>
        <p:spPr>
          <a:xfrm>
            <a:off x="5706244" y="2360651"/>
            <a:ext cx="0" cy="3268692"/>
          </a:xfrm>
          <a:prstGeom prst="line">
            <a:avLst/>
          </a:prstGeom>
          <a:ln/>
        </p:spPr>
        <p:style>
          <a:lnRef idx="2">
            <a:schemeClr val="accent1"/>
          </a:lnRef>
          <a:fillRef idx="1">
            <a:schemeClr val="lt1"/>
          </a:fillRef>
          <a:effectRef idx="0">
            <a:schemeClr val="accent1"/>
          </a:effectRef>
          <a:fontRef idx="minor">
            <a:schemeClr val="dk1"/>
          </a:fontRef>
        </p:style>
      </p:cxnSp>
      <p:cxnSp>
        <p:nvCxnSpPr>
          <p:cNvPr id="23" name="Connettore 2 22">
            <a:extLst>
              <a:ext uri="{FF2B5EF4-FFF2-40B4-BE49-F238E27FC236}">
                <a16:creationId xmlns:a16="http://schemas.microsoft.com/office/drawing/2014/main" id="{A8C4BDD0-E641-EF6B-487F-B0089A4B1D7C}"/>
              </a:ext>
            </a:extLst>
          </p:cNvPr>
          <p:cNvCxnSpPr>
            <a:cxnSpLocks/>
          </p:cNvCxnSpPr>
          <p:nvPr/>
        </p:nvCxnSpPr>
        <p:spPr>
          <a:xfrm flipH="1">
            <a:off x="4448944" y="5629343"/>
            <a:ext cx="1257300" cy="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sp>
        <p:nvSpPr>
          <p:cNvPr id="24" name="CasellaDiTesto 23">
            <a:extLst>
              <a:ext uri="{FF2B5EF4-FFF2-40B4-BE49-F238E27FC236}">
                <a16:creationId xmlns:a16="http://schemas.microsoft.com/office/drawing/2014/main" id="{9F4C62B3-88C7-19AE-6F62-DD5D7E9EA006}"/>
              </a:ext>
            </a:extLst>
          </p:cNvPr>
          <p:cNvSpPr txBox="1"/>
          <p:nvPr/>
        </p:nvSpPr>
        <p:spPr>
          <a:xfrm>
            <a:off x="6223002" y="442773"/>
            <a:ext cx="4140199" cy="2923877"/>
          </a:xfrm>
          <a:prstGeom prst="rect">
            <a:avLst/>
          </a:prstGeom>
          <a:noFill/>
        </p:spPr>
        <p:txBody>
          <a:bodyPr wrap="square" rtlCol="0">
            <a:spAutoFit/>
          </a:bodyPr>
          <a:lstStyle/>
          <a:p>
            <a:pPr marL="342900" indent="-342900">
              <a:buAutoNum type="arabicPeriod"/>
            </a:pPr>
            <a:r>
              <a:rPr lang="en-GB" sz="1600" dirty="0"/>
              <a:t>Calculate </a:t>
            </a:r>
            <a:r>
              <a:rPr lang="en-GB" sz="1600" dirty="0" err="1"/>
              <a:t>argc</a:t>
            </a:r>
            <a:r>
              <a:rPr lang="en-GB" sz="1600" dirty="0"/>
              <a:t> and the total amount of memory needed</a:t>
            </a:r>
          </a:p>
          <a:p>
            <a:pPr marL="342900" indent="-342900">
              <a:buAutoNum type="arabicPeriod"/>
            </a:pPr>
            <a:r>
              <a:rPr lang="en-GB" sz="1600" dirty="0"/>
              <a:t>Fill the kernel buffer with arguments and pointers.</a:t>
            </a:r>
          </a:p>
          <a:p>
            <a:pPr marL="342900" indent="-342900">
              <a:buAutoNum type="arabicPeriod"/>
            </a:pPr>
            <a:r>
              <a:rPr lang="en-GB" sz="1600" dirty="0"/>
              <a:t>Compute the corresponding pointers to match the arguments positions inside the stack </a:t>
            </a:r>
          </a:p>
          <a:p>
            <a:pPr marL="342900" indent="-342900">
              <a:buAutoNum type="arabicPeriod"/>
            </a:pPr>
            <a:r>
              <a:rPr lang="en-GB" sz="1600" dirty="0"/>
              <a:t>Copy the kernel buffer inside the user stack.</a:t>
            </a:r>
          </a:p>
          <a:p>
            <a:pPr marL="342900" indent="-342900">
              <a:buAutoNum type="arabicPeriod"/>
            </a:pPr>
            <a:endParaRPr lang="en-GB" sz="1600" dirty="0"/>
          </a:p>
          <a:p>
            <a:pPr marL="342900" indent="-342900">
              <a:buAutoNum type="arabicPeriod"/>
            </a:pPr>
            <a:endParaRPr lang="en-GB" dirty="0"/>
          </a:p>
        </p:txBody>
      </p:sp>
      <p:pic>
        <p:nvPicPr>
          <p:cNvPr id="25" name="Immagine 24">
            <a:extLst>
              <a:ext uri="{FF2B5EF4-FFF2-40B4-BE49-F238E27FC236}">
                <a16:creationId xmlns:a16="http://schemas.microsoft.com/office/drawing/2014/main" id="{A4128349-1C6E-A8D6-1048-6F0281DB78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3376" y="3097651"/>
            <a:ext cx="3213100" cy="3302851"/>
          </a:xfrm>
          <a:prstGeom prst="rect">
            <a:avLst/>
          </a:prstGeom>
        </p:spPr>
      </p:pic>
      <p:sp>
        <p:nvSpPr>
          <p:cNvPr id="26" name="CasellaDiTesto 25">
            <a:extLst>
              <a:ext uri="{FF2B5EF4-FFF2-40B4-BE49-F238E27FC236}">
                <a16:creationId xmlns:a16="http://schemas.microsoft.com/office/drawing/2014/main" id="{EEF73E2A-2579-1FE5-466F-147F1B9E80D0}"/>
              </a:ext>
            </a:extLst>
          </p:cNvPr>
          <p:cNvSpPr txBox="1"/>
          <p:nvPr/>
        </p:nvSpPr>
        <p:spPr>
          <a:xfrm>
            <a:off x="2086745" y="560685"/>
            <a:ext cx="609600"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low</a:t>
            </a:r>
            <a:endParaRPr lang="en-GB" sz="1600" dirty="0"/>
          </a:p>
        </p:txBody>
      </p:sp>
      <p:sp>
        <p:nvSpPr>
          <p:cNvPr id="27" name="CasellaDiTesto 26">
            <a:extLst>
              <a:ext uri="{FF2B5EF4-FFF2-40B4-BE49-F238E27FC236}">
                <a16:creationId xmlns:a16="http://schemas.microsoft.com/office/drawing/2014/main" id="{3B25331E-53C7-C9C9-FC37-A6AD69657700}"/>
              </a:ext>
            </a:extLst>
          </p:cNvPr>
          <p:cNvSpPr txBox="1"/>
          <p:nvPr/>
        </p:nvSpPr>
        <p:spPr>
          <a:xfrm>
            <a:off x="1908943" y="5455166"/>
            <a:ext cx="914399"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high</a:t>
            </a:r>
            <a:endParaRPr lang="en-GB" sz="1600" dirty="0"/>
          </a:p>
        </p:txBody>
      </p:sp>
    </p:spTree>
    <p:extLst>
      <p:ext uri="{BB962C8B-B14F-4D97-AF65-F5344CB8AC3E}">
        <p14:creationId xmlns:p14="http://schemas.microsoft.com/office/powerpoint/2010/main" val="1562232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6CFFCEE7-75E8-519F-DE0F-01E13BB008C5}"/>
              </a:ext>
            </a:extLst>
          </p:cNvPr>
          <p:cNvSpPr txBox="1"/>
          <p:nvPr/>
        </p:nvSpPr>
        <p:spPr>
          <a:xfrm>
            <a:off x="932165" y="404664"/>
            <a:ext cx="10324494" cy="646331"/>
          </a:xfrm>
          <a:prstGeom prst="rect">
            <a:avLst/>
          </a:prstGeom>
          <a:noFill/>
        </p:spPr>
        <p:txBody>
          <a:bodyPr wrap="square" rtlCol="0">
            <a:spAutoFit/>
          </a:bodyPr>
          <a:lstStyle/>
          <a:p>
            <a:r>
              <a:rPr lang="it-IT" sz="3600" dirty="0">
                <a:solidFill>
                  <a:srgbClr val="FF0000"/>
                </a:solidFill>
                <a:latin typeface="+mj-lt"/>
              </a:rPr>
              <a:t>File Management</a:t>
            </a:r>
          </a:p>
        </p:txBody>
      </p:sp>
      <p:sp>
        <p:nvSpPr>
          <p:cNvPr id="4" name="Segnaposto contenuto 2">
            <a:extLst>
              <a:ext uri="{FF2B5EF4-FFF2-40B4-BE49-F238E27FC236}">
                <a16:creationId xmlns:a16="http://schemas.microsoft.com/office/drawing/2014/main" id="{03B3E4F4-B2F6-D034-2914-BED5FB35A019}"/>
              </a:ext>
            </a:extLst>
          </p:cNvPr>
          <p:cNvSpPr txBox="1">
            <a:spLocks/>
          </p:cNvSpPr>
          <p:nvPr/>
        </p:nvSpPr>
        <p:spPr>
          <a:xfrm>
            <a:off x="836612" y="1271736"/>
            <a:ext cx="10515600" cy="5181600"/>
          </a:xfrm>
          <a:prstGeom prst="rect">
            <a:avLst/>
          </a:prstGeom>
        </p:spPr>
        <p:txBody>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it-IT" sz="1600" dirty="0" err="1"/>
              <a:t>We</a:t>
            </a:r>
            <a:r>
              <a:rPr lang="it-IT" sz="1600" dirty="0"/>
              <a:t> </a:t>
            </a:r>
            <a:r>
              <a:rPr lang="it-IT" sz="1600" dirty="0" err="1"/>
              <a:t>have</a:t>
            </a:r>
            <a:r>
              <a:rPr lang="it-IT" sz="1600" dirty="0"/>
              <a:t> a </a:t>
            </a:r>
            <a:r>
              <a:rPr lang="it-IT" sz="1600" dirty="0" err="1"/>
              <a:t>file_handle</a:t>
            </a:r>
            <a:r>
              <a:rPr lang="it-IT" sz="1600" dirty="0"/>
              <a:t> </a:t>
            </a:r>
            <a:r>
              <a:rPr lang="it-IT" sz="1600" dirty="0" err="1"/>
              <a:t>structure</a:t>
            </a:r>
            <a:r>
              <a:rPr lang="it-IT" sz="1600" dirty="0"/>
              <a:t> </a:t>
            </a:r>
            <a:r>
              <a:rPr lang="it-IT" sz="1600" dirty="0" err="1"/>
              <a:t>where</a:t>
            </a:r>
            <a:r>
              <a:rPr lang="it-IT" sz="1600" dirty="0"/>
              <a:t> </a:t>
            </a:r>
            <a:r>
              <a:rPr lang="it-IT" sz="1600" dirty="0" err="1"/>
              <a:t>we</a:t>
            </a:r>
            <a:r>
              <a:rPr lang="it-IT" sz="1600" dirty="0"/>
              <a:t> store some </a:t>
            </a:r>
            <a:r>
              <a:rPr lang="it-IT" sz="1600" dirty="0" err="1"/>
              <a:t>variables</a:t>
            </a:r>
            <a:r>
              <a:rPr lang="it-IT" sz="1600" dirty="0"/>
              <a:t> to </a:t>
            </a:r>
            <a:r>
              <a:rPr lang="it-IT" sz="1600" dirty="0" err="1"/>
              <a:t>manage</a:t>
            </a:r>
            <a:r>
              <a:rPr lang="it-IT" sz="1600" dirty="0"/>
              <a:t> the file.</a:t>
            </a:r>
          </a:p>
          <a:p>
            <a:r>
              <a:rPr lang="it-IT" sz="1600" dirty="0" err="1"/>
              <a:t>File_handle</a:t>
            </a:r>
            <a:r>
              <a:rPr lang="it-IT" sz="1600" dirty="0"/>
              <a:t>(flags, offset, lock, </a:t>
            </a:r>
            <a:r>
              <a:rPr lang="it-IT" sz="1600" dirty="0" err="1"/>
              <a:t>vnode</a:t>
            </a:r>
            <a:r>
              <a:rPr lang="it-IT" sz="1600" dirty="0"/>
              <a:t>, </a:t>
            </a:r>
            <a:r>
              <a:rPr lang="it-IT" sz="1600" dirty="0" err="1"/>
              <a:t>ref_count</a:t>
            </a:r>
            <a:r>
              <a:rPr lang="it-IT" sz="1600" dirty="0"/>
              <a:t>)</a:t>
            </a:r>
          </a:p>
          <a:p>
            <a:r>
              <a:rPr lang="it-IT" sz="1600" dirty="0" err="1"/>
              <a:t>We</a:t>
            </a:r>
            <a:r>
              <a:rPr lang="it-IT" sz="1600" dirty="0"/>
              <a:t> use the </a:t>
            </a:r>
            <a:r>
              <a:rPr lang="it-IT" sz="1600" dirty="0" err="1"/>
              <a:t>file_table</a:t>
            </a:r>
            <a:r>
              <a:rPr lang="it-IT" sz="1600" dirty="0"/>
              <a:t> </a:t>
            </a:r>
            <a:r>
              <a:rPr lang="it-IT" sz="1600" dirty="0" err="1"/>
              <a:t>that</a:t>
            </a:r>
            <a:r>
              <a:rPr lang="it-IT" sz="1600" dirty="0"/>
              <a:t> </a:t>
            </a:r>
            <a:r>
              <a:rPr lang="it-IT" sz="1600" dirty="0" err="1"/>
              <a:t>is</a:t>
            </a:r>
            <a:r>
              <a:rPr lang="it-IT" sz="1600" dirty="0"/>
              <a:t> a </a:t>
            </a:r>
            <a:r>
              <a:rPr lang="it-IT" sz="1600" dirty="0" err="1"/>
              <a:t>vector</a:t>
            </a:r>
            <a:r>
              <a:rPr lang="it-IT" sz="1600" dirty="0"/>
              <a:t> </a:t>
            </a:r>
            <a:r>
              <a:rPr lang="it-IT" sz="1600" dirty="0" err="1"/>
              <a:t>that</a:t>
            </a:r>
            <a:r>
              <a:rPr lang="it-IT" sz="1600" dirty="0"/>
              <a:t> </a:t>
            </a:r>
            <a:r>
              <a:rPr lang="it-IT" sz="1600" dirty="0" err="1"/>
              <a:t>contain</a:t>
            </a:r>
            <a:r>
              <a:rPr lang="it-IT" sz="1600" dirty="0"/>
              <a:t> the pointers of a </a:t>
            </a:r>
            <a:r>
              <a:rPr lang="it-IT" sz="1600" dirty="0" err="1"/>
              <a:t>specific</a:t>
            </a:r>
            <a:r>
              <a:rPr lang="it-IT" sz="1600" dirty="0"/>
              <a:t> </a:t>
            </a:r>
            <a:r>
              <a:rPr lang="it-IT" sz="1600" dirty="0" err="1"/>
              <a:t>file_handle</a:t>
            </a:r>
            <a:r>
              <a:rPr lang="it-IT" sz="1600" dirty="0"/>
              <a:t> and </a:t>
            </a:r>
            <a:r>
              <a:rPr lang="it-IT" sz="1600" dirty="0" err="1"/>
              <a:t>this</a:t>
            </a:r>
            <a:r>
              <a:rPr lang="it-IT" sz="1600" dirty="0"/>
              <a:t> position </a:t>
            </a:r>
            <a:r>
              <a:rPr lang="it-IT" sz="1600" dirty="0" err="1"/>
              <a:t>is</a:t>
            </a:r>
            <a:r>
              <a:rPr lang="it-IT" sz="1600" dirty="0"/>
              <a:t> the file </a:t>
            </a:r>
            <a:r>
              <a:rPr lang="it-IT" sz="1600" dirty="0" err="1"/>
              <a:t>descriptor</a:t>
            </a:r>
            <a:r>
              <a:rPr lang="it-IT" sz="1600" dirty="0"/>
              <a:t> FD</a:t>
            </a:r>
          </a:p>
          <a:p>
            <a:r>
              <a:rPr lang="it-IT" sz="1600" dirty="0"/>
              <a:t>The first 3 position of the </a:t>
            </a:r>
            <a:r>
              <a:rPr lang="it-IT" sz="1600" dirty="0" err="1"/>
              <a:t>file_table</a:t>
            </a:r>
            <a:r>
              <a:rPr lang="it-IT" sz="1600" dirty="0"/>
              <a:t> are </a:t>
            </a:r>
            <a:r>
              <a:rPr lang="it-IT" sz="1600" dirty="0" err="1"/>
              <a:t>reserved</a:t>
            </a:r>
            <a:r>
              <a:rPr lang="it-IT" sz="1600" dirty="0"/>
              <a:t> and </a:t>
            </a:r>
            <a:r>
              <a:rPr lang="it-IT" sz="1600" dirty="0" err="1"/>
              <a:t>inizialized</a:t>
            </a:r>
            <a:r>
              <a:rPr lang="it-IT" sz="1600" dirty="0"/>
              <a:t> to </a:t>
            </a:r>
          </a:p>
          <a:p>
            <a:pPr lvl="1"/>
            <a:r>
              <a:rPr lang="it-IT" sz="1600" dirty="0" err="1"/>
              <a:t>Std_in</a:t>
            </a:r>
            <a:r>
              <a:rPr lang="it-IT" sz="1600" dirty="0"/>
              <a:t> with FD=0</a:t>
            </a:r>
          </a:p>
          <a:p>
            <a:pPr lvl="1"/>
            <a:r>
              <a:rPr lang="it-IT" sz="1600" dirty="0" err="1"/>
              <a:t>Std_out</a:t>
            </a:r>
            <a:r>
              <a:rPr lang="it-IT" sz="1600" dirty="0"/>
              <a:t> with FD=1</a:t>
            </a:r>
          </a:p>
          <a:p>
            <a:pPr lvl="1"/>
            <a:r>
              <a:rPr lang="it-IT" sz="1600" dirty="0" err="1"/>
              <a:t>Std_err</a:t>
            </a:r>
            <a:r>
              <a:rPr lang="it-IT" sz="1600" dirty="0"/>
              <a:t> with FD=2</a:t>
            </a:r>
          </a:p>
          <a:p>
            <a:pPr marL="457200" lvl="1" indent="0">
              <a:buFont typeface="Arial" pitchFamily="34" charset="0"/>
              <a:buNone/>
            </a:pPr>
            <a:endParaRPr lang="it-IT" sz="1600" dirty="0"/>
          </a:p>
          <a:p>
            <a:pPr marL="457200" lvl="1" indent="0">
              <a:buFont typeface="Arial" pitchFamily="34" charset="0"/>
              <a:buNone/>
            </a:pPr>
            <a:r>
              <a:rPr lang="it-IT" sz="1600" dirty="0" err="1"/>
              <a:t>This</a:t>
            </a:r>
            <a:r>
              <a:rPr lang="it-IT" sz="1600" dirty="0"/>
              <a:t> </a:t>
            </a:r>
            <a:r>
              <a:rPr lang="it-IT" sz="1600" dirty="0" err="1"/>
              <a:t>three</a:t>
            </a:r>
            <a:r>
              <a:rPr lang="it-IT" sz="1600" dirty="0"/>
              <a:t> file are </a:t>
            </a:r>
            <a:r>
              <a:rPr lang="it-IT" sz="1600" dirty="0" err="1"/>
              <a:t>inizialized</a:t>
            </a:r>
            <a:r>
              <a:rPr lang="it-IT" sz="1600" dirty="0"/>
              <a:t> in </a:t>
            </a:r>
            <a:r>
              <a:rPr lang="it-IT" sz="1600" dirty="0" err="1"/>
              <a:t>runprogram</a:t>
            </a:r>
            <a:r>
              <a:rPr lang="it-IT" sz="1600" dirty="0"/>
              <a:t>() </a:t>
            </a:r>
            <a:r>
              <a:rPr lang="it-IT" sz="1600" dirty="0" err="1"/>
              <a:t>when</a:t>
            </a:r>
            <a:r>
              <a:rPr lang="it-IT" sz="1600" dirty="0"/>
              <a:t> the first </a:t>
            </a:r>
            <a:r>
              <a:rPr lang="it-IT" sz="1600" dirty="0" err="1"/>
              <a:t>process</a:t>
            </a:r>
            <a:r>
              <a:rPr lang="it-IT" sz="1600" dirty="0"/>
              <a:t> are </a:t>
            </a:r>
            <a:r>
              <a:rPr lang="it-IT" sz="1600" dirty="0" err="1"/>
              <a:t>created</a:t>
            </a:r>
            <a:r>
              <a:rPr lang="it-IT" sz="1600" dirty="0"/>
              <a:t>.</a:t>
            </a:r>
          </a:p>
          <a:p>
            <a:pPr marL="457200" lvl="1" indent="0">
              <a:buFont typeface="Arial" pitchFamily="34" charset="0"/>
              <a:buNone/>
            </a:pPr>
            <a:r>
              <a:rPr lang="it-IT" sz="1600" dirty="0"/>
              <a:t>In </a:t>
            </a:r>
            <a:r>
              <a:rPr lang="it-IT" sz="1600" dirty="0" err="1"/>
              <a:t>this</a:t>
            </a:r>
            <a:r>
              <a:rPr lang="it-IT" sz="1600" dirty="0"/>
              <a:t> way </a:t>
            </a:r>
            <a:r>
              <a:rPr lang="it-IT" sz="1600" dirty="0" err="1"/>
              <a:t>all</a:t>
            </a:r>
            <a:r>
              <a:rPr lang="it-IT" sz="1600" dirty="0"/>
              <a:t> </a:t>
            </a:r>
            <a:r>
              <a:rPr lang="it-IT" sz="1600" dirty="0" err="1"/>
              <a:t>next</a:t>
            </a:r>
            <a:r>
              <a:rPr lang="it-IT" sz="1600" dirty="0"/>
              <a:t> </a:t>
            </a:r>
            <a:r>
              <a:rPr lang="it-IT" sz="1600" dirty="0" err="1"/>
              <a:t>forked_process</a:t>
            </a:r>
            <a:r>
              <a:rPr lang="it-IT" sz="1600" dirty="0"/>
              <a:t> </a:t>
            </a:r>
            <a:r>
              <a:rPr lang="it-IT" sz="1600" dirty="0" err="1"/>
              <a:t>will</a:t>
            </a:r>
            <a:r>
              <a:rPr lang="it-IT" sz="1600" dirty="0"/>
              <a:t> </a:t>
            </a:r>
            <a:r>
              <a:rPr lang="it-IT" sz="1600" dirty="0" err="1"/>
              <a:t>have</a:t>
            </a:r>
            <a:r>
              <a:rPr lang="it-IT" sz="1600" dirty="0"/>
              <a:t> </a:t>
            </a:r>
            <a:r>
              <a:rPr lang="it-IT" sz="1600" dirty="0" err="1"/>
              <a:t>already</a:t>
            </a:r>
            <a:r>
              <a:rPr lang="it-IT" sz="1600" dirty="0"/>
              <a:t> </a:t>
            </a:r>
            <a:r>
              <a:rPr lang="it-IT" sz="1600" dirty="0" err="1"/>
              <a:t>initialized</a:t>
            </a:r>
            <a:r>
              <a:rPr lang="it-IT" sz="1600" dirty="0"/>
              <a:t> </a:t>
            </a:r>
            <a:r>
              <a:rPr lang="it-IT" sz="1600" dirty="0" err="1"/>
              <a:t>std_in</a:t>
            </a:r>
            <a:r>
              <a:rPr lang="it-IT" sz="1600" dirty="0"/>
              <a:t> out and </a:t>
            </a:r>
            <a:r>
              <a:rPr lang="it-IT" sz="1600" dirty="0" err="1"/>
              <a:t>err</a:t>
            </a:r>
            <a:r>
              <a:rPr lang="it-IT" sz="1600" dirty="0"/>
              <a:t>.</a:t>
            </a:r>
          </a:p>
        </p:txBody>
      </p:sp>
    </p:spTree>
    <p:extLst>
      <p:ext uri="{BB962C8B-B14F-4D97-AF65-F5344CB8AC3E}">
        <p14:creationId xmlns:p14="http://schemas.microsoft.com/office/powerpoint/2010/main" val="4152392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A7AE67-312E-15DA-F7A7-AEF39E2B5179}"/>
              </a:ext>
            </a:extLst>
          </p:cNvPr>
          <p:cNvSpPr txBox="1">
            <a:spLocks/>
          </p:cNvSpPr>
          <p:nvPr/>
        </p:nvSpPr>
        <p:spPr>
          <a:xfrm>
            <a:off x="838200" y="365125"/>
            <a:ext cx="10515600" cy="615603"/>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it-IT" dirty="0" err="1">
                <a:solidFill>
                  <a:srgbClr val="FF0000"/>
                </a:solidFill>
                <a:ea typeface="+mn-ea"/>
                <a:cs typeface="+mn-cs"/>
              </a:rPr>
              <a:t>Vnode</a:t>
            </a:r>
            <a:r>
              <a:rPr lang="it-IT" dirty="0">
                <a:solidFill>
                  <a:srgbClr val="FF0000"/>
                </a:solidFill>
                <a:ea typeface="+mn-ea"/>
                <a:cs typeface="+mn-cs"/>
              </a:rPr>
              <a:t>, </a:t>
            </a:r>
            <a:r>
              <a:rPr lang="it-IT" dirty="0" err="1">
                <a:solidFill>
                  <a:srgbClr val="FF0000"/>
                </a:solidFill>
                <a:ea typeface="+mn-ea"/>
                <a:cs typeface="+mn-cs"/>
              </a:rPr>
              <a:t>vfs</a:t>
            </a:r>
            <a:r>
              <a:rPr lang="it-IT" dirty="0">
                <a:solidFill>
                  <a:srgbClr val="FF0000"/>
                </a:solidFill>
                <a:ea typeface="+mn-ea"/>
                <a:cs typeface="+mn-cs"/>
              </a:rPr>
              <a:t> and </a:t>
            </a:r>
            <a:r>
              <a:rPr lang="it-IT" dirty="0" err="1">
                <a:solidFill>
                  <a:srgbClr val="FF0000"/>
                </a:solidFill>
                <a:ea typeface="+mn-ea"/>
                <a:cs typeface="+mn-cs"/>
              </a:rPr>
              <a:t>vop</a:t>
            </a:r>
            <a:endParaRPr lang="it-IT" dirty="0">
              <a:solidFill>
                <a:srgbClr val="FF0000"/>
              </a:solidFill>
              <a:ea typeface="+mn-ea"/>
              <a:cs typeface="+mn-cs"/>
            </a:endParaRPr>
          </a:p>
        </p:txBody>
      </p:sp>
      <p:sp>
        <p:nvSpPr>
          <p:cNvPr id="3" name="Segnaposto contenuto 2">
            <a:extLst>
              <a:ext uri="{FF2B5EF4-FFF2-40B4-BE49-F238E27FC236}">
                <a16:creationId xmlns:a16="http://schemas.microsoft.com/office/drawing/2014/main" id="{10FA397D-02E6-6CD8-0CE9-6319932611EF}"/>
              </a:ext>
            </a:extLst>
          </p:cNvPr>
          <p:cNvSpPr txBox="1">
            <a:spLocks/>
          </p:cNvSpPr>
          <p:nvPr/>
        </p:nvSpPr>
        <p:spPr>
          <a:xfrm>
            <a:off x="836612" y="1124744"/>
            <a:ext cx="10515600" cy="4351338"/>
          </a:xfrm>
          <a:prstGeom prst="rect">
            <a:avLst/>
          </a:prstGeom>
        </p:spPr>
        <p:txBody>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it-IT" sz="1600" dirty="0" err="1"/>
              <a:t>We</a:t>
            </a:r>
            <a:r>
              <a:rPr lang="it-IT" sz="1600" dirty="0"/>
              <a:t> </a:t>
            </a:r>
            <a:r>
              <a:rPr lang="it-IT" sz="1600" dirty="0" err="1"/>
              <a:t>also</a:t>
            </a:r>
            <a:r>
              <a:rPr lang="it-IT" sz="1600" dirty="0"/>
              <a:t> use the </a:t>
            </a:r>
            <a:r>
              <a:rPr lang="it-IT" sz="1600" dirty="0" err="1"/>
              <a:t>vnode</a:t>
            </a:r>
            <a:r>
              <a:rPr lang="it-IT" sz="1600" dirty="0"/>
              <a:t> </a:t>
            </a:r>
            <a:r>
              <a:rPr lang="it-IT" sz="1600" dirty="0" err="1"/>
              <a:t>structure</a:t>
            </a:r>
            <a:r>
              <a:rPr lang="it-IT" sz="1600" dirty="0"/>
              <a:t> </a:t>
            </a:r>
            <a:r>
              <a:rPr lang="it-IT" sz="1600" dirty="0" err="1"/>
              <a:t>that</a:t>
            </a:r>
            <a:r>
              <a:rPr lang="it-IT" sz="1600" dirty="0"/>
              <a:t> </a:t>
            </a:r>
            <a:r>
              <a:rPr lang="it-IT" sz="1600" dirty="0" err="1"/>
              <a:t>is</a:t>
            </a:r>
            <a:r>
              <a:rPr lang="it-IT" sz="1600" dirty="0"/>
              <a:t> </a:t>
            </a:r>
            <a:r>
              <a:rPr lang="it-IT" sz="1600" dirty="0" err="1"/>
              <a:t>used</a:t>
            </a:r>
            <a:r>
              <a:rPr lang="it-IT" sz="1600" dirty="0"/>
              <a:t> to </a:t>
            </a:r>
            <a:r>
              <a:rPr lang="it-IT" sz="1600" dirty="0" err="1"/>
              <a:t>represent</a:t>
            </a:r>
            <a:r>
              <a:rPr lang="it-IT" sz="1600" dirty="0"/>
              <a:t> a file in the file system.</a:t>
            </a:r>
          </a:p>
          <a:p>
            <a:r>
              <a:rPr lang="it-IT" sz="1600" dirty="0"/>
              <a:t>The </a:t>
            </a:r>
            <a:r>
              <a:rPr lang="it-IT" sz="1600" dirty="0" err="1"/>
              <a:t>main</a:t>
            </a:r>
            <a:r>
              <a:rPr lang="it-IT" sz="1600" dirty="0"/>
              <a:t> </a:t>
            </a:r>
            <a:r>
              <a:rPr lang="it-IT" sz="1600" dirty="0" err="1"/>
              <a:t>function</a:t>
            </a:r>
            <a:r>
              <a:rPr lang="it-IT" sz="1600" dirty="0"/>
              <a:t> </a:t>
            </a:r>
            <a:r>
              <a:rPr lang="it-IT" sz="1600" dirty="0" err="1"/>
              <a:t>used</a:t>
            </a:r>
            <a:r>
              <a:rPr lang="it-IT" sz="1600" dirty="0"/>
              <a:t> are:</a:t>
            </a:r>
          </a:p>
          <a:p>
            <a:pPr marL="304747" lvl="1" indent="-304747">
              <a:spcBef>
                <a:spcPts val="1600"/>
              </a:spcBef>
              <a:buSzPct val="100000"/>
            </a:pPr>
            <a:r>
              <a:rPr lang="it-IT" sz="1600" dirty="0" err="1"/>
              <a:t>Vfs_open</a:t>
            </a:r>
            <a:r>
              <a:rPr lang="it-IT" sz="1600" dirty="0"/>
              <a:t>() </a:t>
            </a:r>
            <a:r>
              <a:rPr lang="it-IT" sz="1600" dirty="0" err="1"/>
              <a:t>opens</a:t>
            </a:r>
            <a:r>
              <a:rPr lang="it-IT" sz="1600" dirty="0"/>
              <a:t> a file in the </a:t>
            </a:r>
            <a:r>
              <a:rPr lang="it-IT" sz="1600" dirty="0" err="1"/>
              <a:t>virtual</a:t>
            </a:r>
            <a:r>
              <a:rPr lang="it-IT" sz="1600" dirty="0"/>
              <a:t> file system and </a:t>
            </a:r>
            <a:r>
              <a:rPr lang="it-IT" sz="1600" dirty="0" err="1"/>
              <a:t>returns</a:t>
            </a:r>
            <a:r>
              <a:rPr lang="it-IT" sz="1600" dirty="0"/>
              <a:t> a file </a:t>
            </a:r>
            <a:r>
              <a:rPr lang="it-IT" sz="1600" dirty="0" err="1"/>
              <a:t>descriptor</a:t>
            </a:r>
            <a:r>
              <a:rPr lang="it-IT" sz="1600" dirty="0"/>
              <a:t>.</a:t>
            </a:r>
          </a:p>
          <a:p>
            <a:pPr marL="304747" lvl="1" indent="-304747">
              <a:spcBef>
                <a:spcPts val="1600"/>
              </a:spcBef>
              <a:buSzPct val="100000"/>
            </a:pPr>
            <a:r>
              <a:rPr lang="it-IT" sz="1600" dirty="0" err="1"/>
              <a:t>Vfs_close</a:t>
            </a:r>
            <a:r>
              <a:rPr lang="it-IT" sz="1600" dirty="0"/>
              <a:t>() close a file </a:t>
            </a:r>
            <a:r>
              <a:rPr lang="it-IT" sz="1600" dirty="0" err="1"/>
              <a:t>that</a:t>
            </a:r>
            <a:r>
              <a:rPr lang="it-IT" sz="1600" dirty="0"/>
              <a:t> </a:t>
            </a:r>
            <a:r>
              <a:rPr lang="it-IT" sz="1600" dirty="0" err="1"/>
              <a:t>was</a:t>
            </a:r>
            <a:r>
              <a:rPr lang="it-IT" sz="1600" dirty="0"/>
              <a:t> </a:t>
            </a:r>
            <a:r>
              <a:rPr lang="it-IT" sz="1600" dirty="0" err="1"/>
              <a:t>opened</a:t>
            </a:r>
            <a:r>
              <a:rPr lang="it-IT" sz="1600" dirty="0"/>
              <a:t> by </a:t>
            </a:r>
            <a:r>
              <a:rPr lang="it-IT" sz="1600" dirty="0" err="1"/>
              <a:t>vfs_open</a:t>
            </a:r>
            <a:r>
              <a:rPr lang="it-IT" sz="1600" dirty="0"/>
              <a:t> </a:t>
            </a:r>
          </a:p>
          <a:p>
            <a:pPr marL="304747" lvl="1" indent="-304747">
              <a:spcBef>
                <a:spcPts val="1600"/>
              </a:spcBef>
              <a:buSzPct val="100000"/>
            </a:pPr>
            <a:r>
              <a:rPr lang="it-IT" sz="1600" dirty="0" err="1"/>
              <a:t>Vfs_getcwd</a:t>
            </a:r>
            <a:r>
              <a:rPr lang="it-IT" sz="1600" dirty="0"/>
              <a:t>() </a:t>
            </a:r>
            <a:r>
              <a:rPr lang="it-IT" sz="1600" dirty="0" err="1"/>
              <a:t>returns</a:t>
            </a:r>
            <a:r>
              <a:rPr lang="it-IT" sz="1600" dirty="0"/>
              <a:t> the </a:t>
            </a:r>
            <a:r>
              <a:rPr lang="it-IT" sz="1600" dirty="0" err="1"/>
              <a:t>current</a:t>
            </a:r>
            <a:r>
              <a:rPr lang="it-IT" sz="1600" dirty="0"/>
              <a:t> working directory</a:t>
            </a:r>
          </a:p>
          <a:p>
            <a:pPr marL="304747" lvl="1" indent="-304747">
              <a:spcBef>
                <a:spcPts val="1600"/>
              </a:spcBef>
              <a:buSzPct val="100000"/>
            </a:pPr>
            <a:r>
              <a:rPr lang="it-IT" sz="1600" dirty="0"/>
              <a:t>The </a:t>
            </a:r>
            <a:r>
              <a:rPr lang="it-IT" sz="1600" dirty="0" err="1"/>
              <a:t>vfs</a:t>
            </a:r>
            <a:r>
              <a:rPr lang="it-IT" sz="1600" dirty="0"/>
              <a:t> (</a:t>
            </a:r>
            <a:r>
              <a:rPr lang="it-IT" sz="1600" dirty="0" err="1"/>
              <a:t>virtual</a:t>
            </a:r>
            <a:r>
              <a:rPr lang="it-IT" sz="1600" dirty="0"/>
              <a:t> file system) </a:t>
            </a:r>
            <a:r>
              <a:rPr lang="it-IT" sz="1600" dirty="0" err="1"/>
              <a:t>is</a:t>
            </a:r>
            <a:r>
              <a:rPr lang="it-IT" sz="1600" dirty="0"/>
              <a:t> an </a:t>
            </a:r>
            <a:r>
              <a:rPr lang="it-IT" sz="1600" dirty="0" err="1"/>
              <a:t>abstraction</a:t>
            </a:r>
            <a:r>
              <a:rPr lang="it-IT" sz="1600" dirty="0"/>
              <a:t> of a file system </a:t>
            </a:r>
            <a:r>
              <a:rPr lang="it-IT" sz="1600" dirty="0" err="1"/>
              <a:t>that</a:t>
            </a:r>
            <a:r>
              <a:rPr lang="it-IT" sz="1600" dirty="0"/>
              <a:t> </a:t>
            </a:r>
            <a:r>
              <a:rPr lang="it-IT" sz="1600" dirty="0" err="1"/>
              <a:t>provides</a:t>
            </a:r>
            <a:r>
              <a:rPr lang="it-IT" sz="1600" dirty="0"/>
              <a:t> to </a:t>
            </a:r>
            <a:r>
              <a:rPr lang="it-IT" sz="1600" dirty="0" err="1"/>
              <a:t>uniform</a:t>
            </a:r>
            <a:r>
              <a:rPr lang="it-IT" sz="1600" dirty="0"/>
              <a:t> </a:t>
            </a:r>
            <a:r>
              <a:rPr lang="it-IT" sz="1600" dirty="0" err="1"/>
              <a:t>interface</a:t>
            </a:r>
            <a:r>
              <a:rPr lang="it-IT" sz="1600" dirty="0"/>
              <a:t> for </a:t>
            </a:r>
            <a:r>
              <a:rPr lang="it-IT" sz="1600" dirty="0" err="1"/>
              <a:t>accessing</a:t>
            </a:r>
            <a:r>
              <a:rPr lang="it-IT" sz="1600" dirty="0"/>
              <a:t> files.</a:t>
            </a:r>
          </a:p>
          <a:p>
            <a:pPr marL="304747" lvl="1" indent="-304747">
              <a:spcBef>
                <a:spcPts val="1600"/>
              </a:spcBef>
              <a:buSzPct val="100000"/>
            </a:pPr>
            <a:r>
              <a:rPr lang="it-IT" sz="1600" dirty="0"/>
              <a:t>With </a:t>
            </a:r>
            <a:r>
              <a:rPr lang="it-IT" sz="1600" dirty="0" err="1"/>
              <a:t>this</a:t>
            </a:r>
            <a:r>
              <a:rPr lang="it-IT" sz="1600" dirty="0"/>
              <a:t> feature </a:t>
            </a:r>
            <a:r>
              <a:rPr lang="it-IT" sz="1600" dirty="0" err="1"/>
              <a:t>we</a:t>
            </a:r>
            <a:r>
              <a:rPr lang="it-IT" sz="1600" dirty="0"/>
              <a:t> can </a:t>
            </a:r>
            <a:r>
              <a:rPr lang="it-IT" sz="1600" dirty="0" err="1"/>
              <a:t>read</a:t>
            </a:r>
            <a:r>
              <a:rPr lang="it-IT" sz="1600" dirty="0"/>
              <a:t> data from an open file </a:t>
            </a:r>
            <a:r>
              <a:rPr lang="it-IT" sz="1600" dirty="0" err="1"/>
              <a:t>using</a:t>
            </a:r>
            <a:r>
              <a:rPr lang="it-IT" sz="1600" dirty="0"/>
              <a:t> the VOP_READ() and </a:t>
            </a:r>
            <a:r>
              <a:rPr lang="it-IT" sz="1600" dirty="0" err="1"/>
              <a:t>write</a:t>
            </a:r>
            <a:r>
              <a:rPr lang="it-IT" sz="1600" dirty="0"/>
              <a:t> data in a file </a:t>
            </a:r>
            <a:r>
              <a:rPr lang="it-IT" sz="1600" dirty="0" err="1"/>
              <a:t>using</a:t>
            </a:r>
            <a:r>
              <a:rPr lang="it-IT" sz="1600" dirty="0"/>
              <a:t> VOP_WRITE() .</a:t>
            </a:r>
          </a:p>
          <a:p>
            <a:pPr marL="457200" lvl="1" indent="0">
              <a:buFont typeface="Arial" pitchFamily="34" charset="0"/>
              <a:buNone/>
            </a:pPr>
            <a:endParaRPr lang="it-IT" dirty="0"/>
          </a:p>
          <a:p>
            <a:pPr marL="457200" lvl="1" indent="0">
              <a:buFont typeface="Arial" pitchFamily="34" charset="0"/>
              <a:buNone/>
            </a:pPr>
            <a:endParaRPr lang="it-IT" dirty="0"/>
          </a:p>
          <a:p>
            <a:pPr marL="457200" lvl="1" indent="0">
              <a:buFont typeface="Arial" pitchFamily="34" charset="0"/>
              <a:buNone/>
            </a:pPr>
            <a:endParaRPr lang="it-IT" dirty="0"/>
          </a:p>
        </p:txBody>
      </p:sp>
    </p:spTree>
    <p:extLst>
      <p:ext uri="{BB962C8B-B14F-4D97-AF65-F5344CB8AC3E}">
        <p14:creationId xmlns:p14="http://schemas.microsoft.com/office/powerpoint/2010/main" val="3534465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B18FA6-FDB5-D03D-7633-18B636E5100C}"/>
              </a:ext>
            </a:extLst>
          </p:cNvPr>
          <p:cNvSpPr txBox="1">
            <a:spLocks/>
          </p:cNvSpPr>
          <p:nvPr/>
        </p:nvSpPr>
        <p:spPr>
          <a:xfrm>
            <a:off x="882650" y="330992"/>
            <a:ext cx="10426700" cy="937767"/>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nn-NO" dirty="0">
                <a:solidFill>
                  <a:srgbClr val="FF0000"/>
                </a:solidFill>
                <a:ea typeface="+mn-ea"/>
                <a:cs typeface="+mn-cs"/>
              </a:rPr>
              <a:t>Open</a:t>
            </a:r>
          </a:p>
          <a:p>
            <a:r>
              <a:rPr lang="nn-NO" sz="1600" dirty="0">
                <a:solidFill>
                  <a:srgbClr val="DCDCAA"/>
                </a:solidFill>
                <a:latin typeface="Consolas" panose="020B0609020204030204" pitchFamily="49" charset="0"/>
                <a:ea typeface="+mn-ea"/>
                <a:cs typeface="+mn-cs"/>
              </a:rPr>
              <a:t>sys_open</a:t>
            </a:r>
            <a:r>
              <a:rPr lang="nn-NO" sz="1600" dirty="0">
                <a:solidFill>
                  <a:srgbClr val="569CD6"/>
                </a:solidFill>
                <a:latin typeface="Consolas" panose="020B0609020204030204" pitchFamily="49" charset="0"/>
                <a:ea typeface="+mn-ea"/>
                <a:cs typeface="+mn-cs"/>
              </a:rPr>
              <a:t>(userptr_t filename, int flags, int *retfd)</a:t>
            </a:r>
            <a:endParaRPr lang="it-IT" sz="1600" dirty="0">
              <a:solidFill>
                <a:srgbClr val="569CD6"/>
              </a:solidFill>
              <a:latin typeface="Consolas" panose="020B0609020204030204" pitchFamily="49" charset="0"/>
              <a:ea typeface="+mn-ea"/>
              <a:cs typeface="+mn-cs"/>
            </a:endParaRPr>
          </a:p>
        </p:txBody>
      </p:sp>
      <p:sp>
        <p:nvSpPr>
          <p:cNvPr id="3" name="Segnaposto contenuto 2">
            <a:extLst>
              <a:ext uri="{FF2B5EF4-FFF2-40B4-BE49-F238E27FC236}">
                <a16:creationId xmlns:a16="http://schemas.microsoft.com/office/drawing/2014/main" id="{19AEA96D-48AE-4D47-12B8-321F36FB65DE}"/>
              </a:ext>
            </a:extLst>
          </p:cNvPr>
          <p:cNvSpPr txBox="1">
            <a:spLocks/>
          </p:cNvSpPr>
          <p:nvPr/>
        </p:nvSpPr>
        <p:spPr>
          <a:xfrm>
            <a:off x="765820" y="1276822"/>
            <a:ext cx="10896600" cy="2791619"/>
          </a:xfrm>
          <a:prstGeom prst="rect">
            <a:avLst/>
          </a:prstGeom>
        </p:spPr>
        <p:txBody>
          <a:bodyPr>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it-IT" sz="1600" dirty="0"/>
              <a:t>The open system call </a:t>
            </a:r>
            <a:r>
              <a:rPr lang="it-IT" sz="1600" dirty="0" err="1"/>
              <a:t>permits</a:t>
            </a:r>
            <a:r>
              <a:rPr lang="it-IT" sz="1600" dirty="0"/>
              <a:t> to open a file by a name in </a:t>
            </a:r>
            <a:r>
              <a:rPr lang="it-IT" sz="1600" dirty="0" err="1"/>
              <a:t>different</a:t>
            </a:r>
            <a:r>
              <a:rPr lang="it-IT" sz="1600" dirty="0"/>
              <a:t> </a:t>
            </a:r>
            <a:r>
              <a:rPr lang="it-IT" sz="1600" dirty="0" err="1"/>
              <a:t>version</a:t>
            </a:r>
            <a:r>
              <a:rPr lang="it-IT" sz="1600" dirty="0"/>
              <a:t>: </a:t>
            </a:r>
          </a:p>
          <a:p>
            <a:pPr lvl="1"/>
            <a:r>
              <a:rPr lang="it-IT" sz="1600" dirty="0" err="1"/>
              <a:t>It</a:t>
            </a:r>
            <a:r>
              <a:rPr lang="it-IT" sz="1600" dirty="0"/>
              <a:t> can be </a:t>
            </a:r>
            <a:r>
              <a:rPr lang="it-IT" sz="1600" dirty="0" err="1"/>
              <a:t>opened</a:t>
            </a:r>
            <a:r>
              <a:rPr lang="it-IT" sz="1600" dirty="0"/>
              <a:t> in O_RDONLY, O_WRONLY or O_RDWR.</a:t>
            </a:r>
          </a:p>
          <a:p>
            <a:pPr lvl="1"/>
            <a:r>
              <a:rPr lang="it-IT" sz="1600" dirty="0"/>
              <a:t>The file </a:t>
            </a:r>
            <a:r>
              <a:rPr lang="it-IT" sz="1600" dirty="0" err="1"/>
              <a:t>it</a:t>
            </a:r>
            <a:r>
              <a:rPr lang="it-IT" sz="1600" dirty="0"/>
              <a:t> can be O_CREATE, O_TRUNC or </a:t>
            </a:r>
            <a:r>
              <a:rPr lang="it-IT" sz="1600" dirty="0" err="1"/>
              <a:t>opened</a:t>
            </a:r>
            <a:r>
              <a:rPr lang="it-IT" sz="1600" dirty="0"/>
              <a:t> in O_APPEND.</a:t>
            </a:r>
          </a:p>
          <a:p>
            <a:pPr marL="457200" lvl="1" indent="0">
              <a:buFont typeface="Arial" pitchFamily="34" charset="0"/>
              <a:buNone/>
            </a:pPr>
            <a:r>
              <a:rPr lang="it-IT" sz="1600" dirty="0"/>
              <a:t>First of </a:t>
            </a:r>
            <a:r>
              <a:rPr lang="it-IT" sz="1600" dirty="0" err="1"/>
              <a:t>all</a:t>
            </a:r>
            <a:r>
              <a:rPr lang="it-IT" sz="1600" dirty="0"/>
              <a:t> </a:t>
            </a:r>
            <a:r>
              <a:rPr lang="it-IT" sz="1600" dirty="0" err="1"/>
              <a:t>we</a:t>
            </a:r>
            <a:r>
              <a:rPr lang="it-IT" sz="1600" dirty="0"/>
              <a:t> </a:t>
            </a:r>
            <a:r>
              <a:rPr lang="it-IT" sz="1600" dirty="0" err="1"/>
              <a:t>search</a:t>
            </a:r>
            <a:r>
              <a:rPr lang="it-IT" sz="1600" dirty="0"/>
              <a:t> the first </a:t>
            </a:r>
            <a:r>
              <a:rPr lang="it-IT" sz="1600" dirty="0" err="1"/>
              <a:t>empty</a:t>
            </a:r>
            <a:r>
              <a:rPr lang="it-IT" sz="1600" dirty="0"/>
              <a:t> slot in the file </a:t>
            </a:r>
            <a:r>
              <a:rPr lang="it-IT" sz="1600" dirty="0" err="1"/>
              <a:t>table</a:t>
            </a:r>
            <a:r>
              <a:rPr lang="it-IT" sz="1600" dirty="0"/>
              <a:t> and create the </a:t>
            </a:r>
            <a:r>
              <a:rPr lang="it-IT" sz="1600" dirty="0" err="1"/>
              <a:t>memory</a:t>
            </a:r>
            <a:r>
              <a:rPr lang="it-IT" sz="1600" dirty="0"/>
              <a:t> location. </a:t>
            </a:r>
          </a:p>
          <a:p>
            <a:pPr marL="457200" lvl="1" indent="0">
              <a:buFont typeface="Arial" pitchFamily="34" charset="0"/>
              <a:buNone/>
            </a:pPr>
            <a:r>
              <a:rPr lang="it-IT" sz="1600" dirty="0"/>
              <a:t>After </a:t>
            </a:r>
            <a:r>
              <a:rPr lang="it-IT" sz="1600" dirty="0" err="1"/>
              <a:t>that</a:t>
            </a:r>
            <a:r>
              <a:rPr lang="it-IT" sz="1600" dirty="0"/>
              <a:t> </a:t>
            </a:r>
            <a:r>
              <a:rPr lang="it-IT" sz="1600" dirty="0" err="1"/>
              <a:t>we</a:t>
            </a:r>
            <a:r>
              <a:rPr lang="it-IT" sz="1600" dirty="0"/>
              <a:t> </a:t>
            </a:r>
            <a:r>
              <a:rPr lang="it-IT" sz="1600" dirty="0" err="1"/>
              <a:t>used</a:t>
            </a:r>
            <a:r>
              <a:rPr lang="it-IT" sz="1600" dirty="0"/>
              <a:t> the </a:t>
            </a:r>
            <a:r>
              <a:rPr lang="it-IT" sz="1600" dirty="0" err="1"/>
              <a:t>vfs_open</a:t>
            </a:r>
            <a:r>
              <a:rPr lang="it-IT" sz="1600" dirty="0"/>
              <a:t>() to generate the </a:t>
            </a:r>
            <a:r>
              <a:rPr lang="it-IT" sz="1600" dirty="0" err="1"/>
              <a:t>vnode</a:t>
            </a:r>
            <a:r>
              <a:rPr lang="it-IT" sz="1600" dirty="0"/>
              <a:t> </a:t>
            </a:r>
            <a:r>
              <a:rPr lang="it-IT" sz="1600" dirty="0" err="1"/>
              <a:t>object</a:t>
            </a:r>
            <a:r>
              <a:rPr lang="it-IT" sz="1600" dirty="0"/>
              <a:t> of the file and </a:t>
            </a:r>
            <a:r>
              <a:rPr lang="it-IT" sz="1600" dirty="0" err="1"/>
              <a:t>we</a:t>
            </a:r>
            <a:r>
              <a:rPr lang="it-IT" sz="1600" dirty="0"/>
              <a:t> </a:t>
            </a:r>
            <a:r>
              <a:rPr lang="it-IT" sz="1600" dirty="0" err="1"/>
              <a:t>initialize</a:t>
            </a:r>
            <a:r>
              <a:rPr lang="it-IT" sz="1600" dirty="0"/>
              <a:t> the </a:t>
            </a:r>
            <a:r>
              <a:rPr lang="it-IT" sz="1600" dirty="0" err="1"/>
              <a:t>proprer</a:t>
            </a:r>
            <a:r>
              <a:rPr lang="it-IT" sz="1600" dirty="0"/>
              <a:t> fields.</a:t>
            </a:r>
          </a:p>
          <a:p>
            <a:pPr marL="457200" lvl="1" indent="0">
              <a:buFont typeface="Arial" pitchFamily="34" charset="0"/>
              <a:buNone/>
            </a:pPr>
            <a:r>
              <a:rPr lang="it-IT" sz="1600" dirty="0"/>
              <a:t>The </a:t>
            </a:r>
            <a:r>
              <a:rPr lang="it-IT" sz="1600" dirty="0" err="1"/>
              <a:t>ref_count</a:t>
            </a:r>
            <a:r>
              <a:rPr lang="it-IT" sz="1600" dirty="0"/>
              <a:t> </a:t>
            </a:r>
            <a:r>
              <a:rPr lang="it-IT" sz="1600" dirty="0" err="1"/>
              <a:t>variable</a:t>
            </a:r>
            <a:r>
              <a:rPr lang="it-IT" sz="1600" dirty="0"/>
              <a:t> </a:t>
            </a:r>
            <a:r>
              <a:rPr lang="it-IT" sz="1600" dirty="0" err="1"/>
              <a:t>is</a:t>
            </a:r>
            <a:r>
              <a:rPr lang="it-IT" sz="1600" dirty="0"/>
              <a:t> the </a:t>
            </a:r>
            <a:r>
              <a:rPr lang="it-IT" sz="1600" dirty="0" err="1"/>
              <a:t>number</a:t>
            </a:r>
            <a:r>
              <a:rPr lang="it-IT" sz="1600" dirty="0"/>
              <a:t> of pointers to an </a:t>
            </a:r>
            <a:r>
              <a:rPr lang="it-IT" sz="1600" dirty="0" err="1"/>
              <a:t>opened</a:t>
            </a:r>
            <a:r>
              <a:rPr lang="it-IT" sz="1600" dirty="0"/>
              <a:t> file. </a:t>
            </a:r>
            <a:r>
              <a:rPr lang="it-IT" sz="1600" dirty="0" err="1"/>
              <a:t>If</a:t>
            </a:r>
            <a:r>
              <a:rPr lang="it-IT" sz="1600" dirty="0"/>
              <a:t> </a:t>
            </a:r>
            <a:r>
              <a:rPr lang="it-IT" sz="1600" dirty="0" err="1"/>
              <a:t>this</a:t>
            </a:r>
            <a:r>
              <a:rPr lang="it-IT" sz="1600" dirty="0"/>
              <a:t> </a:t>
            </a:r>
            <a:r>
              <a:rPr lang="it-IT" sz="1600" dirty="0" err="1"/>
              <a:t>value</a:t>
            </a:r>
            <a:r>
              <a:rPr lang="it-IT" sz="1600" dirty="0"/>
              <a:t> </a:t>
            </a:r>
            <a:r>
              <a:rPr lang="it-IT" sz="1600" dirty="0" err="1"/>
              <a:t>is</a:t>
            </a:r>
            <a:r>
              <a:rPr lang="it-IT" sz="1600" dirty="0"/>
              <a:t> 0 the file can be </a:t>
            </a:r>
            <a:r>
              <a:rPr lang="it-IT" sz="1600" dirty="0" err="1"/>
              <a:t>closed</a:t>
            </a:r>
            <a:r>
              <a:rPr lang="it-IT" sz="1600" dirty="0"/>
              <a:t>.</a:t>
            </a:r>
          </a:p>
          <a:p>
            <a:pPr marL="457200" lvl="1" indent="0">
              <a:buFont typeface="Arial" pitchFamily="34" charset="0"/>
              <a:buNone/>
            </a:pPr>
            <a:r>
              <a:rPr lang="it-IT" sz="1600" dirty="0"/>
              <a:t>In case of success </a:t>
            </a:r>
            <a:r>
              <a:rPr lang="it-IT" sz="1600" dirty="0" err="1"/>
              <a:t>return</a:t>
            </a:r>
            <a:r>
              <a:rPr lang="it-IT" sz="1600" dirty="0"/>
              <a:t> the </a:t>
            </a:r>
            <a:r>
              <a:rPr lang="it-IT" sz="1600" dirty="0" err="1"/>
              <a:t>fd</a:t>
            </a:r>
            <a:r>
              <a:rPr lang="it-IT" sz="1600" dirty="0"/>
              <a:t>.</a:t>
            </a:r>
          </a:p>
        </p:txBody>
      </p:sp>
      <p:sp>
        <p:nvSpPr>
          <p:cNvPr id="4" name="Titolo 1">
            <a:extLst>
              <a:ext uri="{FF2B5EF4-FFF2-40B4-BE49-F238E27FC236}">
                <a16:creationId xmlns:a16="http://schemas.microsoft.com/office/drawing/2014/main" id="{22302284-DBE2-7401-2A30-C9E506BED6CE}"/>
              </a:ext>
            </a:extLst>
          </p:cNvPr>
          <p:cNvSpPr txBox="1">
            <a:spLocks/>
          </p:cNvSpPr>
          <p:nvPr/>
        </p:nvSpPr>
        <p:spPr>
          <a:xfrm>
            <a:off x="893521" y="3645024"/>
            <a:ext cx="10426700" cy="937767"/>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nn-NO" dirty="0">
                <a:solidFill>
                  <a:srgbClr val="FF0000"/>
                </a:solidFill>
                <a:ea typeface="+mn-ea"/>
                <a:cs typeface="+mn-cs"/>
              </a:rPr>
              <a:t>Close</a:t>
            </a:r>
          </a:p>
          <a:p>
            <a:r>
              <a:rPr lang="nn-NO" sz="1600" dirty="0">
                <a:solidFill>
                  <a:srgbClr val="DCDCAA"/>
                </a:solidFill>
                <a:latin typeface="Consolas" panose="020B0609020204030204" pitchFamily="49" charset="0"/>
                <a:ea typeface="+mn-ea"/>
                <a:cs typeface="+mn-cs"/>
              </a:rPr>
              <a:t>sys_close</a:t>
            </a:r>
            <a:r>
              <a:rPr lang="nn-NO" sz="1600" dirty="0">
                <a:solidFill>
                  <a:srgbClr val="569CD6"/>
                </a:solidFill>
                <a:latin typeface="Consolas" panose="020B0609020204030204" pitchFamily="49" charset="0"/>
                <a:ea typeface="+mn-ea"/>
                <a:cs typeface="+mn-cs"/>
              </a:rPr>
              <a:t>(int fd)</a:t>
            </a:r>
            <a:endParaRPr lang="it-IT" sz="1600" dirty="0">
              <a:solidFill>
                <a:srgbClr val="569CD6"/>
              </a:solidFill>
              <a:latin typeface="Consolas" panose="020B0609020204030204" pitchFamily="49" charset="0"/>
              <a:ea typeface="+mn-ea"/>
              <a:cs typeface="+mn-cs"/>
            </a:endParaRPr>
          </a:p>
        </p:txBody>
      </p:sp>
      <p:sp>
        <p:nvSpPr>
          <p:cNvPr id="5" name="Segnaposto contenuto 2">
            <a:extLst>
              <a:ext uri="{FF2B5EF4-FFF2-40B4-BE49-F238E27FC236}">
                <a16:creationId xmlns:a16="http://schemas.microsoft.com/office/drawing/2014/main" id="{69AA8DE1-0D74-9F5B-D4AA-CF8E9D742FE1}"/>
              </a:ext>
            </a:extLst>
          </p:cNvPr>
          <p:cNvSpPr txBox="1">
            <a:spLocks/>
          </p:cNvSpPr>
          <p:nvPr/>
        </p:nvSpPr>
        <p:spPr>
          <a:xfrm>
            <a:off x="549796" y="4582791"/>
            <a:ext cx="10896600" cy="17629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1218987">
              <a:spcBef>
                <a:spcPts val="800"/>
              </a:spcBef>
              <a:buClr>
                <a:schemeClr val="accent1"/>
              </a:buClr>
              <a:buSzPct val="80000"/>
              <a:buNone/>
            </a:pPr>
            <a:r>
              <a:rPr lang="it-IT" sz="1600" dirty="0"/>
              <a:t>-The close system call </a:t>
            </a:r>
            <a:r>
              <a:rPr lang="it-IT" sz="1600" dirty="0" err="1"/>
              <a:t>is</a:t>
            </a:r>
            <a:r>
              <a:rPr lang="it-IT" sz="1600" dirty="0"/>
              <a:t> </a:t>
            </a:r>
            <a:r>
              <a:rPr lang="it-IT" sz="1600" dirty="0" err="1"/>
              <a:t>used</a:t>
            </a:r>
            <a:r>
              <a:rPr lang="it-IT" sz="1600" dirty="0"/>
              <a:t> to close a file </a:t>
            </a:r>
            <a:r>
              <a:rPr lang="it-IT" sz="1600" dirty="0" err="1"/>
              <a:t>using</a:t>
            </a:r>
            <a:r>
              <a:rPr lang="it-IT" sz="1600" dirty="0"/>
              <a:t> the file </a:t>
            </a:r>
            <a:r>
              <a:rPr lang="it-IT" sz="1600" dirty="0" err="1"/>
              <a:t>descriptor</a:t>
            </a:r>
            <a:r>
              <a:rPr lang="it-IT" sz="1600" dirty="0"/>
              <a:t> FD. The file can be </a:t>
            </a:r>
            <a:r>
              <a:rPr lang="it-IT" sz="1600" dirty="0" err="1"/>
              <a:t>closed</a:t>
            </a:r>
            <a:r>
              <a:rPr lang="it-IT" sz="1600" dirty="0"/>
              <a:t> </a:t>
            </a:r>
            <a:r>
              <a:rPr lang="it-IT" sz="1600" dirty="0" err="1"/>
              <a:t>only</a:t>
            </a:r>
            <a:r>
              <a:rPr lang="it-IT" sz="1600" dirty="0"/>
              <a:t> </a:t>
            </a:r>
            <a:r>
              <a:rPr lang="it-IT" sz="1600" dirty="0" err="1"/>
              <a:t>if</a:t>
            </a:r>
            <a:r>
              <a:rPr lang="it-IT" sz="1600" dirty="0"/>
              <a:t> the </a:t>
            </a:r>
            <a:r>
              <a:rPr lang="it-IT" sz="1600" dirty="0" err="1"/>
              <a:t>ref_count</a:t>
            </a:r>
            <a:r>
              <a:rPr lang="it-IT" sz="1600" dirty="0"/>
              <a:t> </a:t>
            </a:r>
            <a:r>
              <a:rPr lang="it-IT" sz="1600" dirty="0" err="1"/>
              <a:t>is</a:t>
            </a:r>
            <a:r>
              <a:rPr lang="it-IT" sz="1600" dirty="0"/>
              <a:t> </a:t>
            </a:r>
            <a:r>
              <a:rPr lang="it-IT" sz="1600" dirty="0" err="1"/>
              <a:t>equal</a:t>
            </a:r>
            <a:r>
              <a:rPr lang="it-IT" sz="1600" dirty="0"/>
              <a:t> to 0 </a:t>
            </a:r>
            <a:r>
              <a:rPr lang="it-IT" sz="1600" dirty="0" err="1"/>
              <a:t>otherwise</a:t>
            </a:r>
            <a:r>
              <a:rPr lang="it-IT" sz="1600" dirty="0"/>
              <a:t> the </a:t>
            </a:r>
            <a:r>
              <a:rPr lang="it-IT" sz="1600" dirty="0" err="1"/>
              <a:t>ref_count</a:t>
            </a:r>
            <a:r>
              <a:rPr lang="it-IT" sz="1600" dirty="0"/>
              <a:t> </a:t>
            </a:r>
            <a:r>
              <a:rPr lang="it-IT" sz="1600" dirty="0" err="1"/>
              <a:t>is</a:t>
            </a:r>
            <a:r>
              <a:rPr lang="it-IT" sz="1600" dirty="0"/>
              <a:t> </a:t>
            </a:r>
            <a:r>
              <a:rPr lang="it-IT" sz="1600" dirty="0" err="1"/>
              <a:t>decremented</a:t>
            </a:r>
            <a:r>
              <a:rPr lang="it-IT" sz="1600" dirty="0"/>
              <a:t>.</a:t>
            </a:r>
          </a:p>
          <a:p>
            <a:pPr marL="457200" lvl="1" indent="0" defTabSz="1218987">
              <a:spcBef>
                <a:spcPts val="800"/>
              </a:spcBef>
              <a:buClr>
                <a:schemeClr val="accent1"/>
              </a:buClr>
              <a:buSzPct val="80000"/>
              <a:buNone/>
            </a:pPr>
            <a:r>
              <a:rPr lang="it-IT" sz="1600" dirty="0"/>
              <a:t>-The </a:t>
            </a:r>
            <a:r>
              <a:rPr lang="it-IT" sz="1600" dirty="0" err="1"/>
              <a:t>real</a:t>
            </a:r>
            <a:r>
              <a:rPr lang="it-IT" sz="1600" dirty="0"/>
              <a:t> close </a:t>
            </a:r>
            <a:r>
              <a:rPr lang="it-IT" sz="1600" dirty="0" err="1"/>
              <a:t>is</a:t>
            </a:r>
            <a:r>
              <a:rPr lang="it-IT" sz="1600" dirty="0"/>
              <a:t> </a:t>
            </a:r>
            <a:r>
              <a:rPr lang="it-IT" sz="1600" dirty="0" err="1"/>
              <a:t>performed</a:t>
            </a:r>
            <a:r>
              <a:rPr lang="it-IT" sz="1600" dirty="0"/>
              <a:t> by </a:t>
            </a:r>
            <a:r>
              <a:rPr lang="it-IT" sz="1600" dirty="0" err="1"/>
              <a:t>vfs_close</a:t>
            </a:r>
            <a:r>
              <a:rPr lang="it-IT" sz="1600" dirty="0"/>
              <a:t> by </a:t>
            </a:r>
            <a:r>
              <a:rPr lang="it-IT" sz="1600" dirty="0" err="1"/>
              <a:t>passing</a:t>
            </a:r>
            <a:r>
              <a:rPr lang="it-IT" sz="1600" dirty="0"/>
              <a:t> the </a:t>
            </a:r>
            <a:r>
              <a:rPr lang="it-IT" sz="1600" dirty="0" err="1"/>
              <a:t>correct</a:t>
            </a:r>
            <a:r>
              <a:rPr lang="it-IT" sz="1600" dirty="0"/>
              <a:t> </a:t>
            </a:r>
            <a:r>
              <a:rPr lang="it-IT" sz="1600" dirty="0" err="1"/>
              <a:t>vnode</a:t>
            </a:r>
            <a:r>
              <a:rPr lang="it-IT" sz="1600" dirty="0"/>
              <a:t> </a:t>
            </a:r>
            <a:r>
              <a:rPr lang="it-IT" sz="1600" dirty="0" err="1"/>
              <a:t>structure</a:t>
            </a:r>
            <a:r>
              <a:rPr lang="it-IT" sz="1600" dirty="0"/>
              <a:t> of a file.</a:t>
            </a:r>
          </a:p>
          <a:p>
            <a:pPr marL="457200" lvl="1" indent="0" defTabSz="1218987">
              <a:spcBef>
                <a:spcPts val="800"/>
              </a:spcBef>
              <a:buClr>
                <a:schemeClr val="accent1"/>
              </a:buClr>
              <a:buSzPct val="80000"/>
              <a:buNone/>
            </a:pPr>
            <a:r>
              <a:rPr lang="it-IT" sz="1600" dirty="0"/>
              <a:t>-The close </a:t>
            </a:r>
            <a:r>
              <a:rPr lang="it-IT" sz="1600" dirty="0" err="1"/>
              <a:t>syscall</a:t>
            </a:r>
            <a:r>
              <a:rPr lang="it-IT" sz="1600" dirty="0"/>
              <a:t> </a:t>
            </a:r>
            <a:r>
              <a:rPr lang="it-IT" sz="1600" dirty="0" err="1"/>
              <a:t>return</a:t>
            </a:r>
            <a:r>
              <a:rPr lang="it-IT" sz="1600" dirty="0"/>
              <a:t> 0 in case of success. -1 </a:t>
            </a:r>
            <a:r>
              <a:rPr lang="it-IT" sz="1600" dirty="0" err="1"/>
              <a:t>otherwise</a:t>
            </a:r>
            <a:r>
              <a:rPr lang="it-IT" sz="1600" dirty="0"/>
              <a:t>.</a:t>
            </a:r>
          </a:p>
        </p:txBody>
      </p:sp>
    </p:spTree>
    <p:extLst>
      <p:ext uri="{BB962C8B-B14F-4D97-AF65-F5344CB8AC3E}">
        <p14:creationId xmlns:p14="http://schemas.microsoft.com/office/powerpoint/2010/main" val="2940480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5B8FA0-DCD4-1D09-0688-3E33B7B0E59C}"/>
              </a:ext>
            </a:extLst>
          </p:cNvPr>
          <p:cNvSpPr txBox="1">
            <a:spLocks/>
          </p:cNvSpPr>
          <p:nvPr/>
        </p:nvSpPr>
        <p:spPr>
          <a:xfrm>
            <a:off x="985072" y="742212"/>
            <a:ext cx="10515600" cy="54927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err="1">
                <a:solidFill>
                  <a:srgbClr val="DCDCAA"/>
                </a:solidFill>
                <a:latin typeface="Consolas" panose="020B0609020204030204" pitchFamily="49" charset="0"/>
                <a:ea typeface="+mn-ea"/>
                <a:cs typeface="+mn-cs"/>
              </a:rPr>
              <a:t>sys_write</a:t>
            </a:r>
            <a:r>
              <a:rPr lang="en-US" sz="1600" dirty="0">
                <a:solidFill>
                  <a:srgbClr val="569CD6"/>
                </a:solidFill>
                <a:latin typeface="Consolas" panose="020B0609020204030204" pitchFamily="49" charset="0"/>
                <a:ea typeface="+mn-ea"/>
                <a:cs typeface="+mn-cs"/>
              </a:rPr>
              <a:t>(int </a:t>
            </a:r>
            <a:r>
              <a:rPr lang="en-US" sz="1600" dirty="0" err="1">
                <a:solidFill>
                  <a:srgbClr val="569CD6"/>
                </a:solidFill>
                <a:latin typeface="Consolas" panose="020B0609020204030204" pitchFamily="49" charset="0"/>
                <a:ea typeface="+mn-ea"/>
                <a:cs typeface="+mn-cs"/>
              </a:rPr>
              <a:t>fd</a:t>
            </a:r>
            <a:r>
              <a:rPr lang="en-US" sz="1600" dirty="0">
                <a:solidFill>
                  <a:srgbClr val="569CD6"/>
                </a:solidFill>
                <a:latin typeface="Consolas" panose="020B0609020204030204" pitchFamily="49" charset="0"/>
                <a:ea typeface="+mn-ea"/>
                <a:cs typeface="+mn-cs"/>
              </a:rPr>
              <a:t>, </a:t>
            </a:r>
            <a:r>
              <a:rPr lang="en-US" sz="1600" dirty="0" err="1">
                <a:solidFill>
                  <a:srgbClr val="569CD6"/>
                </a:solidFill>
                <a:latin typeface="Consolas" panose="020B0609020204030204" pitchFamily="49" charset="0"/>
                <a:ea typeface="+mn-ea"/>
                <a:cs typeface="+mn-cs"/>
              </a:rPr>
              <a:t>userptr_t</a:t>
            </a:r>
            <a:r>
              <a:rPr lang="en-US" sz="1600" dirty="0">
                <a:solidFill>
                  <a:srgbClr val="569CD6"/>
                </a:solidFill>
                <a:latin typeface="Consolas" panose="020B0609020204030204" pitchFamily="49" charset="0"/>
                <a:ea typeface="+mn-ea"/>
                <a:cs typeface="+mn-cs"/>
              </a:rPr>
              <a:t> buff, </a:t>
            </a:r>
            <a:r>
              <a:rPr lang="en-US" sz="1600" dirty="0" err="1">
                <a:solidFill>
                  <a:srgbClr val="569CD6"/>
                </a:solidFill>
                <a:latin typeface="Consolas" panose="020B0609020204030204" pitchFamily="49" charset="0"/>
                <a:ea typeface="+mn-ea"/>
                <a:cs typeface="+mn-cs"/>
              </a:rPr>
              <a:t>size_t</a:t>
            </a:r>
            <a:r>
              <a:rPr lang="en-US" sz="1600" dirty="0">
                <a:solidFill>
                  <a:srgbClr val="569CD6"/>
                </a:solidFill>
                <a:latin typeface="Consolas" panose="020B0609020204030204" pitchFamily="49" charset="0"/>
                <a:ea typeface="+mn-ea"/>
                <a:cs typeface="+mn-cs"/>
              </a:rPr>
              <a:t> </a:t>
            </a:r>
            <a:r>
              <a:rPr lang="en-US" sz="1600" dirty="0" err="1">
                <a:solidFill>
                  <a:srgbClr val="569CD6"/>
                </a:solidFill>
                <a:latin typeface="Consolas" panose="020B0609020204030204" pitchFamily="49" charset="0"/>
                <a:ea typeface="+mn-ea"/>
                <a:cs typeface="+mn-cs"/>
              </a:rPr>
              <a:t>buff_len</a:t>
            </a:r>
            <a:r>
              <a:rPr lang="en-US" sz="1600" dirty="0">
                <a:solidFill>
                  <a:srgbClr val="569CD6"/>
                </a:solidFill>
                <a:latin typeface="Consolas" panose="020B0609020204030204" pitchFamily="49" charset="0"/>
                <a:ea typeface="+mn-ea"/>
                <a:cs typeface="+mn-cs"/>
              </a:rPr>
              <a:t>, int *</a:t>
            </a:r>
            <a:r>
              <a:rPr lang="en-US" sz="1600" dirty="0" err="1">
                <a:solidFill>
                  <a:srgbClr val="569CD6"/>
                </a:solidFill>
                <a:latin typeface="Consolas" panose="020B0609020204030204" pitchFamily="49" charset="0"/>
                <a:ea typeface="+mn-ea"/>
                <a:cs typeface="+mn-cs"/>
              </a:rPr>
              <a:t>retval</a:t>
            </a:r>
            <a:r>
              <a:rPr lang="en-US" sz="1600" dirty="0">
                <a:solidFill>
                  <a:srgbClr val="569CD6"/>
                </a:solidFill>
                <a:latin typeface="Consolas" panose="020B0609020204030204" pitchFamily="49" charset="0"/>
                <a:ea typeface="+mn-ea"/>
                <a:cs typeface="+mn-cs"/>
              </a:rPr>
              <a:t>)</a:t>
            </a:r>
            <a:endParaRPr lang="it-IT" sz="1600" dirty="0">
              <a:solidFill>
                <a:srgbClr val="569CD6"/>
              </a:solidFill>
              <a:latin typeface="Consolas" panose="020B0609020204030204" pitchFamily="49" charset="0"/>
              <a:ea typeface="+mn-ea"/>
              <a:cs typeface="+mn-cs"/>
            </a:endParaRPr>
          </a:p>
        </p:txBody>
      </p:sp>
      <p:sp>
        <p:nvSpPr>
          <p:cNvPr id="3" name="Segnaposto contenuto 2">
            <a:extLst>
              <a:ext uri="{FF2B5EF4-FFF2-40B4-BE49-F238E27FC236}">
                <a16:creationId xmlns:a16="http://schemas.microsoft.com/office/drawing/2014/main" id="{6FC01ADF-1502-FDCD-5485-DDEA615E08D3}"/>
              </a:ext>
            </a:extLst>
          </p:cNvPr>
          <p:cNvSpPr txBox="1">
            <a:spLocks/>
          </p:cNvSpPr>
          <p:nvPr/>
        </p:nvSpPr>
        <p:spPr>
          <a:xfrm>
            <a:off x="1197868" y="1291487"/>
            <a:ext cx="10515600" cy="20468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600" dirty="0"/>
              <a:t>The </a:t>
            </a:r>
            <a:r>
              <a:rPr lang="it-IT" sz="1600" dirty="0" err="1"/>
              <a:t>write</a:t>
            </a:r>
            <a:r>
              <a:rPr lang="it-IT" sz="1600" dirty="0"/>
              <a:t> system call </a:t>
            </a:r>
            <a:r>
              <a:rPr lang="it-IT" sz="1600" dirty="0" err="1"/>
              <a:t>permits</a:t>
            </a:r>
            <a:r>
              <a:rPr lang="it-IT" sz="1600" dirty="0"/>
              <a:t> to </a:t>
            </a:r>
            <a:r>
              <a:rPr lang="it-IT" sz="1600" dirty="0" err="1"/>
              <a:t>write</a:t>
            </a:r>
            <a:r>
              <a:rPr lang="it-IT" sz="1600" dirty="0"/>
              <a:t> in the file by </a:t>
            </a:r>
            <a:r>
              <a:rPr lang="it-IT" sz="1600" dirty="0" err="1"/>
              <a:t>passing</a:t>
            </a:r>
            <a:r>
              <a:rPr lang="it-IT" sz="1600" dirty="0"/>
              <a:t> a </a:t>
            </a:r>
            <a:r>
              <a:rPr lang="it-IT" sz="1600" dirty="0" err="1"/>
              <a:t>specific</a:t>
            </a:r>
            <a:r>
              <a:rPr lang="it-IT" sz="1600" dirty="0"/>
              <a:t> FD </a:t>
            </a:r>
            <a:r>
              <a:rPr lang="it-IT" sz="1600" dirty="0" err="1"/>
              <a:t>using</a:t>
            </a:r>
            <a:r>
              <a:rPr lang="it-IT" sz="1600" dirty="0"/>
              <a:t> the VOP_WRITE().</a:t>
            </a:r>
          </a:p>
          <a:p>
            <a:r>
              <a:rPr lang="it-IT" sz="1600" dirty="0"/>
              <a:t>The file must be </a:t>
            </a:r>
            <a:r>
              <a:rPr lang="it-IT" sz="1600" dirty="0" err="1"/>
              <a:t>opened</a:t>
            </a:r>
            <a:r>
              <a:rPr lang="it-IT" sz="1600" dirty="0"/>
              <a:t> in O_WRONLY or O_RDWR mode.</a:t>
            </a:r>
          </a:p>
          <a:p>
            <a:r>
              <a:rPr lang="it-IT" sz="1600" dirty="0"/>
              <a:t>The size </a:t>
            </a:r>
            <a:r>
              <a:rPr lang="it-IT" sz="1600" dirty="0" err="1"/>
              <a:t>written</a:t>
            </a:r>
            <a:r>
              <a:rPr lang="it-IT" sz="1600" dirty="0"/>
              <a:t> </a:t>
            </a:r>
            <a:r>
              <a:rPr lang="it-IT" sz="1600" dirty="0" err="1"/>
              <a:t>is</a:t>
            </a:r>
            <a:r>
              <a:rPr lang="it-IT" sz="1600" dirty="0"/>
              <a:t> </a:t>
            </a:r>
            <a:r>
              <a:rPr lang="it-IT" sz="1600" dirty="0" err="1"/>
              <a:t>given</a:t>
            </a:r>
            <a:r>
              <a:rPr lang="it-IT" sz="1600" dirty="0"/>
              <a:t> by </a:t>
            </a:r>
            <a:r>
              <a:rPr lang="it-IT" sz="1600" dirty="0" err="1"/>
              <a:t>buf_len</a:t>
            </a:r>
            <a:r>
              <a:rPr lang="it-IT" sz="1600" dirty="0"/>
              <a:t> </a:t>
            </a:r>
            <a:r>
              <a:rPr lang="it-IT" sz="1600" dirty="0" err="1"/>
              <a:t>starting</a:t>
            </a:r>
            <a:r>
              <a:rPr lang="it-IT" sz="1600" dirty="0"/>
              <a:t> by the offset of the file.</a:t>
            </a:r>
          </a:p>
          <a:p>
            <a:r>
              <a:rPr lang="it-IT" sz="1600" dirty="0"/>
              <a:t>The </a:t>
            </a:r>
            <a:r>
              <a:rPr lang="it-IT" sz="1600" dirty="0" err="1"/>
              <a:t>write</a:t>
            </a:r>
            <a:r>
              <a:rPr lang="it-IT" sz="1600" dirty="0"/>
              <a:t> system call </a:t>
            </a:r>
            <a:r>
              <a:rPr lang="it-IT" sz="1600" dirty="0" err="1"/>
              <a:t>returns</a:t>
            </a:r>
            <a:r>
              <a:rPr lang="it-IT" sz="1600" dirty="0"/>
              <a:t> the </a:t>
            </a:r>
            <a:r>
              <a:rPr lang="it-IT" sz="1600" dirty="0" err="1"/>
              <a:t>amount</a:t>
            </a:r>
            <a:r>
              <a:rPr lang="it-IT" sz="1600" dirty="0"/>
              <a:t> of bytes </a:t>
            </a:r>
            <a:r>
              <a:rPr lang="it-IT" sz="1600" dirty="0" err="1"/>
              <a:t>written</a:t>
            </a:r>
            <a:r>
              <a:rPr lang="it-IT" sz="1600" dirty="0"/>
              <a:t> or -1 in case of </a:t>
            </a:r>
            <a:r>
              <a:rPr lang="it-IT" sz="1600" dirty="0" err="1"/>
              <a:t>failure</a:t>
            </a:r>
            <a:r>
              <a:rPr lang="it-IT" sz="1600" dirty="0"/>
              <a:t>.</a:t>
            </a:r>
          </a:p>
        </p:txBody>
      </p:sp>
      <p:sp>
        <p:nvSpPr>
          <p:cNvPr id="4" name="Titolo 1">
            <a:extLst>
              <a:ext uri="{FF2B5EF4-FFF2-40B4-BE49-F238E27FC236}">
                <a16:creationId xmlns:a16="http://schemas.microsoft.com/office/drawing/2014/main" id="{413C27AD-E042-31AC-E4F2-777B55E9241C}"/>
              </a:ext>
            </a:extLst>
          </p:cNvPr>
          <p:cNvSpPr txBox="1">
            <a:spLocks/>
          </p:cNvSpPr>
          <p:nvPr/>
        </p:nvSpPr>
        <p:spPr>
          <a:xfrm>
            <a:off x="961910" y="2636912"/>
            <a:ext cx="10515600" cy="549275"/>
          </a:xfrm>
          <a:prstGeom prst="rect">
            <a:avLst/>
          </a:prstGeom>
        </p:spPr>
        <p:txBody>
          <a:bodyPr>
            <a:normAutofit fontScale="97500" lnSpcReduction="1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endParaRPr lang="it-IT" dirty="0"/>
          </a:p>
        </p:txBody>
      </p:sp>
      <p:sp>
        <p:nvSpPr>
          <p:cNvPr id="5" name="Segnaposto contenuto 2">
            <a:extLst>
              <a:ext uri="{FF2B5EF4-FFF2-40B4-BE49-F238E27FC236}">
                <a16:creationId xmlns:a16="http://schemas.microsoft.com/office/drawing/2014/main" id="{2424B9DC-26FC-AD7D-4873-E1049A9DADCA}"/>
              </a:ext>
            </a:extLst>
          </p:cNvPr>
          <p:cNvSpPr txBox="1">
            <a:spLocks/>
          </p:cNvSpPr>
          <p:nvPr/>
        </p:nvSpPr>
        <p:spPr>
          <a:xfrm>
            <a:off x="1179422" y="3633645"/>
            <a:ext cx="10515600" cy="2410506"/>
          </a:xfrm>
          <a:prstGeom prst="rect">
            <a:avLst/>
          </a:prstGeom>
        </p:spPr>
        <p:txBody>
          <a:bodyPr>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it-IT" sz="1600" dirty="0"/>
              <a:t>The </a:t>
            </a:r>
            <a:r>
              <a:rPr lang="it-IT" sz="1600" dirty="0" err="1"/>
              <a:t>read</a:t>
            </a:r>
            <a:r>
              <a:rPr lang="it-IT" sz="1600" dirty="0"/>
              <a:t> system call </a:t>
            </a:r>
            <a:r>
              <a:rPr lang="it-IT" sz="1600" dirty="0" err="1"/>
              <a:t>permits</a:t>
            </a:r>
            <a:r>
              <a:rPr lang="it-IT" sz="1600" dirty="0"/>
              <a:t> to </a:t>
            </a:r>
            <a:r>
              <a:rPr lang="it-IT" sz="1600" dirty="0" err="1"/>
              <a:t>read</a:t>
            </a:r>
            <a:r>
              <a:rPr lang="it-IT" sz="1600" dirty="0"/>
              <a:t> the file by </a:t>
            </a:r>
            <a:r>
              <a:rPr lang="it-IT" sz="1600" dirty="0" err="1"/>
              <a:t>passing</a:t>
            </a:r>
            <a:r>
              <a:rPr lang="it-IT" sz="1600" dirty="0"/>
              <a:t> a </a:t>
            </a:r>
            <a:r>
              <a:rPr lang="it-IT" sz="1600" dirty="0" err="1"/>
              <a:t>specific</a:t>
            </a:r>
            <a:r>
              <a:rPr lang="it-IT" sz="1600" dirty="0"/>
              <a:t> FD </a:t>
            </a:r>
            <a:r>
              <a:rPr lang="it-IT" sz="1600" dirty="0" err="1"/>
              <a:t>using</a:t>
            </a:r>
            <a:r>
              <a:rPr lang="it-IT" sz="1600" dirty="0"/>
              <a:t> the VOP_READ().</a:t>
            </a:r>
          </a:p>
          <a:p>
            <a:r>
              <a:rPr lang="it-IT" sz="1600" dirty="0"/>
              <a:t>The file must be </a:t>
            </a:r>
            <a:r>
              <a:rPr lang="it-IT" sz="1600" dirty="0" err="1"/>
              <a:t>opened</a:t>
            </a:r>
            <a:r>
              <a:rPr lang="it-IT" sz="1600" dirty="0"/>
              <a:t> in O_RDONLY or O_RDWR mode.</a:t>
            </a:r>
          </a:p>
          <a:p>
            <a:r>
              <a:rPr lang="it-IT" sz="1600" dirty="0"/>
              <a:t>The size </a:t>
            </a:r>
            <a:r>
              <a:rPr lang="it-IT" sz="1600" dirty="0" err="1"/>
              <a:t>read</a:t>
            </a:r>
            <a:r>
              <a:rPr lang="it-IT" sz="1600" dirty="0"/>
              <a:t> </a:t>
            </a:r>
            <a:r>
              <a:rPr lang="it-IT" sz="1600" dirty="0" err="1"/>
              <a:t>is</a:t>
            </a:r>
            <a:r>
              <a:rPr lang="it-IT" sz="1600" dirty="0"/>
              <a:t> </a:t>
            </a:r>
            <a:r>
              <a:rPr lang="it-IT" sz="1600" dirty="0" err="1"/>
              <a:t>given</a:t>
            </a:r>
            <a:r>
              <a:rPr lang="it-IT" sz="1600" dirty="0"/>
              <a:t> by </a:t>
            </a:r>
            <a:r>
              <a:rPr lang="it-IT" sz="1600" dirty="0" err="1"/>
              <a:t>buf_len</a:t>
            </a:r>
            <a:r>
              <a:rPr lang="it-IT" sz="1600" dirty="0"/>
              <a:t> </a:t>
            </a:r>
            <a:r>
              <a:rPr lang="it-IT" sz="1600" dirty="0" err="1"/>
              <a:t>starting</a:t>
            </a:r>
            <a:r>
              <a:rPr lang="it-IT" sz="1600" dirty="0"/>
              <a:t> by the offset of the file.</a:t>
            </a:r>
          </a:p>
          <a:p>
            <a:r>
              <a:rPr lang="it-IT" sz="1600" dirty="0"/>
              <a:t>The </a:t>
            </a:r>
            <a:r>
              <a:rPr lang="it-IT" sz="1600" dirty="0" err="1"/>
              <a:t>read</a:t>
            </a:r>
            <a:r>
              <a:rPr lang="it-IT" sz="1600" dirty="0"/>
              <a:t> system call </a:t>
            </a:r>
            <a:r>
              <a:rPr lang="it-IT" sz="1600" dirty="0" err="1"/>
              <a:t>returns</a:t>
            </a:r>
            <a:r>
              <a:rPr lang="it-IT" sz="1600" dirty="0"/>
              <a:t> the </a:t>
            </a:r>
            <a:r>
              <a:rPr lang="it-IT" sz="1600" dirty="0" err="1"/>
              <a:t>amount</a:t>
            </a:r>
            <a:r>
              <a:rPr lang="it-IT" sz="1600" dirty="0"/>
              <a:t> of bytes </a:t>
            </a:r>
            <a:r>
              <a:rPr lang="it-IT" sz="1600" dirty="0" err="1"/>
              <a:t>read</a:t>
            </a:r>
            <a:r>
              <a:rPr lang="it-IT" sz="1600" dirty="0"/>
              <a:t> or -1 in case of </a:t>
            </a:r>
            <a:r>
              <a:rPr lang="it-IT" sz="1600" dirty="0" err="1"/>
              <a:t>failure</a:t>
            </a:r>
            <a:r>
              <a:rPr lang="it-IT" sz="1600" dirty="0"/>
              <a:t>.</a:t>
            </a:r>
          </a:p>
        </p:txBody>
      </p:sp>
      <p:sp>
        <p:nvSpPr>
          <p:cNvPr id="6" name="Titolo 1">
            <a:extLst>
              <a:ext uri="{FF2B5EF4-FFF2-40B4-BE49-F238E27FC236}">
                <a16:creationId xmlns:a16="http://schemas.microsoft.com/office/drawing/2014/main" id="{853A3864-F4C0-9515-66CF-332AD7C81B99}"/>
              </a:ext>
            </a:extLst>
          </p:cNvPr>
          <p:cNvSpPr txBox="1">
            <a:spLocks/>
          </p:cNvSpPr>
          <p:nvPr/>
        </p:nvSpPr>
        <p:spPr>
          <a:xfrm>
            <a:off x="882650" y="330992"/>
            <a:ext cx="10426700" cy="937767"/>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nn-NO" dirty="0">
                <a:solidFill>
                  <a:srgbClr val="FF0000"/>
                </a:solidFill>
                <a:ea typeface="+mn-ea"/>
                <a:cs typeface="+mn-cs"/>
              </a:rPr>
              <a:t>Write</a:t>
            </a:r>
          </a:p>
        </p:txBody>
      </p:sp>
      <p:sp>
        <p:nvSpPr>
          <p:cNvPr id="7" name="Titolo 1">
            <a:extLst>
              <a:ext uri="{FF2B5EF4-FFF2-40B4-BE49-F238E27FC236}">
                <a16:creationId xmlns:a16="http://schemas.microsoft.com/office/drawing/2014/main" id="{9CE0102B-B06A-60F1-4DE9-F19222178CC7}"/>
              </a:ext>
            </a:extLst>
          </p:cNvPr>
          <p:cNvSpPr txBox="1">
            <a:spLocks/>
          </p:cNvSpPr>
          <p:nvPr/>
        </p:nvSpPr>
        <p:spPr>
          <a:xfrm>
            <a:off x="989703" y="3086399"/>
            <a:ext cx="10515600" cy="54927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err="1">
                <a:solidFill>
                  <a:srgbClr val="DCDCAA"/>
                </a:solidFill>
                <a:latin typeface="Consolas" panose="020B0609020204030204" pitchFamily="49" charset="0"/>
                <a:ea typeface="+mn-ea"/>
                <a:cs typeface="+mn-cs"/>
              </a:rPr>
              <a:t>sys_read</a:t>
            </a:r>
            <a:r>
              <a:rPr lang="en-US" sz="1600" dirty="0">
                <a:solidFill>
                  <a:srgbClr val="569CD6"/>
                </a:solidFill>
                <a:latin typeface="Consolas" panose="020B0609020204030204" pitchFamily="49" charset="0"/>
                <a:ea typeface="+mn-ea"/>
                <a:cs typeface="+mn-cs"/>
              </a:rPr>
              <a:t>(int </a:t>
            </a:r>
            <a:r>
              <a:rPr lang="en-US" sz="1600" dirty="0" err="1">
                <a:solidFill>
                  <a:srgbClr val="569CD6"/>
                </a:solidFill>
                <a:latin typeface="Consolas" panose="020B0609020204030204" pitchFamily="49" charset="0"/>
                <a:ea typeface="+mn-ea"/>
                <a:cs typeface="+mn-cs"/>
              </a:rPr>
              <a:t>fd</a:t>
            </a:r>
            <a:r>
              <a:rPr lang="en-US" sz="1600" dirty="0">
                <a:solidFill>
                  <a:srgbClr val="569CD6"/>
                </a:solidFill>
                <a:latin typeface="Consolas" panose="020B0609020204030204" pitchFamily="49" charset="0"/>
                <a:ea typeface="+mn-ea"/>
                <a:cs typeface="+mn-cs"/>
              </a:rPr>
              <a:t>, </a:t>
            </a:r>
            <a:r>
              <a:rPr lang="en-US" sz="1600" dirty="0" err="1">
                <a:solidFill>
                  <a:srgbClr val="569CD6"/>
                </a:solidFill>
                <a:latin typeface="Consolas" panose="020B0609020204030204" pitchFamily="49" charset="0"/>
                <a:ea typeface="+mn-ea"/>
                <a:cs typeface="+mn-cs"/>
              </a:rPr>
              <a:t>userptr_t</a:t>
            </a:r>
            <a:r>
              <a:rPr lang="en-US" sz="1600" dirty="0">
                <a:solidFill>
                  <a:srgbClr val="569CD6"/>
                </a:solidFill>
                <a:latin typeface="Consolas" panose="020B0609020204030204" pitchFamily="49" charset="0"/>
                <a:ea typeface="+mn-ea"/>
                <a:cs typeface="+mn-cs"/>
              </a:rPr>
              <a:t> buff, </a:t>
            </a:r>
            <a:r>
              <a:rPr lang="en-US" sz="1600" dirty="0" err="1">
                <a:solidFill>
                  <a:srgbClr val="569CD6"/>
                </a:solidFill>
                <a:latin typeface="Consolas" panose="020B0609020204030204" pitchFamily="49" charset="0"/>
                <a:ea typeface="+mn-ea"/>
                <a:cs typeface="+mn-cs"/>
              </a:rPr>
              <a:t>size_t</a:t>
            </a:r>
            <a:r>
              <a:rPr lang="en-US" sz="1600" dirty="0">
                <a:solidFill>
                  <a:srgbClr val="569CD6"/>
                </a:solidFill>
                <a:latin typeface="Consolas" panose="020B0609020204030204" pitchFamily="49" charset="0"/>
                <a:ea typeface="+mn-ea"/>
                <a:cs typeface="+mn-cs"/>
              </a:rPr>
              <a:t> </a:t>
            </a:r>
            <a:r>
              <a:rPr lang="en-US" sz="1600" dirty="0" err="1">
                <a:solidFill>
                  <a:srgbClr val="569CD6"/>
                </a:solidFill>
                <a:latin typeface="Consolas" panose="020B0609020204030204" pitchFamily="49" charset="0"/>
                <a:ea typeface="+mn-ea"/>
                <a:cs typeface="+mn-cs"/>
              </a:rPr>
              <a:t>buff_len</a:t>
            </a:r>
            <a:r>
              <a:rPr lang="en-US" sz="1600" dirty="0">
                <a:solidFill>
                  <a:srgbClr val="569CD6"/>
                </a:solidFill>
                <a:latin typeface="Consolas" panose="020B0609020204030204" pitchFamily="49" charset="0"/>
                <a:ea typeface="+mn-ea"/>
                <a:cs typeface="+mn-cs"/>
              </a:rPr>
              <a:t>, int *</a:t>
            </a:r>
            <a:r>
              <a:rPr lang="en-US" sz="1600" dirty="0" err="1">
                <a:solidFill>
                  <a:srgbClr val="569CD6"/>
                </a:solidFill>
                <a:latin typeface="Consolas" panose="020B0609020204030204" pitchFamily="49" charset="0"/>
                <a:ea typeface="+mn-ea"/>
                <a:cs typeface="+mn-cs"/>
              </a:rPr>
              <a:t>retval</a:t>
            </a:r>
            <a:r>
              <a:rPr lang="en-US" sz="1600" dirty="0">
                <a:solidFill>
                  <a:srgbClr val="569CD6"/>
                </a:solidFill>
                <a:latin typeface="Consolas" panose="020B0609020204030204" pitchFamily="49" charset="0"/>
                <a:ea typeface="+mn-ea"/>
                <a:cs typeface="+mn-cs"/>
              </a:rPr>
              <a:t>)</a:t>
            </a:r>
            <a:endParaRPr lang="it-IT" sz="1600" dirty="0">
              <a:solidFill>
                <a:srgbClr val="569CD6"/>
              </a:solidFill>
              <a:latin typeface="Consolas" panose="020B0609020204030204" pitchFamily="49" charset="0"/>
              <a:ea typeface="+mn-ea"/>
              <a:cs typeface="+mn-cs"/>
            </a:endParaRPr>
          </a:p>
        </p:txBody>
      </p:sp>
      <p:sp>
        <p:nvSpPr>
          <p:cNvPr id="8" name="Titolo 1">
            <a:extLst>
              <a:ext uri="{FF2B5EF4-FFF2-40B4-BE49-F238E27FC236}">
                <a16:creationId xmlns:a16="http://schemas.microsoft.com/office/drawing/2014/main" id="{839A040B-A54C-6122-C631-A1063D00222E}"/>
              </a:ext>
            </a:extLst>
          </p:cNvPr>
          <p:cNvSpPr txBox="1">
            <a:spLocks/>
          </p:cNvSpPr>
          <p:nvPr/>
        </p:nvSpPr>
        <p:spPr>
          <a:xfrm>
            <a:off x="882650" y="2695878"/>
            <a:ext cx="10426700" cy="937767"/>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nn-NO" dirty="0">
                <a:solidFill>
                  <a:srgbClr val="FF0000"/>
                </a:solidFill>
                <a:ea typeface="+mn-ea"/>
                <a:cs typeface="+mn-cs"/>
              </a:rPr>
              <a:t>Read</a:t>
            </a:r>
          </a:p>
        </p:txBody>
      </p:sp>
    </p:spTree>
    <p:extLst>
      <p:ext uri="{BB962C8B-B14F-4D97-AF65-F5344CB8AC3E}">
        <p14:creationId xmlns:p14="http://schemas.microsoft.com/office/powerpoint/2010/main" val="9556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6D2C97-7E0D-BA39-CDFA-DE74F72ED734}"/>
              </a:ext>
            </a:extLst>
          </p:cNvPr>
          <p:cNvSpPr txBox="1">
            <a:spLocks/>
          </p:cNvSpPr>
          <p:nvPr/>
        </p:nvSpPr>
        <p:spPr>
          <a:xfrm>
            <a:off x="966175" y="1005474"/>
            <a:ext cx="10515600" cy="56378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err="1">
                <a:solidFill>
                  <a:srgbClr val="DCDCAA"/>
                </a:solidFill>
                <a:latin typeface="Consolas" panose="020B0609020204030204" pitchFamily="49" charset="0"/>
                <a:ea typeface="+mn-ea"/>
                <a:cs typeface="+mn-cs"/>
              </a:rPr>
              <a:t>sys_lseek</a:t>
            </a:r>
            <a:r>
              <a:rPr lang="en-US" sz="1600" dirty="0">
                <a:solidFill>
                  <a:srgbClr val="569CD6"/>
                </a:solidFill>
                <a:latin typeface="Consolas" panose="020B0609020204030204" pitchFamily="49" charset="0"/>
                <a:ea typeface="+mn-ea"/>
                <a:cs typeface="+mn-cs"/>
              </a:rPr>
              <a:t>(int </a:t>
            </a:r>
            <a:r>
              <a:rPr lang="en-US" sz="1600" dirty="0" err="1">
                <a:solidFill>
                  <a:srgbClr val="569CD6"/>
                </a:solidFill>
                <a:latin typeface="Consolas" panose="020B0609020204030204" pitchFamily="49" charset="0"/>
                <a:ea typeface="+mn-ea"/>
                <a:cs typeface="+mn-cs"/>
              </a:rPr>
              <a:t>fd</a:t>
            </a:r>
            <a:r>
              <a:rPr lang="en-US" sz="1600" dirty="0">
                <a:solidFill>
                  <a:srgbClr val="569CD6"/>
                </a:solidFill>
                <a:latin typeface="Consolas" panose="020B0609020204030204" pitchFamily="49" charset="0"/>
                <a:ea typeface="+mn-ea"/>
                <a:cs typeface="+mn-cs"/>
              </a:rPr>
              <a:t>, </a:t>
            </a:r>
            <a:r>
              <a:rPr lang="en-US" sz="1600" dirty="0" err="1">
                <a:solidFill>
                  <a:srgbClr val="569CD6"/>
                </a:solidFill>
                <a:latin typeface="Consolas" panose="020B0609020204030204" pitchFamily="49" charset="0"/>
                <a:ea typeface="+mn-ea"/>
                <a:cs typeface="+mn-cs"/>
              </a:rPr>
              <a:t>off_t</a:t>
            </a:r>
            <a:r>
              <a:rPr lang="en-US" sz="1600" dirty="0">
                <a:solidFill>
                  <a:srgbClr val="569CD6"/>
                </a:solidFill>
                <a:latin typeface="Consolas" panose="020B0609020204030204" pitchFamily="49" charset="0"/>
                <a:ea typeface="+mn-ea"/>
                <a:cs typeface="+mn-cs"/>
              </a:rPr>
              <a:t> pos, int whence, </a:t>
            </a:r>
            <a:r>
              <a:rPr lang="en-US" sz="1600" dirty="0" err="1">
                <a:solidFill>
                  <a:srgbClr val="569CD6"/>
                </a:solidFill>
                <a:latin typeface="Consolas" panose="020B0609020204030204" pitchFamily="49" charset="0"/>
                <a:ea typeface="+mn-ea"/>
                <a:cs typeface="+mn-cs"/>
              </a:rPr>
              <a:t>off_t</a:t>
            </a:r>
            <a:r>
              <a:rPr lang="en-US" sz="1600" dirty="0">
                <a:solidFill>
                  <a:srgbClr val="569CD6"/>
                </a:solidFill>
                <a:latin typeface="Consolas" panose="020B0609020204030204" pitchFamily="49" charset="0"/>
                <a:ea typeface="+mn-ea"/>
                <a:cs typeface="+mn-cs"/>
              </a:rPr>
              <a:t> *</a:t>
            </a:r>
            <a:r>
              <a:rPr lang="en-US" sz="1600" dirty="0" err="1">
                <a:solidFill>
                  <a:srgbClr val="569CD6"/>
                </a:solidFill>
                <a:latin typeface="Consolas" panose="020B0609020204030204" pitchFamily="49" charset="0"/>
                <a:ea typeface="+mn-ea"/>
                <a:cs typeface="+mn-cs"/>
              </a:rPr>
              <a:t>retval</a:t>
            </a:r>
            <a:r>
              <a:rPr lang="en-US" sz="1600" dirty="0">
                <a:solidFill>
                  <a:srgbClr val="569CD6"/>
                </a:solidFill>
                <a:latin typeface="Consolas" panose="020B0609020204030204" pitchFamily="49" charset="0"/>
                <a:ea typeface="+mn-ea"/>
                <a:cs typeface="+mn-cs"/>
              </a:rPr>
              <a:t>)</a:t>
            </a:r>
            <a:endParaRPr lang="it-IT" sz="1600" dirty="0">
              <a:solidFill>
                <a:srgbClr val="569CD6"/>
              </a:solidFill>
              <a:latin typeface="Consolas" panose="020B0609020204030204" pitchFamily="49" charset="0"/>
              <a:ea typeface="+mn-ea"/>
              <a:cs typeface="+mn-cs"/>
            </a:endParaRPr>
          </a:p>
        </p:txBody>
      </p:sp>
      <p:sp>
        <p:nvSpPr>
          <p:cNvPr id="3" name="Segnaposto contenuto 2">
            <a:extLst>
              <a:ext uri="{FF2B5EF4-FFF2-40B4-BE49-F238E27FC236}">
                <a16:creationId xmlns:a16="http://schemas.microsoft.com/office/drawing/2014/main" id="{4FF8E81A-C27D-2A3E-08C4-C29D1CC30C02}"/>
              </a:ext>
            </a:extLst>
          </p:cNvPr>
          <p:cNvSpPr txBox="1">
            <a:spLocks/>
          </p:cNvSpPr>
          <p:nvPr/>
        </p:nvSpPr>
        <p:spPr>
          <a:xfrm>
            <a:off x="966175" y="1556792"/>
            <a:ext cx="10515600" cy="2244523"/>
          </a:xfrm>
          <a:prstGeom prst="rect">
            <a:avLst/>
          </a:prstGeom>
        </p:spPr>
        <p:txBody>
          <a:bodyPr>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228600" indent="-228600" defTabSz="914400">
              <a:lnSpc>
                <a:spcPct val="100000"/>
              </a:lnSpc>
              <a:spcBef>
                <a:spcPts val="1000"/>
              </a:spcBef>
            </a:pPr>
            <a:r>
              <a:rPr lang="it-IT" sz="1600" dirty="0"/>
              <a:t>The </a:t>
            </a:r>
            <a:r>
              <a:rPr lang="it-IT" sz="1600" dirty="0" err="1"/>
              <a:t>lseek</a:t>
            </a:r>
            <a:r>
              <a:rPr lang="it-IT" sz="1600" dirty="0"/>
              <a:t> system call </a:t>
            </a:r>
            <a:r>
              <a:rPr lang="it-IT" sz="1600" dirty="0" err="1"/>
              <a:t>is</a:t>
            </a:r>
            <a:r>
              <a:rPr lang="it-IT" sz="1600" dirty="0"/>
              <a:t> </a:t>
            </a:r>
            <a:r>
              <a:rPr lang="it-IT" sz="1600" dirty="0" err="1"/>
              <a:t>used</a:t>
            </a:r>
            <a:r>
              <a:rPr lang="it-IT" sz="1600" dirty="0"/>
              <a:t> to </a:t>
            </a:r>
            <a:r>
              <a:rPr lang="it-IT" sz="1600" dirty="0" err="1"/>
              <a:t>move</a:t>
            </a:r>
            <a:r>
              <a:rPr lang="it-IT" sz="1600" dirty="0"/>
              <a:t> the </a:t>
            </a:r>
            <a:r>
              <a:rPr lang="it-IT" sz="1600" dirty="0" err="1"/>
              <a:t>current</a:t>
            </a:r>
            <a:r>
              <a:rPr lang="it-IT" sz="1600" dirty="0"/>
              <a:t> </a:t>
            </a:r>
            <a:r>
              <a:rPr lang="it-IT" sz="1600" dirty="0" err="1"/>
              <a:t>seek</a:t>
            </a:r>
            <a:r>
              <a:rPr lang="it-IT" sz="1600" dirty="0"/>
              <a:t> position in the file by </a:t>
            </a:r>
            <a:r>
              <a:rPr lang="it-IT" sz="1600" dirty="0" err="1"/>
              <a:t>passing</a:t>
            </a:r>
            <a:r>
              <a:rPr lang="it-IT" sz="1600" dirty="0"/>
              <a:t> a </a:t>
            </a:r>
            <a:r>
              <a:rPr lang="it-IT" sz="1600" dirty="0" err="1"/>
              <a:t>fd</a:t>
            </a:r>
            <a:r>
              <a:rPr lang="it-IT" sz="1600" dirty="0"/>
              <a:t> </a:t>
            </a:r>
            <a:r>
              <a:rPr lang="it-IT" sz="1600" dirty="0" err="1"/>
              <a:t>argument</a:t>
            </a:r>
            <a:r>
              <a:rPr lang="it-IT" sz="1600" dirty="0"/>
              <a:t>.</a:t>
            </a:r>
          </a:p>
          <a:p>
            <a:pPr marL="228600" indent="-228600" defTabSz="914400">
              <a:lnSpc>
                <a:spcPct val="100000"/>
              </a:lnSpc>
              <a:spcBef>
                <a:spcPts val="1000"/>
              </a:spcBef>
            </a:pPr>
            <a:r>
              <a:rPr lang="it-IT" sz="1600" dirty="0"/>
              <a:t>The </a:t>
            </a:r>
            <a:r>
              <a:rPr lang="it-IT" sz="1600" dirty="0" err="1"/>
              <a:t>pos</a:t>
            </a:r>
            <a:r>
              <a:rPr lang="it-IT" sz="1600" dirty="0"/>
              <a:t> indicate the </a:t>
            </a:r>
            <a:r>
              <a:rPr lang="it-IT" sz="1600" dirty="0" err="1"/>
              <a:t>value</a:t>
            </a:r>
            <a:r>
              <a:rPr lang="it-IT" sz="1600" dirty="0"/>
              <a:t> of offset and </a:t>
            </a:r>
            <a:r>
              <a:rPr lang="it-IT" sz="1600" dirty="0" err="1"/>
              <a:t>whence</a:t>
            </a:r>
            <a:r>
              <a:rPr lang="it-IT" sz="1600" dirty="0"/>
              <a:t> </a:t>
            </a:r>
            <a:r>
              <a:rPr lang="it-IT" sz="1600" dirty="0" err="1"/>
              <a:t>specifies</a:t>
            </a:r>
            <a:r>
              <a:rPr lang="it-IT" sz="1600" dirty="0"/>
              <a:t> the </a:t>
            </a:r>
            <a:r>
              <a:rPr lang="it-IT" sz="1600" dirty="0" err="1"/>
              <a:t>starting</a:t>
            </a:r>
            <a:r>
              <a:rPr lang="it-IT" sz="1600" dirty="0"/>
              <a:t> point for the </a:t>
            </a:r>
            <a:r>
              <a:rPr lang="it-IT" sz="1600" dirty="0" err="1"/>
              <a:t>seek</a:t>
            </a:r>
            <a:r>
              <a:rPr lang="it-IT" sz="1600" dirty="0"/>
              <a:t> </a:t>
            </a:r>
            <a:r>
              <a:rPr lang="it-IT" sz="1600" dirty="0" err="1"/>
              <a:t>operation</a:t>
            </a:r>
            <a:r>
              <a:rPr lang="it-IT" sz="1600" dirty="0"/>
              <a:t>. </a:t>
            </a:r>
            <a:r>
              <a:rPr lang="it-IT" sz="1600" dirty="0" err="1"/>
              <a:t>It</a:t>
            </a:r>
            <a:r>
              <a:rPr lang="it-IT" sz="1600" dirty="0"/>
              <a:t> can be:</a:t>
            </a:r>
          </a:p>
          <a:p>
            <a:pPr marL="228600" lvl="1" indent="-228600" defTabSz="914400">
              <a:lnSpc>
                <a:spcPct val="100000"/>
              </a:lnSpc>
              <a:spcBef>
                <a:spcPts val="1000"/>
              </a:spcBef>
            </a:pPr>
            <a:r>
              <a:rPr lang="it-IT" sz="1600" dirty="0"/>
              <a:t>SEEK_SET</a:t>
            </a:r>
          </a:p>
          <a:p>
            <a:pPr marL="228600" lvl="1" indent="-228600" defTabSz="914400">
              <a:lnSpc>
                <a:spcPct val="100000"/>
              </a:lnSpc>
              <a:spcBef>
                <a:spcPts val="1000"/>
              </a:spcBef>
            </a:pPr>
            <a:r>
              <a:rPr lang="it-IT" sz="1600" dirty="0"/>
              <a:t>SEEK_CUR</a:t>
            </a:r>
          </a:p>
          <a:p>
            <a:pPr marL="228600" lvl="1" indent="-228600" defTabSz="914400">
              <a:lnSpc>
                <a:spcPct val="100000"/>
              </a:lnSpc>
              <a:spcBef>
                <a:spcPts val="1000"/>
              </a:spcBef>
            </a:pPr>
            <a:r>
              <a:rPr lang="it-IT" sz="1600" dirty="0"/>
              <a:t>SEEK_END</a:t>
            </a:r>
          </a:p>
          <a:p>
            <a:pPr marL="228600" lvl="1" indent="-228600" defTabSz="914400">
              <a:lnSpc>
                <a:spcPct val="100000"/>
              </a:lnSpc>
              <a:spcBef>
                <a:spcPts val="1000"/>
              </a:spcBef>
            </a:pPr>
            <a:r>
              <a:rPr lang="it-IT" sz="1600" dirty="0" err="1"/>
              <a:t>If</a:t>
            </a:r>
            <a:r>
              <a:rPr lang="it-IT" sz="1600" dirty="0"/>
              <a:t> the </a:t>
            </a:r>
            <a:r>
              <a:rPr lang="it-IT" sz="1600" dirty="0" err="1"/>
              <a:t>lseek</a:t>
            </a:r>
            <a:r>
              <a:rPr lang="it-IT" sz="1600" dirty="0"/>
              <a:t> system call success </a:t>
            </a:r>
            <a:r>
              <a:rPr lang="it-IT" sz="1600" dirty="0" err="1"/>
              <a:t>return</a:t>
            </a:r>
            <a:r>
              <a:rPr lang="it-IT" sz="1600" dirty="0"/>
              <a:t> the new position of pointer </a:t>
            </a:r>
            <a:r>
              <a:rPr lang="it-IT" sz="1600" dirty="0" err="1"/>
              <a:t>otherwise</a:t>
            </a:r>
            <a:r>
              <a:rPr lang="it-IT" sz="1600" dirty="0"/>
              <a:t> </a:t>
            </a:r>
            <a:r>
              <a:rPr lang="it-IT" sz="1600" dirty="0" err="1"/>
              <a:t>returns</a:t>
            </a:r>
            <a:r>
              <a:rPr lang="it-IT" sz="1600" dirty="0"/>
              <a:t> 0</a:t>
            </a:r>
          </a:p>
          <a:p>
            <a:pPr lvl="1"/>
            <a:endParaRPr lang="it-IT" dirty="0"/>
          </a:p>
        </p:txBody>
      </p:sp>
      <p:sp>
        <p:nvSpPr>
          <p:cNvPr id="4" name="Titolo 1">
            <a:extLst>
              <a:ext uri="{FF2B5EF4-FFF2-40B4-BE49-F238E27FC236}">
                <a16:creationId xmlns:a16="http://schemas.microsoft.com/office/drawing/2014/main" id="{F2F01E0A-19EB-EC1A-554B-566F529C9280}"/>
              </a:ext>
            </a:extLst>
          </p:cNvPr>
          <p:cNvSpPr txBox="1">
            <a:spLocks/>
          </p:cNvSpPr>
          <p:nvPr/>
        </p:nvSpPr>
        <p:spPr>
          <a:xfrm>
            <a:off x="965164" y="4509120"/>
            <a:ext cx="10515600" cy="56378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solidFill>
                  <a:srgbClr val="DCDCAA"/>
                </a:solidFill>
                <a:latin typeface="Consolas" panose="020B0609020204030204" pitchFamily="49" charset="0"/>
                <a:ea typeface="+mn-ea"/>
                <a:cs typeface="+mn-cs"/>
              </a:rPr>
              <a:t>sys_dup2</a:t>
            </a:r>
            <a:r>
              <a:rPr lang="en-US" sz="1600" dirty="0">
                <a:solidFill>
                  <a:srgbClr val="569CD6"/>
                </a:solidFill>
                <a:latin typeface="Consolas" panose="020B0609020204030204" pitchFamily="49" charset="0"/>
                <a:ea typeface="+mn-ea"/>
                <a:cs typeface="+mn-cs"/>
              </a:rPr>
              <a:t>(int </a:t>
            </a:r>
            <a:r>
              <a:rPr lang="en-US" sz="1600" dirty="0" err="1">
                <a:solidFill>
                  <a:srgbClr val="569CD6"/>
                </a:solidFill>
                <a:latin typeface="Consolas" panose="020B0609020204030204" pitchFamily="49" charset="0"/>
                <a:ea typeface="+mn-ea"/>
                <a:cs typeface="+mn-cs"/>
              </a:rPr>
              <a:t>oldfd</a:t>
            </a:r>
            <a:r>
              <a:rPr lang="en-US" sz="1600" dirty="0">
                <a:solidFill>
                  <a:srgbClr val="569CD6"/>
                </a:solidFill>
                <a:latin typeface="Consolas" panose="020B0609020204030204" pitchFamily="49" charset="0"/>
                <a:ea typeface="+mn-ea"/>
                <a:cs typeface="+mn-cs"/>
              </a:rPr>
              <a:t>, int </a:t>
            </a:r>
            <a:r>
              <a:rPr lang="en-US" sz="1600" dirty="0" err="1">
                <a:solidFill>
                  <a:srgbClr val="569CD6"/>
                </a:solidFill>
                <a:latin typeface="Consolas" panose="020B0609020204030204" pitchFamily="49" charset="0"/>
                <a:ea typeface="+mn-ea"/>
                <a:cs typeface="+mn-cs"/>
              </a:rPr>
              <a:t>newfd</a:t>
            </a:r>
            <a:r>
              <a:rPr lang="en-US" sz="1600" dirty="0">
                <a:solidFill>
                  <a:srgbClr val="569CD6"/>
                </a:solidFill>
                <a:latin typeface="Consolas" panose="020B0609020204030204" pitchFamily="49" charset="0"/>
                <a:ea typeface="+mn-ea"/>
                <a:cs typeface="+mn-cs"/>
              </a:rPr>
              <a:t>, int *</a:t>
            </a:r>
            <a:r>
              <a:rPr lang="en-US" sz="1600" dirty="0" err="1">
                <a:solidFill>
                  <a:srgbClr val="569CD6"/>
                </a:solidFill>
                <a:latin typeface="Consolas" panose="020B0609020204030204" pitchFamily="49" charset="0"/>
                <a:ea typeface="+mn-ea"/>
                <a:cs typeface="+mn-cs"/>
              </a:rPr>
              <a:t>retval</a:t>
            </a:r>
            <a:r>
              <a:rPr lang="en-US" sz="1600" dirty="0">
                <a:solidFill>
                  <a:srgbClr val="569CD6"/>
                </a:solidFill>
                <a:latin typeface="Consolas" panose="020B0609020204030204" pitchFamily="49" charset="0"/>
                <a:ea typeface="+mn-ea"/>
                <a:cs typeface="+mn-cs"/>
              </a:rPr>
              <a:t>)</a:t>
            </a:r>
            <a:endParaRPr lang="it-IT" sz="1600" dirty="0">
              <a:solidFill>
                <a:srgbClr val="569CD6"/>
              </a:solidFill>
              <a:latin typeface="Consolas" panose="020B0609020204030204" pitchFamily="49" charset="0"/>
              <a:ea typeface="+mn-ea"/>
              <a:cs typeface="+mn-cs"/>
            </a:endParaRPr>
          </a:p>
        </p:txBody>
      </p:sp>
      <p:sp>
        <p:nvSpPr>
          <p:cNvPr id="5" name="Segnaposto contenuto 2">
            <a:extLst>
              <a:ext uri="{FF2B5EF4-FFF2-40B4-BE49-F238E27FC236}">
                <a16:creationId xmlns:a16="http://schemas.microsoft.com/office/drawing/2014/main" id="{C04FDF4D-37C9-08AC-3477-4E16EAD878CA}"/>
              </a:ext>
            </a:extLst>
          </p:cNvPr>
          <p:cNvSpPr txBox="1">
            <a:spLocks/>
          </p:cNvSpPr>
          <p:nvPr/>
        </p:nvSpPr>
        <p:spPr>
          <a:xfrm>
            <a:off x="549796" y="5013176"/>
            <a:ext cx="10515600" cy="1311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it-IT" sz="1600" dirty="0"/>
              <a:t>The dup2 system call </a:t>
            </a:r>
            <a:r>
              <a:rPr lang="it-IT" sz="1600" dirty="0" err="1"/>
              <a:t>permits</a:t>
            </a:r>
            <a:r>
              <a:rPr lang="it-IT" sz="1600" dirty="0"/>
              <a:t> to duplicate a file </a:t>
            </a:r>
            <a:r>
              <a:rPr lang="it-IT" sz="1600" dirty="0" err="1"/>
              <a:t>descriptor</a:t>
            </a:r>
            <a:r>
              <a:rPr lang="it-IT" sz="1600" dirty="0"/>
              <a:t> by </a:t>
            </a:r>
            <a:r>
              <a:rPr lang="it-IT" sz="1600" dirty="0" err="1"/>
              <a:t>passing</a:t>
            </a:r>
            <a:r>
              <a:rPr lang="it-IT" sz="1600" dirty="0"/>
              <a:t> an </a:t>
            </a:r>
            <a:r>
              <a:rPr lang="it-IT" sz="1600" dirty="0" err="1"/>
              <a:t>oldFD</a:t>
            </a:r>
            <a:r>
              <a:rPr lang="it-IT" sz="1600" dirty="0"/>
              <a:t> and a </a:t>
            </a:r>
            <a:r>
              <a:rPr lang="it-IT" sz="1600" dirty="0" err="1"/>
              <a:t>newFD</a:t>
            </a:r>
            <a:r>
              <a:rPr lang="it-IT" sz="1600" dirty="0"/>
              <a:t>.</a:t>
            </a:r>
          </a:p>
          <a:p>
            <a:pPr lvl="1"/>
            <a:r>
              <a:rPr lang="it-IT" sz="1600" dirty="0"/>
              <a:t>In the dup2 system call the </a:t>
            </a:r>
            <a:r>
              <a:rPr lang="it-IT" sz="1600" dirty="0" err="1"/>
              <a:t>value</a:t>
            </a:r>
            <a:r>
              <a:rPr lang="it-IT" sz="1600" dirty="0"/>
              <a:t> </a:t>
            </a:r>
            <a:r>
              <a:rPr lang="it-IT" sz="1600" dirty="0" err="1"/>
              <a:t>ref_counter</a:t>
            </a:r>
            <a:r>
              <a:rPr lang="it-IT" sz="1600" dirty="0"/>
              <a:t> </a:t>
            </a:r>
            <a:r>
              <a:rPr lang="it-IT" sz="1600" dirty="0" err="1"/>
              <a:t>is</a:t>
            </a:r>
            <a:r>
              <a:rPr lang="it-IT" sz="1600" dirty="0"/>
              <a:t> </a:t>
            </a:r>
            <a:r>
              <a:rPr lang="it-IT" sz="1600" dirty="0" err="1"/>
              <a:t>incremented</a:t>
            </a:r>
            <a:r>
              <a:rPr lang="it-IT" sz="1600" dirty="0"/>
              <a:t> </a:t>
            </a:r>
            <a:r>
              <a:rPr lang="it-IT" sz="1600" dirty="0" err="1"/>
              <a:t>because</a:t>
            </a:r>
            <a:r>
              <a:rPr lang="it-IT" sz="1600" dirty="0"/>
              <a:t> </a:t>
            </a:r>
            <a:r>
              <a:rPr lang="it-IT" sz="1600" dirty="0" err="1"/>
              <a:t>now</a:t>
            </a:r>
            <a:r>
              <a:rPr lang="it-IT" sz="1600" dirty="0"/>
              <a:t>, in the </a:t>
            </a:r>
            <a:r>
              <a:rPr lang="it-IT" sz="1600" dirty="0" err="1"/>
              <a:t>file_table</a:t>
            </a:r>
            <a:r>
              <a:rPr lang="it-IT" sz="1600" dirty="0"/>
              <a:t> </a:t>
            </a:r>
            <a:r>
              <a:rPr lang="it-IT" sz="1600" dirty="0" err="1"/>
              <a:t>we</a:t>
            </a:r>
            <a:r>
              <a:rPr lang="it-IT" sz="1600" dirty="0"/>
              <a:t> </a:t>
            </a:r>
            <a:r>
              <a:rPr lang="it-IT" sz="1600" dirty="0" err="1"/>
              <a:t>have</a:t>
            </a:r>
            <a:r>
              <a:rPr lang="it-IT" sz="1600" dirty="0"/>
              <a:t> 2 pointers to the </a:t>
            </a:r>
            <a:r>
              <a:rPr lang="it-IT" sz="1600" dirty="0" err="1"/>
              <a:t>same</a:t>
            </a:r>
            <a:r>
              <a:rPr lang="it-IT" sz="1600" dirty="0"/>
              <a:t> file.</a:t>
            </a:r>
          </a:p>
          <a:p>
            <a:pPr lvl="1"/>
            <a:r>
              <a:rPr lang="it-IT" sz="1600" dirty="0"/>
              <a:t>Return the </a:t>
            </a:r>
            <a:r>
              <a:rPr lang="it-IT" sz="1600" dirty="0" err="1"/>
              <a:t>newFD</a:t>
            </a:r>
            <a:r>
              <a:rPr lang="it-IT" sz="1600" dirty="0"/>
              <a:t> in case of success and 0 </a:t>
            </a:r>
            <a:r>
              <a:rPr lang="it-IT" sz="1600" dirty="0" err="1"/>
              <a:t>otherwise</a:t>
            </a:r>
            <a:r>
              <a:rPr lang="it-IT" sz="1600" dirty="0"/>
              <a:t>.</a:t>
            </a:r>
          </a:p>
          <a:p>
            <a:pPr marL="457200" lvl="1" indent="0">
              <a:buNone/>
            </a:pPr>
            <a:endParaRPr lang="it-IT" dirty="0"/>
          </a:p>
        </p:txBody>
      </p:sp>
      <p:sp>
        <p:nvSpPr>
          <p:cNvPr id="6" name="Titolo 1">
            <a:extLst>
              <a:ext uri="{FF2B5EF4-FFF2-40B4-BE49-F238E27FC236}">
                <a16:creationId xmlns:a16="http://schemas.microsoft.com/office/drawing/2014/main" id="{304C88D8-D4A3-1D72-B8E4-D4900B9B19E9}"/>
              </a:ext>
            </a:extLst>
          </p:cNvPr>
          <p:cNvSpPr txBox="1">
            <a:spLocks/>
          </p:cNvSpPr>
          <p:nvPr/>
        </p:nvSpPr>
        <p:spPr>
          <a:xfrm>
            <a:off x="881062" y="555521"/>
            <a:ext cx="10426700" cy="937767"/>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nn-NO" dirty="0">
                <a:solidFill>
                  <a:srgbClr val="FF0000"/>
                </a:solidFill>
                <a:ea typeface="+mn-ea"/>
                <a:cs typeface="+mn-cs"/>
              </a:rPr>
              <a:t>Lseek</a:t>
            </a:r>
          </a:p>
        </p:txBody>
      </p:sp>
      <p:sp>
        <p:nvSpPr>
          <p:cNvPr id="7" name="Titolo 1">
            <a:extLst>
              <a:ext uri="{FF2B5EF4-FFF2-40B4-BE49-F238E27FC236}">
                <a16:creationId xmlns:a16="http://schemas.microsoft.com/office/drawing/2014/main" id="{FCEC6D28-2114-6E5B-9EDD-BBC602CEFA5E}"/>
              </a:ext>
            </a:extLst>
          </p:cNvPr>
          <p:cNvSpPr txBox="1">
            <a:spLocks/>
          </p:cNvSpPr>
          <p:nvPr/>
        </p:nvSpPr>
        <p:spPr>
          <a:xfrm>
            <a:off x="796961" y="4040236"/>
            <a:ext cx="10426700" cy="937767"/>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nn-NO" dirty="0">
                <a:solidFill>
                  <a:srgbClr val="FF0000"/>
                </a:solidFill>
                <a:ea typeface="+mn-ea"/>
                <a:cs typeface="+mn-cs"/>
              </a:rPr>
              <a:t>Dup2</a:t>
            </a:r>
          </a:p>
        </p:txBody>
      </p:sp>
    </p:spTree>
    <p:extLst>
      <p:ext uri="{BB962C8B-B14F-4D97-AF65-F5344CB8AC3E}">
        <p14:creationId xmlns:p14="http://schemas.microsoft.com/office/powerpoint/2010/main" val="344508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20811C-1AF2-A118-22ED-B806CC49AAC7}"/>
              </a:ext>
            </a:extLst>
          </p:cNvPr>
          <p:cNvSpPr txBox="1">
            <a:spLocks/>
          </p:cNvSpPr>
          <p:nvPr/>
        </p:nvSpPr>
        <p:spPr>
          <a:xfrm>
            <a:off x="1053852" y="822394"/>
            <a:ext cx="10515600" cy="309802"/>
          </a:xfrm>
          <a:prstGeom prst="rect">
            <a:avLst/>
          </a:prstGeom>
        </p:spPr>
        <p:txBody>
          <a:bodyPr>
            <a:normAutofit fontScale="97500" lnSpcReduction="1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it-IT" sz="1600" dirty="0" err="1">
                <a:solidFill>
                  <a:srgbClr val="DCDCAA"/>
                </a:solidFill>
                <a:latin typeface="Consolas" panose="020B0609020204030204" pitchFamily="49" charset="0"/>
                <a:ea typeface="+mn-ea"/>
                <a:cs typeface="+mn-cs"/>
              </a:rPr>
              <a:t>sys_chdir</a:t>
            </a:r>
            <a:r>
              <a:rPr lang="fr-FR" sz="1600" dirty="0">
                <a:solidFill>
                  <a:srgbClr val="569CD6"/>
                </a:solidFill>
                <a:latin typeface="Consolas" panose="020B0609020204030204" pitchFamily="49" charset="0"/>
                <a:ea typeface="+mn-ea"/>
                <a:cs typeface="+mn-cs"/>
              </a:rPr>
              <a:t>(</a:t>
            </a:r>
            <a:r>
              <a:rPr lang="fr-FR" sz="1600" dirty="0" err="1">
                <a:solidFill>
                  <a:srgbClr val="569CD6"/>
                </a:solidFill>
                <a:latin typeface="Consolas" panose="020B0609020204030204" pitchFamily="49" charset="0"/>
                <a:ea typeface="+mn-ea"/>
                <a:cs typeface="+mn-cs"/>
              </a:rPr>
              <a:t>userptr_t</a:t>
            </a:r>
            <a:r>
              <a:rPr lang="fr-FR" sz="1600" dirty="0">
                <a:solidFill>
                  <a:srgbClr val="569CD6"/>
                </a:solidFill>
                <a:latin typeface="Consolas" panose="020B0609020204030204" pitchFamily="49" charset="0"/>
                <a:ea typeface="+mn-ea"/>
                <a:cs typeface="+mn-cs"/>
              </a:rPr>
              <a:t> </a:t>
            </a:r>
            <a:r>
              <a:rPr lang="fr-FR" sz="1600" dirty="0" err="1">
                <a:solidFill>
                  <a:srgbClr val="569CD6"/>
                </a:solidFill>
                <a:latin typeface="Consolas" panose="020B0609020204030204" pitchFamily="49" charset="0"/>
                <a:ea typeface="+mn-ea"/>
                <a:cs typeface="+mn-cs"/>
              </a:rPr>
              <a:t>path</a:t>
            </a:r>
            <a:r>
              <a:rPr lang="fr-FR" sz="1600" dirty="0">
                <a:solidFill>
                  <a:srgbClr val="569CD6"/>
                </a:solidFill>
                <a:latin typeface="Consolas" panose="020B0609020204030204" pitchFamily="49" charset="0"/>
                <a:ea typeface="+mn-ea"/>
                <a:cs typeface="+mn-cs"/>
              </a:rPr>
              <a:t>, </a:t>
            </a:r>
            <a:r>
              <a:rPr lang="fr-FR" sz="1600" dirty="0" err="1">
                <a:solidFill>
                  <a:srgbClr val="569CD6"/>
                </a:solidFill>
                <a:latin typeface="Consolas" panose="020B0609020204030204" pitchFamily="49" charset="0"/>
                <a:ea typeface="+mn-ea"/>
                <a:cs typeface="+mn-cs"/>
              </a:rPr>
              <a:t>int</a:t>
            </a:r>
            <a:r>
              <a:rPr lang="fr-FR" sz="1600" dirty="0">
                <a:solidFill>
                  <a:srgbClr val="569CD6"/>
                </a:solidFill>
                <a:latin typeface="Consolas" panose="020B0609020204030204" pitchFamily="49" charset="0"/>
                <a:ea typeface="+mn-ea"/>
                <a:cs typeface="+mn-cs"/>
              </a:rPr>
              <a:t> *</a:t>
            </a:r>
            <a:r>
              <a:rPr lang="fr-FR" sz="1600" dirty="0" err="1">
                <a:solidFill>
                  <a:srgbClr val="569CD6"/>
                </a:solidFill>
                <a:latin typeface="Consolas" panose="020B0609020204030204" pitchFamily="49" charset="0"/>
                <a:ea typeface="+mn-ea"/>
                <a:cs typeface="+mn-cs"/>
              </a:rPr>
              <a:t>retval</a:t>
            </a:r>
            <a:r>
              <a:rPr lang="fr-FR" sz="1600" dirty="0">
                <a:solidFill>
                  <a:srgbClr val="569CD6"/>
                </a:solidFill>
                <a:latin typeface="Consolas" panose="020B0609020204030204" pitchFamily="49" charset="0"/>
                <a:ea typeface="+mn-ea"/>
                <a:cs typeface="+mn-cs"/>
              </a:rPr>
              <a:t>)</a:t>
            </a:r>
            <a:endParaRPr lang="it-IT" sz="1600" dirty="0">
              <a:solidFill>
                <a:srgbClr val="569CD6"/>
              </a:solidFill>
              <a:latin typeface="Consolas" panose="020B0609020204030204" pitchFamily="49" charset="0"/>
              <a:ea typeface="+mn-ea"/>
              <a:cs typeface="+mn-cs"/>
            </a:endParaRPr>
          </a:p>
        </p:txBody>
      </p:sp>
      <p:sp>
        <p:nvSpPr>
          <p:cNvPr id="3" name="Segnaposto contenuto 2">
            <a:extLst>
              <a:ext uri="{FF2B5EF4-FFF2-40B4-BE49-F238E27FC236}">
                <a16:creationId xmlns:a16="http://schemas.microsoft.com/office/drawing/2014/main" id="{53F74C0B-8136-4BC7-54E3-66D36C446EFE}"/>
              </a:ext>
            </a:extLst>
          </p:cNvPr>
          <p:cNvSpPr txBox="1">
            <a:spLocks/>
          </p:cNvSpPr>
          <p:nvPr/>
        </p:nvSpPr>
        <p:spPr>
          <a:xfrm>
            <a:off x="1053852" y="1207803"/>
            <a:ext cx="10515600" cy="2433298"/>
          </a:xfrm>
          <a:prstGeom prst="rect">
            <a:avLst/>
          </a:prstGeom>
        </p:spPr>
        <p:txBody>
          <a:bodyPr>
            <a:normAutofit fontScale="77500" lnSpcReduction="20000"/>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it-IT" sz="2300" dirty="0"/>
              <a:t>The </a:t>
            </a:r>
            <a:r>
              <a:rPr lang="it-IT" sz="2300" dirty="0" err="1"/>
              <a:t>chdir</a:t>
            </a:r>
            <a:r>
              <a:rPr lang="it-IT" sz="2300" dirty="0"/>
              <a:t> system call </a:t>
            </a:r>
            <a:r>
              <a:rPr lang="it-IT" sz="2300" dirty="0" err="1"/>
              <a:t>permits</a:t>
            </a:r>
            <a:r>
              <a:rPr lang="it-IT" sz="2300" dirty="0"/>
              <a:t> to </a:t>
            </a:r>
            <a:r>
              <a:rPr lang="it-IT" sz="2300" dirty="0" err="1"/>
              <a:t>change</a:t>
            </a:r>
            <a:r>
              <a:rPr lang="it-IT" sz="2300" dirty="0"/>
              <a:t> the </a:t>
            </a:r>
            <a:r>
              <a:rPr lang="it-IT" sz="2300" dirty="0" err="1"/>
              <a:t>current</a:t>
            </a:r>
            <a:r>
              <a:rPr lang="it-IT" sz="2300" dirty="0"/>
              <a:t> working directory with the </a:t>
            </a:r>
            <a:r>
              <a:rPr lang="it-IT" sz="2300" dirty="0" err="1"/>
              <a:t>path</a:t>
            </a:r>
            <a:r>
              <a:rPr lang="it-IT" sz="2300" dirty="0"/>
              <a:t> </a:t>
            </a:r>
            <a:r>
              <a:rPr lang="it-IT" sz="2300" dirty="0" err="1"/>
              <a:t>specified</a:t>
            </a:r>
            <a:r>
              <a:rPr lang="it-IT" sz="2300" dirty="0"/>
              <a:t> in the </a:t>
            </a:r>
            <a:r>
              <a:rPr lang="it-IT" sz="2300" dirty="0" err="1"/>
              <a:t>argument</a:t>
            </a:r>
            <a:r>
              <a:rPr lang="it-IT" sz="2300" dirty="0"/>
              <a:t>.</a:t>
            </a:r>
          </a:p>
          <a:p>
            <a:r>
              <a:rPr lang="it-IT" sz="2300" dirty="0"/>
              <a:t>The </a:t>
            </a:r>
            <a:r>
              <a:rPr lang="it-IT" sz="2300" dirty="0" err="1"/>
              <a:t>main</a:t>
            </a:r>
            <a:r>
              <a:rPr lang="it-IT" sz="2300" dirty="0"/>
              <a:t> </a:t>
            </a:r>
            <a:r>
              <a:rPr lang="it-IT" sz="2300" dirty="0" err="1"/>
              <a:t>operation</a:t>
            </a:r>
            <a:r>
              <a:rPr lang="it-IT" sz="2300" dirty="0"/>
              <a:t> are:</a:t>
            </a:r>
          </a:p>
          <a:p>
            <a:pPr lvl="1"/>
            <a:r>
              <a:rPr lang="it-IT" sz="2300" dirty="0"/>
              <a:t>Copy the </a:t>
            </a:r>
            <a:r>
              <a:rPr lang="it-IT" sz="2300" dirty="0" err="1"/>
              <a:t>path</a:t>
            </a:r>
            <a:r>
              <a:rPr lang="it-IT" sz="2300" dirty="0"/>
              <a:t> </a:t>
            </a:r>
            <a:r>
              <a:rPr lang="it-IT" sz="2300" dirty="0" err="1"/>
              <a:t>into</a:t>
            </a:r>
            <a:r>
              <a:rPr lang="it-IT" sz="2300" dirty="0"/>
              <a:t> </a:t>
            </a:r>
            <a:r>
              <a:rPr lang="it-IT" sz="2300" dirty="0" err="1"/>
              <a:t>k_buf</a:t>
            </a:r>
            <a:r>
              <a:rPr lang="it-IT" sz="2300" dirty="0"/>
              <a:t>.</a:t>
            </a:r>
          </a:p>
          <a:p>
            <a:pPr lvl="1"/>
            <a:r>
              <a:rPr lang="it-IT" sz="2300" dirty="0" err="1"/>
              <a:t>vfs_open</a:t>
            </a:r>
            <a:r>
              <a:rPr lang="it-IT" sz="2300" dirty="0"/>
              <a:t>() to open directory </a:t>
            </a:r>
            <a:r>
              <a:rPr lang="it-IT" sz="2300" dirty="0" err="1"/>
              <a:t>vnode</a:t>
            </a:r>
            <a:r>
              <a:rPr lang="it-IT" sz="2300" dirty="0"/>
              <a:t>.</a:t>
            </a:r>
          </a:p>
          <a:p>
            <a:pPr lvl="1"/>
            <a:r>
              <a:rPr lang="it-IT" sz="2300" dirty="0" err="1"/>
              <a:t>Vfs_setcurdir</a:t>
            </a:r>
            <a:r>
              <a:rPr lang="it-IT" sz="2300" dirty="0"/>
              <a:t>() set </a:t>
            </a:r>
            <a:r>
              <a:rPr lang="it-IT" sz="2300" dirty="0" err="1"/>
              <a:t>current</a:t>
            </a:r>
            <a:r>
              <a:rPr lang="it-IT" sz="2300" dirty="0"/>
              <a:t> directory </a:t>
            </a:r>
            <a:r>
              <a:rPr lang="it-IT" sz="2300" dirty="0" err="1"/>
              <a:t>as</a:t>
            </a:r>
            <a:r>
              <a:rPr lang="it-IT" sz="2300" dirty="0"/>
              <a:t> a </a:t>
            </a:r>
            <a:r>
              <a:rPr lang="it-IT" sz="2300" dirty="0" err="1"/>
              <a:t>vnode</a:t>
            </a:r>
            <a:r>
              <a:rPr lang="it-IT" sz="2300" dirty="0"/>
              <a:t>.</a:t>
            </a:r>
          </a:p>
          <a:p>
            <a:pPr lvl="1"/>
            <a:r>
              <a:rPr lang="it-IT" sz="2300" dirty="0" err="1"/>
              <a:t>Vfs_close</a:t>
            </a:r>
            <a:r>
              <a:rPr lang="it-IT" sz="2300" dirty="0"/>
              <a:t>() to close directory </a:t>
            </a:r>
            <a:r>
              <a:rPr lang="it-IT" sz="2300" dirty="0" err="1"/>
              <a:t>vnode</a:t>
            </a:r>
            <a:r>
              <a:rPr lang="it-IT" sz="2300" dirty="0"/>
              <a:t>.</a:t>
            </a:r>
          </a:p>
          <a:p>
            <a:pPr marL="457200" lvl="1" indent="0">
              <a:buFont typeface="Arial" pitchFamily="34" charset="0"/>
              <a:buNone/>
            </a:pPr>
            <a:r>
              <a:rPr lang="it-IT" sz="2300" dirty="0"/>
              <a:t>On success the </a:t>
            </a:r>
            <a:r>
              <a:rPr lang="it-IT" sz="2300" dirty="0" err="1"/>
              <a:t>chdir</a:t>
            </a:r>
            <a:r>
              <a:rPr lang="it-IT" sz="2300" dirty="0"/>
              <a:t> system call </a:t>
            </a:r>
            <a:r>
              <a:rPr lang="it-IT" sz="2300" dirty="0" err="1"/>
              <a:t>returns</a:t>
            </a:r>
            <a:r>
              <a:rPr lang="it-IT" sz="2300" dirty="0"/>
              <a:t> 0 , </a:t>
            </a:r>
            <a:r>
              <a:rPr lang="it-IT" sz="2300" dirty="0" err="1"/>
              <a:t>return</a:t>
            </a:r>
            <a:r>
              <a:rPr lang="it-IT" sz="2300" dirty="0"/>
              <a:t> </a:t>
            </a:r>
            <a:r>
              <a:rPr lang="it-IT" sz="2300" dirty="0" err="1"/>
              <a:t>err</a:t>
            </a:r>
            <a:r>
              <a:rPr lang="it-IT" sz="2300" dirty="0"/>
              <a:t> in case of </a:t>
            </a:r>
            <a:r>
              <a:rPr lang="it-IT" sz="2300" dirty="0" err="1"/>
              <a:t>failure</a:t>
            </a:r>
            <a:r>
              <a:rPr lang="it-IT" sz="2300" dirty="0"/>
              <a:t>.</a:t>
            </a:r>
          </a:p>
          <a:p>
            <a:pPr lvl="1"/>
            <a:endParaRPr lang="it-IT" dirty="0"/>
          </a:p>
        </p:txBody>
      </p:sp>
      <p:sp>
        <p:nvSpPr>
          <p:cNvPr id="4" name="Titolo 1">
            <a:extLst>
              <a:ext uri="{FF2B5EF4-FFF2-40B4-BE49-F238E27FC236}">
                <a16:creationId xmlns:a16="http://schemas.microsoft.com/office/drawing/2014/main" id="{6673A5CD-CA3E-6E6F-EFFE-82C6A32E1491}"/>
              </a:ext>
            </a:extLst>
          </p:cNvPr>
          <p:cNvSpPr txBox="1">
            <a:spLocks/>
          </p:cNvSpPr>
          <p:nvPr/>
        </p:nvSpPr>
        <p:spPr>
          <a:xfrm>
            <a:off x="1053852" y="4569349"/>
            <a:ext cx="10515600" cy="30980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1600" dirty="0" err="1">
                <a:solidFill>
                  <a:srgbClr val="DCDCAA"/>
                </a:solidFill>
                <a:latin typeface="Consolas" panose="020B0609020204030204" pitchFamily="49" charset="0"/>
                <a:ea typeface="+mn-ea"/>
                <a:cs typeface="+mn-cs"/>
              </a:rPr>
              <a:t>sys_getcwd</a:t>
            </a:r>
            <a:r>
              <a:rPr lang="de-DE" sz="1600" dirty="0">
                <a:solidFill>
                  <a:srgbClr val="569CD6"/>
                </a:solidFill>
                <a:latin typeface="Consolas" panose="020B0609020204030204" pitchFamily="49" charset="0"/>
                <a:ea typeface="+mn-ea"/>
                <a:cs typeface="+mn-cs"/>
              </a:rPr>
              <a:t>(</a:t>
            </a:r>
            <a:r>
              <a:rPr lang="de-DE" sz="1600" dirty="0" err="1">
                <a:solidFill>
                  <a:srgbClr val="569CD6"/>
                </a:solidFill>
                <a:latin typeface="Consolas" panose="020B0609020204030204" pitchFamily="49" charset="0"/>
                <a:ea typeface="+mn-ea"/>
                <a:cs typeface="+mn-cs"/>
              </a:rPr>
              <a:t>userptr_t</a:t>
            </a:r>
            <a:r>
              <a:rPr lang="de-DE" sz="1600" dirty="0">
                <a:solidFill>
                  <a:srgbClr val="569CD6"/>
                </a:solidFill>
                <a:latin typeface="Consolas" panose="020B0609020204030204" pitchFamily="49" charset="0"/>
                <a:ea typeface="+mn-ea"/>
                <a:cs typeface="+mn-cs"/>
              </a:rPr>
              <a:t> </a:t>
            </a:r>
            <a:r>
              <a:rPr lang="de-DE" sz="1600" dirty="0" err="1">
                <a:solidFill>
                  <a:srgbClr val="569CD6"/>
                </a:solidFill>
                <a:latin typeface="Consolas" panose="020B0609020204030204" pitchFamily="49" charset="0"/>
                <a:ea typeface="+mn-ea"/>
                <a:cs typeface="+mn-cs"/>
              </a:rPr>
              <a:t>buf</a:t>
            </a:r>
            <a:r>
              <a:rPr lang="de-DE" sz="1600" dirty="0">
                <a:solidFill>
                  <a:srgbClr val="569CD6"/>
                </a:solidFill>
                <a:latin typeface="Consolas" panose="020B0609020204030204" pitchFamily="49" charset="0"/>
                <a:ea typeface="+mn-ea"/>
                <a:cs typeface="+mn-cs"/>
              </a:rPr>
              <a:t>, </a:t>
            </a:r>
            <a:r>
              <a:rPr lang="de-DE" sz="1600" dirty="0" err="1">
                <a:solidFill>
                  <a:srgbClr val="569CD6"/>
                </a:solidFill>
                <a:latin typeface="Consolas" panose="020B0609020204030204" pitchFamily="49" charset="0"/>
                <a:ea typeface="+mn-ea"/>
                <a:cs typeface="+mn-cs"/>
              </a:rPr>
              <a:t>size_t</a:t>
            </a:r>
            <a:r>
              <a:rPr lang="de-DE" sz="1600" dirty="0">
                <a:solidFill>
                  <a:srgbClr val="569CD6"/>
                </a:solidFill>
                <a:latin typeface="Consolas" panose="020B0609020204030204" pitchFamily="49" charset="0"/>
                <a:ea typeface="+mn-ea"/>
                <a:cs typeface="+mn-cs"/>
              </a:rPr>
              <a:t> </a:t>
            </a:r>
            <a:r>
              <a:rPr lang="de-DE" sz="1600" dirty="0" err="1">
                <a:solidFill>
                  <a:srgbClr val="569CD6"/>
                </a:solidFill>
                <a:latin typeface="Consolas" panose="020B0609020204030204" pitchFamily="49" charset="0"/>
                <a:ea typeface="+mn-ea"/>
                <a:cs typeface="+mn-cs"/>
              </a:rPr>
              <a:t>buf_len</a:t>
            </a:r>
            <a:r>
              <a:rPr lang="de-DE" sz="1600" dirty="0">
                <a:solidFill>
                  <a:srgbClr val="569CD6"/>
                </a:solidFill>
                <a:latin typeface="Consolas" panose="020B0609020204030204" pitchFamily="49" charset="0"/>
                <a:ea typeface="+mn-ea"/>
                <a:cs typeface="+mn-cs"/>
              </a:rPr>
              <a:t>, </a:t>
            </a:r>
            <a:r>
              <a:rPr lang="de-DE" sz="1600" dirty="0" err="1">
                <a:solidFill>
                  <a:srgbClr val="569CD6"/>
                </a:solidFill>
                <a:latin typeface="Consolas" panose="020B0609020204030204" pitchFamily="49" charset="0"/>
                <a:ea typeface="+mn-ea"/>
                <a:cs typeface="+mn-cs"/>
              </a:rPr>
              <a:t>int</a:t>
            </a:r>
            <a:r>
              <a:rPr lang="de-DE" sz="1600" dirty="0">
                <a:solidFill>
                  <a:srgbClr val="569CD6"/>
                </a:solidFill>
                <a:latin typeface="Consolas" panose="020B0609020204030204" pitchFamily="49" charset="0"/>
                <a:ea typeface="+mn-ea"/>
                <a:cs typeface="+mn-cs"/>
              </a:rPr>
              <a:t> *</a:t>
            </a:r>
            <a:r>
              <a:rPr lang="de-DE" sz="1600" dirty="0" err="1">
                <a:solidFill>
                  <a:srgbClr val="569CD6"/>
                </a:solidFill>
                <a:latin typeface="Consolas" panose="020B0609020204030204" pitchFamily="49" charset="0"/>
                <a:ea typeface="+mn-ea"/>
                <a:cs typeface="+mn-cs"/>
              </a:rPr>
              <a:t>retval</a:t>
            </a:r>
            <a:r>
              <a:rPr lang="de-DE" sz="1600" dirty="0">
                <a:solidFill>
                  <a:srgbClr val="569CD6"/>
                </a:solidFill>
                <a:latin typeface="Consolas" panose="020B0609020204030204" pitchFamily="49" charset="0"/>
                <a:ea typeface="+mn-ea"/>
                <a:cs typeface="+mn-cs"/>
              </a:rPr>
              <a:t>)</a:t>
            </a:r>
            <a:endParaRPr lang="it-IT" sz="1600" dirty="0">
              <a:solidFill>
                <a:srgbClr val="569CD6"/>
              </a:solidFill>
              <a:latin typeface="Consolas" panose="020B0609020204030204" pitchFamily="49" charset="0"/>
              <a:ea typeface="+mn-ea"/>
              <a:cs typeface="+mn-cs"/>
            </a:endParaRPr>
          </a:p>
        </p:txBody>
      </p:sp>
      <p:sp>
        <p:nvSpPr>
          <p:cNvPr id="5" name="Segnaposto contenuto 2">
            <a:extLst>
              <a:ext uri="{FF2B5EF4-FFF2-40B4-BE49-F238E27FC236}">
                <a16:creationId xmlns:a16="http://schemas.microsoft.com/office/drawing/2014/main" id="{B64678DA-CEDC-BB3D-C3E3-17676388163D}"/>
              </a:ext>
            </a:extLst>
          </p:cNvPr>
          <p:cNvSpPr txBox="1">
            <a:spLocks/>
          </p:cNvSpPr>
          <p:nvPr/>
        </p:nvSpPr>
        <p:spPr>
          <a:xfrm>
            <a:off x="1197868" y="4939451"/>
            <a:ext cx="10515600" cy="142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800" dirty="0" err="1"/>
              <a:t>Getcwd</a:t>
            </a:r>
            <a:r>
              <a:rPr lang="it-IT" sz="1800" dirty="0"/>
              <a:t> system call </a:t>
            </a:r>
            <a:r>
              <a:rPr lang="it-IT" sz="1800" dirty="0" err="1"/>
              <a:t>returns</a:t>
            </a:r>
            <a:r>
              <a:rPr lang="it-IT" sz="1800" dirty="0"/>
              <a:t> the </a:t>
            </a:r>
            <a:r>
              <a:rPr lang="it-IT" sz="1800" dirty="0" err="1"/>
              <a:t>current</a:t>
            </a:r>
            <a:r>
              <a:rPr lang="it-IT" sz="1800" dirty="0"/>
              <a:t> working directory </a:t>
            </a:r>
            <a:r>
              <a:rPr lang="it-IT" sz="1800" dirty="0" err="1"/>
              <a:t>path</a:t>
            </a:r>
            <a:r>
              <a:rPr lang="it-IT" sz="1800" dirty="0"/>
              <a:t>.</a:t>
            </a:r>
          </a:p>
          <a:p>
            <a:r>
              <a:rPr lang="it-IT" sz="1800" dirty="0" err="1"/>
              <a:t>Is</a:t>
            </a:r>
            <a:r>
              <a:rPr lang="it-IT" sz="1800" dirty="0"/>
              <a:t> </a:t>
            </a:r>
            <a:r>
              <a:rPr lang="it-IT" sz="1800" dirty="0" err="1"/>
              <a:t>mainly</a:t>
            </a:r>
            <a:r>
              <a:rPr lang="it-IT" sz="1800" dirty="0"/>
              <a:t> </a:t>
            </a:r>
            <a:r>
              <a:rPr lang="it-IT" sz="1800" dirty="0" err="1"/>
              <a:t>performed</a:t>
            </a:r>
            <a:r>
              <a:rPr lang="it-IT" sz="1800" dirty="0"/>
              <a:t> by </a:t>
            </a:r>
            <a:r>
              <a:rPr lang="it-IT" sz="1800" dirty="0" err="1"/>
              <a:t>vfs_getcwd</a:t>
            </a:r>
            <a:r>
              <a:rPr lang="it-IT" sz="1800" dirty="0"/>
              <a:t>() </a:t>
            </a:r>
            <a:r>
              <a:rPr lang="it-IT" sz="1800" dirty="0" err="1"/>
              <a:t>that</a:t>
            </a:r>
            <a:r>
              <a:rPr lang="it-IT" sz="1800" dirty="0"/>
              <a:t> </a:t>
            </a:r>
            <a:r>
              <a:rPr lang="it-IT" sz="1800" dirty="0" err="1"/>
              <a:t>using</a:t>
            </a:r>
            <a:r>
              <a:rPr lang="it-IT" sz="1800" dirty="0"/>
              <a:t> the </a:t>
            </a:r>
            <a:r>
              <a:rPr lang="it-IT" sz="1800" dirty="0" err="1"/>
              <a:t>uio</a:t>
            </a:r>
            <a:r>
              <a:rPr lang="it-IT" sz="1800" dirty="0"/>
              <a:t> </a:t>
            </a:r>
            <a:r>
              <a:rPr lang="it-IT" sz="1800" dirty="0" err="1"/>
              <a:t>structure</a:t>
            </a:r>
            <a:r>
              <a:rPr lang="it-IT" sz="1800" dirty="0"/>
              <a:t> </a:t>
            </a:r>
            <a:r>
              <a:rPr lang="it-IT" sz="1800" dirty="0" err="1"/>
              <a:t>reads</a:t>
            </a:r>
            <a:r>
              <a:rPr lang="it-IT" sz="1800" dirty="0"/>
              <a:t> the </a:t>
            </a:r>
            <a:r>
              <a:rPr lang="it-IT" sz="1800" dirty="0" err="1"/>
              <a:t>path</a:t>
            </a:r>
            <a:r>
              <a:rPr lang="it-IT" sz="1800" dirty="0"/>
              <a:t> of the </a:t>
            </a:r>
            <a:r>
              <a:rPr lang="it-IT" sz="1800" dirty="0" err="1"/>
              <a:t>current</a:t>
            </a:r>
            <a:r>
              <a:rPr lang="it-IT" sz="1800" dirty="0"/>
              <a:t> proc and </a:t>
            </a:r>
            <a:r>
              <a:rPr lang="it-IT" sz="1800" dirty="0" err="1"/>
              <a:t>write</a:t>
            </a:r>
            <a:r>
              <a:rPr lang="it-IT" sz="1800" dirty="0"/>
              <a:t> in a buffer.</a:t>
            </a:r>
          </a:p>
          <a:p>
            <a:r>
              <a:rPr lang="it-IT" sz="1800" dirty="0"/>
              <a:t>On success the system call </a:t>
            </a:r>
            <a:r>
              <a:rPr lang="it-IT" sz="1800" dirty="0" err="1"/>
              <a:t>return</a:t>
            </a:r>
            <a:r>
              <a:rPr lang="it-IT" sz="1800" dirty="0"/>
              <a:t> the </a:t>
            </a:r>
            <a:r>
              <a:rPr lang="it-IT" sz="1800" dirty="0" err="1"/>
              <a:t>lenght</a:t>
            </a:r>
            <a:r>
              <a:rPr lang="it-IT" sz="1800" dirty="0"/>
              <a:t> of the </a:t>
            </a:r>
            <a:r>
              <a:rPr lang="it-IT" sz="1800" dirty="0" err="1"/>
              <a:t>current</a:t>
            </a:r>
            <a:r>
              <a:rPr lang="it-IT" sz="1800" dirty="0"/>
              <a:t> </a:t>
            </a:r>
            <a:r>
              <a:rPr lang="it-IT" sz="1800" dirty="0" err="1"/>
              <a:t>pathname</a:t>
            </a:r>
            <a:r>
              <a:rPr lang="it-IT" sz="1800" dirty="0"/>
              <a:t> directory and </a:t>
            </a:r>
            <a:r>
              <a:rPr lang="it-IT" sz="1800" dirty="0" err="1"/>
              <a:t>err</a:t>
            </a:r>
            <a:r>
              <a:rPr lang="it-IT" sz="1800" dirty="0"/>
              <a:t> in case of </a:t>
            </a:r>
            <a:r>
              <a:rPr lang="it-IT" sz="1800" dirty="0" err="1"/>
              <a:t>failure</a:t>
            </a:r>
            <a:r>
              <a:rPr lang="it-IT" sz="1800" dirty="0"/>
              <a:t>.</a:t>
            </a:r>
          </a:p>
        </p:txBody>
      </p:sp>
      <p:sp>
        <p:nvSpPr>
          <p:cNvPr id="6" name="Titolo 1">
            <a:extLst>
              <a:ext uri="{FF2B5EF4-FFF2-40B4-BE49-F238E27FC236}">
                <a16:creationId xmlns:a16="http://schemas.microsoft.com/office/drawing/2014/main" id="{631ABEB5-124A-8ABE-7239-24279386D0B0}"/>
              </a:ext>
            </a:extLst>
          </p:cNvPr>
          <p:cNvSpPr txBox="1">
            <a:spLocks/>
          </p:cNvSpPr>
          <p:nvPr/>
        </p:nvSpPr>
        <p:spPr>
          <a:xfrm>
            <a:off x="981844" y="270036"/>
            <a:ext cx="10426700" cy="937767"/>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nn-NO" dirty="0">
                <a:solidFill>
                  <a:srgbClr val="FF0000"/>
                </a:solidFill>
                <a:ea typeface="+mn-ea"/>
                <a:cs typeface="+mn-cs"/>
              </a:rPr>
              <a:t>Chdir</a:t>
            </a:r>
          </a:p>
        </p:txBody>
      </p:sp>
      <p:sp>
        <p:nvSpPr>
          <p:cNvPr id="7" name="Titolo 1">
            <a:extLst>
              <a:ext uri="{FF2B5EF4-FFF2-40B4-BE49-F238E27FC236}">
                <a16:creationId xmlns:a16="http://schemas.microsoft.com/office/drawing/2014/main" id="{6F8634BB-9102-123A-9B7B-90DCFC408409}"/>
              </a:ext>
            </a:extLst>
          </p:cNvPr>
          <p:cNvSpPr txBox="1">
            <a:spLocks/>
          </p:cNvSpPr>
          <p:nvPr/>
        </p:nvSpPr>
        <p:spPr>
          <a:xfrm>
            <a:off x="981844" y="3963231"/>
            <a:ext cx="10426700" cy="937767"/>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nn-NO" dirty="0">
                <a:solidFill>
                  <a:srgbClr val="FF0000"/>
                </a:solidFill>
                <a:ea typeface="+mn-ea"/>
                <a:cs typeface="+mn-cs"/>
              </a:rPr>
              <a:t>Getcwd</a:t>
            </a:r>
          </a:p>
        </p:txBody>
      </p:sp>
    </p:spTree>
    <p:extLst>
      <p:ext uri="{BB962C8B-B14F-4D97-AF65-F5344CB8AC3E}">
        <p14:creationId xmlns:p14="http://schemas.microsoft.com/office/powerpoint/2010/main" val="3715899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3A1FD2-3670-687B-7983-917D7AD71729}"/>
              </a:ext>
            </a:extLst>
          </p:cNvPr>
          <p:cNvSpPr txBox="1">
            <a:spLocks/>
          </p:cNvSpPr>
          <p:nvPr/>
        </p:nvSpPr>
        <p:spPr>
          <a:xfrm>
            <a:off x="2061964" y="2852936"/>
            <a:ext cx="9001000" cy="3024336"/>
          </a:xfrm>
          <a:prstGeom prst="rect">
            <a:avLst/>
          </a:prstGeom>
        </p:spPr>
        <p:txBody>
          <a:bodyPr>
            <a:normAutofit fontScale="975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it-IT" sz="6200" dirty="0">
                <a:solidFill>
                  <a:srgbClr val="FF0000"/>
                </a:solidFill>
                <a:ea typeface="+mn-ea"/>
                <a:cs typeface="+mn-cs"/>
              </a:rPr>
              <a:t>Thanks for </a:t>
            </a:r>
            <a:r>
              <a:rPr lang="it-IT" sz="6200" dirty="0" err="1">
                <a:solidFill>
                  <a:srgbClr val="FF0000"/>
                </a:solidFill>
                <a:ea typeface="+mn-ea"/>
                <a:cs typeface="+mn-cs"/>
              </a:rPr>
              <a:t>your</a:t>
            </a:r>
            <a:r>
              <a:rPr lang="it-IT" sz="6200" dirty="0">
                <a:solidFill>
                  <a:srgbClr val="FF0000"/>
                </a:solidFill>
                <a:ea typeface="+mn-ea"/>
                <a:cs typeface="+mn-cs"/>
              </a:rPr>
              <a:t> </a:t>
            </a:r>
            <a:r>
              <a:rPr lang="it-IT" sz="6200" dirty="0" err="1">
                <a:solidFill>
                  <a:srgbClr val="FF0000"/>
                </a:solidFill>
                <a:ea typeface="+mn-ea"/>
                <a:cs typeface="+mn-cs"/>
              </a:rPr>
              <a:t>attention</a:t>
            </a:r>
            <a:endParaRPr lang="it-IT" sz="6200" dirty="0">
              <a:solidFill>
                <a:srgbClr val="FF0000"/>
              </a:solidFill>
              <a:ea typeface="+mn-ea"/>
              <a:cs typeface="+mn-cs"/>
            </a:endParaRPr>
          </a:p>
          <a:p>
            <a:endParaRPr lang="it-IT" dirty="0">
              <a:solidFill>
                <a:srgbClr val="FF0000"/>
              </a:solidFill>
              <a:ea typeface="+mn-ea"/>
              <a:cs typeface="+mn-cs"/>
            </a:endParaRPr>
          </a:p>
        </p:txBody>
      </p:sp>
    </p:spTree>
    <p:extLst>
      <p:ext uri="{BB962C8B-B14F-4D97-AF65-F5344CB8AC3E}">
        <p14:creationId xmlns:p14="http://schemas.microsoft.com/office/powerpoint/2010/main" val="60453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p:cNvSpPr>
            <a:spLocks noGrp="1"/>
          </p:cNvSpPr>
          <p:nvPr>
            <p:ph type="title"/>
          </p:nvPr>
        </p:nvSpPr>
        <p:spPr/>
        <p:txBody>
          <a:bodyPr rtlCol="0"/>
          <a:lstStyle/>
          <a:p>
            <a:pPr rtl="0"/>
            <a:r>
              <a:rPr lang="it-IT" dirty="0" err="1">
                <a:solidFill>
                  <a:srgbClr val="FF0000"/>
                </a:solidFill>
              </a:rPr>
              <a:t>Introduction</a:t>
            </a:r>
            <a:r>
              <a:rPr lang="it-IT" dirty="0">
                <a:solidFill>
                  <a:srgbClr val="FF0000"/>
                </a:solidFill>
              </a:rPr>
              <a:t> to OS/161</a:t>
            </a:r>
          </a:p>
        </p:txBody>
      </p:sp>
      <p:sp>
        <p:nvSpPr>
          <p:cNvPr id="14" name="Segnaposto contenuto 13"/>
          <p:cNvSpPr>
            <a:spLocks noGrp="1"/>
          </p:cNvSpPr>
          <p:nvPr>
            <p:ph idx="1"/>
          </p:nvPr>
        </p:nvSpPr>
        <p:spPr/>
        <p:txBody>
          <a:bodyPr rtlCol="0"/>
          <a:lstStyle/>
          <a:p>
            <a:r>
              <a:rPr lang="en-US" dirty="0"/>
              <a:t>OS/161 is a teaching operating system, written in C, similar to a simplified BSD </a:t>
            </a:r>
            <a:r>
              <a:rPr lang="en-US" dirty="0" err="1"/>
              <a:t>unix</a:t>
            </a:r>
            <a:r>
              <a:rPr lang="en-US" dirty="0"/>
              <a:t> operating system.</a:t>
            </a:r>
          </a:p>
          <a:p>
            <a:r>
              <a:rPr lang="en-US" dirty="0"/>
              <a:t>OS/161 is a monolithic kernel operating system.</a:t>
            </a:r>
          </a:p>
          <a:p>
            <a:r>
              <a:rPr lang="en-US" dirty="0"/>
              <a:t>OS/161 offers a high degree of customization, in fact it is possible to modify and implement new features such as locks, system calls, virtual memory and file systems.</a:t>
            </a:r>
            <a:endParaRPr lang="it-IT"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p:txBody>
          <a:bodyPr rtlCol="0"/>
          <a:lstStyle/>
          <a:p>
            <a:pPr rtl="0"/>
            <a:r>
              <a:rPr lang="it-IT" dirty="0">
                <a:solidFill>
                  <a:srgbClr val="FF0000"/>
                </a:solidFill>
              </a:rPr>
              <a:t>Project </a:t>
            </a:r>
            <a:r>
              <a:rPr lang="it-IT" dirty="0" err="1">
                <a:solidFill>
                  <a:srgbClr val="FF0000"/>
                </a:solidFill>
              </a:rPr>
              <a:t>objectives</a:t>
            </a:r>
            <a:endParaRPr lang="it-IT" dirty="0">
              <a:solidFill>
                <a:srgbClr val="FF0000"/>
              </a:solidFill>
            </a:endParaRPr>
          </a:p>
        </p:txBody>
      </p:sp>
      <p:sp>
        <p:nvSpPr>
          <p:cNvPr id="3" name="Segnaposto contenuto 2">
            <a:extLst>
              <a:ext uri="{FF2B5EF4-FFF2-40B4-BE49-F238E27FC236}">
                <a16:creationId xmlns:a16="http://schemas.microsoft.com/office/drawing/2014/main" id="{61B0245B-0432-65A5-1DEA-4C7DA5D0A54D}"/>
              </a:ext>
            </a:extLst>
          </p:cNvPr>
          <p:cNvSpPr>
            <a:spLocks noGrp="1"/>
          </p:cNvSpPr>
          <p:nvPr>
            <p:ph idx="1"/>
          </p:nvPr>
        </p:nvSpPr>
        <p:spPr/>
        <p:txBody>
          <a:bodyPr>
            <a:normAutofit/>
          </a:bodyPr>
          <a:lstStyle/>
          <a:p>
            <a:r>
              <a:rPr lang="en-US" sz="1800" dirty="0"/>
              <a:t>Management of processes and files.</a:t>
            </a:r>
          </a:p>
          <a:p>
            <a:r>
              <a:rPr lang="en-US" sz="1800" dirty="0"/>
              <a:t>Implementation of the following system calls:</a:t>
            </a:r>
          </a:p>
          <a:p>
            <a:pPr lvl="1">
              <a:buFont typeface="Wingdings" panose="05000000000000000000" pitchFamily="2" charset="2"/>
              <a:buChar char="v"/>
            </a:pPr>
            <a:r>
              <a:rPr lang="en-US" sz="1800" dirty="0"/>
              <a:t>Open, read, write, </a:t>
            </a:r>
            <a:r>
              <a:rPr lang="en-US" sz="1800" dirty="0" err="1"/>
              <a:t>lseek</a:t>
            </a:r>
            <a:r>
              <a:rPr lang="en-US" sz="1800" dirty="0"/>
              <a:t>, close dup2, </a:t>
            </a:r>
            <a:r>
              <a:rPr lang="en-US" sz="1800" dirty="0" err="1"/>
              <a:t>chdir</a:t>
            </a:r>
            <a:r>
              <a:rPr lang="en-US" sz="1800" dirty="0"/>
              <a:t>, </a:t>
            </a:r>
            <a:r>
              <a:rPr lang="en-US" sz="1800" dirty="0" err="1"/>
              <a:t>getcwd</a:t>
            </a:r>
            <a:r>
              <a:rPr lang="en-US" sz="1800" dirty="0"/>
              <a:t>: which manage files and directories in the operating system.</a:t>
            </a:r>
          </a:p>
          <a:p>
            <a:pPr lvl="1">
              <a:buFont typeface="Wingdings" panose="05000000000000000000" pitchFamily="2" charset="2"/>
              <a:buChar char="v"/>
            </a:pPr>
            <a:r>
              <a:rPr lang="en-US" sz="1800" dirty="0" err="1"/>
              <a:t>Getpid</a:t>
            </a:r>
            <a:r>
              <a:rPr lang="en-US" sz="1800" dirty="0"/>
              <a:t> which returns the identifier (PID) of the calling process.</a:t>
            </a:r>
          </a:p>
          <a:p>
            <a:pPr lvl="1">
              <a:buFont typeface="Wingdings" panose="05000000000000000000" pitchFamily="2" charset="2"/>
              <a:buChar char="v"/>
            </a:pPr>
            <a:r>
              <a:rPr lang="en-US" sz="1800" dirty="0"/>
              <a:t>Fork: which allows you to create a new process.</a:t>
            </a:r>
          </a:p>
          <a:p>
            <a:pPr lvl="1">
              <a:buFont typeface="Wingdings" panose="05000000000000000000" pitchFamily="2" charset="2"/>
              <a:buChar char="v"/>
            </a:pPr>
            <a:r>
              <a:rPr lang="en-US" sz="1800" dirty="0" err="1"/>
              <a:t>Execv</a:t>
            </a:r>
            <a:r>
              <a:rPr lang="en-US" sz="1800" dirty="0"/>
              <a:t>: which allows you to run a new program in an existing process by replacing the code and resources of the current process with the code and resources of the new program.</a:t>
            </a:r>
          </a:p>
          <a:p>
            <a:pPr lvl="1">
              <a:buFont typeface="Wingdings" panose="05000000000000000000" pitchFamily="2" charset="2"/>
              <a:buChar char="v"/>
            </a:pPr>
            <a:r>
              <a:rPr lang="en-US" sz="1800" dirty="0" err="1"/>
              <a:t>Waitpid</a:t>
            </a:r>
            <a:r>
              <a:rPr lang="en-US" sz="1800" dirty="0"/>
              <a:t>: which suspends execution of the calling process until one of its child processes terminates</a:t>
            </a:r>
          </a:p>
          <a:p>
            <a:pPr lvl="1">
              <a:buFont typeface="Wingdings" panose="05000000000000000000" pitchFamily="2" charset="2"/>
              <a:buChar char="v"/>
            </a:pPr>
            <a:r>
              <a:rPr lang="en-US" sz="1800" dirty="0"/>
              <a:t>Exit: which terminates a process.</a:t>
            </a:r>
          </a:p>
          <a:p>
            <a:r>
              <a:rPr lang="en-US" sz="1800" dirty="0"/>
              <a:t> System calls must return the correct value on success or an error code on failure as specified in the man pages.</a:t>
            </a:r>
            <a:endParaRPr lang="it-IT" sz="1800" dirty="0"/>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en-US" dirty="0">
                <a:solidFill>
                  <a:srgbClr val="FF0000"/>
                </a:solidFill>
              </a:rPr>
              <a:t>How a system call works</a:t>
            </a:r>
            <a:endParaRPr lang="it-IT" dirty="0">
              <a:solidFill>
                <a:srgbClr val="FF0000"/>
              </a:solidFill>
            </a:endParaRPr>
          </a:p>
        </p:txBody>
      </p:sp>
      <p:sp>
        <p:nvSpPr>
          <p:cNvPr id="3" name="Segnaposto contenuto 2"/>
          <p:cNvSpPr>
            <a:spLocks noGrp="1"/>
          </p:cNvSpPr>
          <p:nvPr>
            <p:ph sz="half" idx="1"/>
          </p:nvPr>
        </p:nvSpPr>
        <p:spPr>
          <a:xfrm>
            <a:off x="1218883" y="1467276"/>
            <a:ext cx="10360501" cy="4770036"/>
          </a:xfrm>
        </p:spPr>
        <p:txBody>
          <a:bodyPr rtlCol="0">
            <a:noAutofit/>
          </a:bodyPr>
          <a:lstStyle/>
          <a:p>
            <a:pPr marL="0" indent="0" algn="just" rtl="0">
              <a:buNone/>
            </a:pPr>
            <a:r>
              <a:rPr lang="en-US" sz="2300" dirty="0"/>
              <a:t>The exceptions are the key to operating systems; they are mechanism that enables the OS to regain control of execution and therefore do its job. The exceptions are the interface between the processor and the operating system. When the OS boot, it installs an "exception handler"( in assembly code) in memory. When the processor raises an exception, it invokes the exception handler which sets up a "trap frame" and calls the </a:t>
            </a:r>
            <a:r>
              <a:rPr lang="en-US" sz="2300" dirty="0" err="1"/>
              <a:t>mips_trap</a:t>
            </a:r>
            <a:r>
              <a:rPr lang="en-US" sz="2300" dirty="0"/>
              <a:t>() function. The trap frame holds information about the system call code to be executed and the arguments passed to it. The </a:t>
            </a:r>
            <a:r>
              <a:rPr lang="en-US" sz="2300" dirty="0" err="1"/>
              <a:t>mips_trap</a:t>
            </a:r>
            <a:r>
              <a:rPr lang="en-US" sz="2300" dirty="0"/>
              <a:t>() function uses the information in the trap frame to identify the type of exception that caused the call as a memory access error or a system call, in the latter case the function will pass control to the system call dispatcher (</a:t>
            </a:r>
            <a:r>
              <a:rPr lang="en-US" sz="2300" dirty="0" err="1"/>
              <a:t>syscall</a:t>
            </a:r>
            <a:r>
              <a:rPr lang="en-US" sz="2300" dirty="0"/>
              <a:t>(</a:t>
            </a:r>
            <a:r>
              <a:rPr lang="en-US" sz="2300" dirty="0" err="1"/>
              <a:t>tf</a:t>
            </a:r>
            <a:r>
              <a:rPr lang="en-US" sz="2300" dirty="0"/>
              <a:t>)). The dispatcher uses the information in the trap frame to identify which system call was made, verify permissions, and passes the parameters of the system call, which it takes from the trap frame, to the operating system making the call. The return value of the system call is registered in the </a:t>
            </a:r>
            <a:r>
              <a:rPr lang="en-US" sz="2300" dirty="0" err="1"/>
              <a:t>trapframe</a:t>
            </a:r>
            <a:r>
              <a:rPr lang="en-US" sz="2300" dirty="0"/>
              <a:t> and therefore the </a:t>
            </a:r>
            <a:r>
              <a:rPr lang="en-US" sz="2300" dirty="0" err="1"/>
              <a:t>trapframe</a:t>
            </a:r>
            <a:r>
              <a:rPr lang="en-US" sz="2300" dirty="0"/>
              <a:t>, consisting of 35 registers, contains input and output of the system calls.</a:t>
            </a:r>
            <a:endParaRPr lang="it-IT" sz="2300" dirty="0"/>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219200" y="44624"/>
            <a:ext cx="10360501" cy="661888"/>
          </a:xfrm>
        </p:spPr>
        <p:txBody>
          <a:bodyPr rtlCol="0"/>
          <a:lstStyle/>
          <a:p>
            <a:pPr rtl="0"/>
            <a:r>
              <a:rPr lang="it-IT" dirty="0" err="1">
                <a:solidFill>
                  <a:srgbClr val="FF0000"/>
                </a:solidFill>
              </a:rPr>
              <a:t>Process</a:t>
            </a:r>
            <a:r>
              <a:rPr lang="it-IT" dirty="0">
                <a:solidFill>
                  <a:srgbClr val="FF0000"/>
                </a:solidFill>
              </a:rPr>
              <a:t> management in OS/161</a:t>
            </a:r>
          </a:p>
        </p:txBody>
      </p:sp>
      <p:sp>
        <p:nvSpPr>
          <p:cNvPr id="10" name="CasellaDiTesto 9">
            <a:extLst>
              <a:ext uri="{FF2B5EF4-FFF2-40B4-BE49-F238E27FC236}">
                <a16:creationId xmlns:a16="http://schemas.microsoft.com/office/drawing/2014/main" id="{28E2A9E2-34B4-0ABC-1E61-C419723A8F45}"/>
              </a:ext>
            </a:extLst>
          </p:cNvPr>
          <p:cNvSpPr txBox="1"/>
          <p:nvPr/>
        </p:nvSpPr>
        <p:spPr>
          <a:xfrm>
            <a:off x="1341883" y="3850030"/>
            <a:ext cx="10360501" cy="1815882"/>
          </a:xfrm>
          <a:prstGeom prst="rect">
            <a:avLst/>
          </a:prstGeom>
          <a:noFill/>
        </p:spPr>
        <p:txBody>
          <a:bodyPr wrap="square" rtlCol="0">
            <a:spAutoFit/>
          </a:bodyPr>
          <a:lstStyle/>
          <a:p>
            <a:pPr algn="just"/>
            <a:r>
              <a:rPr lang="en-US" sz="1600" dirty="0"/>
              <a:t>A process is a running program. OS161 uses a process management model based on a process table which keeps track of all processes running on the system and is indexed by an integer called “PID”.</a:t>
            </a:r>
          </a:p>
          <a:p>
            <a:pPr algn="just"/>
            <a:r>
              <a:rPr lang="en-US" sz="1600" dirty="0"/>
              <a:t>Each process is represented by a data structure that contains different types of information. In OS161, processes are single threaded, meaning that each process runs with only one thread at a time. However, OS161 supports multi-process programming, which means that multiple processes can run concurrently, but the number of which is limited by the implemented memory.</a:t>
            </a:r>
          </a:p>
          <a:p>
            <a:pPr algn="just"/>
            <a:r>
              <a:rPr lang="en-US" sz="1600" dirty="0"/>
              <a:t>New processes are created using the system call fork, which creates an exact copy of the calling process.</a:t>
            </a:r>
            <a:endParaRPr lang="it-IT" sz="1600" dirty="0"/>
          </a:p>
        </p:txBody>
      </p:sp>
      <p:pic>
        <p:nvPicPr>
          <p:cNvPr id="14" name="Immagine 13" descr="Immagine che contiene testo&#10;&#10;Descrizione generata automaticamente">
            <a:extLst>
              <a:ext uri="{FF2B5EF4-FFF2-40B4-BE49-F238E27FC236}">
                <a16:creationId xmlns:a16="http://schemas.microsoft.com/office/drawing/2014/main" id="{F814725A-DD79-CDFF-E826-BA8A3C4CBB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3892" y="678672"/>
            <a:ext cx="8030467" cy="3086711"/>
          </a:xfrm>
          <a:prstGeom prst="rect">
            <a:avLst/>
          </a:prstGeom>
          <a:ln>
            <a:noFill/>
          </a:ln>
          <a:effectLst>
            <a:softEdge rad="112500"/>
          </a:effectLst>
        </p:spPr>
      </p:pic>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219200" y="44624"/>
            <a:ext cx="10360501" cy="661888"/>
          </a:xfrm>
        </p:spPr>
        <p:txBody>
          <a:bodyPr rtlCol="0"/>
          <a:lstStyle/>
          <a:p>
            <a:pPr rtl="0"/>
            <a:r>
              <a:rPr lang="it-IT" dirty="0" err="1">
                <a:solidFill>
                  <a:srgbClr val="FF0000"/>
                </a:solidFill>
              </a:rPr>
              <a:t>getpid</a:t>
            </a:r>
            <a:endParaRPr lang="it-IT" dirty="0">
              <a:solidFill>
                <a:srgbClr val="FF0000"/>
              </a:solidFill>
            </a:endParaRPr>
          </a:p>
        </p:txBody>
      </p:sp>
      <p:sp>
        <p:nvSpPr>
          <p:cNvPr id="3" name="CasellaDiTesto 2">
            <a:extLst>
              <a:ext uri="{FF2B5EF4-FFF2-40B4-BE49-F238E27FC236}">
                <a16:creationId xmlns:a16="http://schemas.microsoft.com/office/drawing/2014/main" id="{5B97F0AA-6D40-6B92-FC5C-7EEF703BD7B7}"/>
              </a:ext>
            </a:extLst>
          </p:cNvPr>
          <p:cNvSpPr txBox="1"/>
          <p:nvPr/>
        </p:nvSpPr>
        <p:spPr>
          <a:xfrm>
            <a:off x="1219200" y="836159"/>
            <a:ext cx="10502502" cy="2062103"/>
          </a:xfrm>
          <a:prstGeom prst="rect">
            <a:avLst/>
          </a:prstGeom>
          <a:noFill/>
        </p:spPr>
        <p:txBody>
          <a:bodyPr wrap="square" rtlCol="0">
            <a:spAutoFit/>
          </a:bodyPr>
          <a:lstStyle/>
          <a:p>
            <a:r>
              <a:rPr lang="it-IT" sz="1600" b="0" dirty="0" err="1">
                <a:solidFill>
                  <a:srgbClr val="569CD6"/>
                </a:solidFill>
                <a:effectLst/>
                <a:latin typeface="Consolas" panose="020B0609020204030204" pitchFamily="49" charset="0"/>
              </a:rPr>
              <a:t>int</a:t>
            </a:r>
            <a:r>
              <a:rPr lang="it-IT" sz="1600" b="0" dirty="0">
                <a:solidFill>
                  <a:srgbClr val="D4D4D4"/>
                </a:solidFill>
                <a:effectLst/>
                <a:latin typeface="Consolas" panose="020B0609020204030204" pitchFamily="49" charset="0"/>
              </a:rPr>
              <a:t> </a:t>
            </a:r>
            <a:r>
              <a:rPr lang="it-IT" sz="1600" b="0" dirty="0" err="1">
                <a:solidFill>
                  <a:srgbClr val="DCDCAA"/>
                </a:solidFill>
                <a:effectLst/>
                <a:latin typeface="Consolas" panose="020B0609020204030204" pitchFamily="49" charset="0"/>
              </a:rPr>
              <a:t>sys_getpid</a:t>
            </a:r>
            <a:r>
              <a:rPr lang="it-IT" sz="1600" b="0" dirty="0">
                <a:solidFill>
                  <a:srgbClr val="D4D4D4"/>
                </a:solidFill>
                <a:effectLst/>
                <a:latin typeface="Consolas" panose="020B0609020204030204" pitchFamily="49" charset="0"/>
              </a:rPr>
              <a:t>(</a:t>
            </a:r>
            <a:r>
              <a:rPr lang="it-IT" sz="1600" b="0" dirty="0" err="1">
                <a:solidFill>
                  <a:srgbClr val="4EC9B0"/>
                </a:solidFill>
                <a:effectLst/>
                <a:latin typeface="Consolas" panose="020B0609020204030204" pitchFamily="49" charset="0"/>
              </a:rPr>
              <a:t>pid_t</a:t>
            </a:r>
            <a:r>
              <a:rPr lang="it-IT" sz="1600" b="0" dirty="0">
                <a:solidFill>
                  <a:srgbClr val="D4D4D4"/>
                </a:solidFill>
                <a:effectLst/>
                <a:latin typeface="Consolas" panose="020B0609020204030204" pitchFamily="49" charset="0"/>
              </a:rPr>
              <a:t> *</a:t>
            </a:r>
            <a:r>
              <a:rPr lang="it-IT" sz="1600" b="0" dirty="0" err="1">
                <a:solidFill>
                  <a:srgbClr val="9CDCFE"/>
                </a:solidFill>
                <a:effectLst/>
                <a:latin typeface="Consolas" panose="020B0609020204030204" pitchFamily="49" charset="0"/>
              </a:rPr>
              <a:t>curproc_pid</a:t>
            </a:r>
            <a:r>
              <a:rPr lang="it-IT" sz="1600" b="0" dirty="0">
                <a:solidFill>
                  <a:srgbClr val="D4D4D4"/>
                </a:solidFill>
                <a:effectLst/>
                <a:latin typeface="Consolas" panose="020B0609020204030204" pitchFamily="49" charset="0"/>
              </a:rPr>
              <a:t>)</a:t>
            </a:r>
          </a:p>
          <a:p>
            <a:endParaRPr lang="en-US" sz="1600" dirty="0"/>
          </a:p>
          <a:p>
            <a:r>
              <a:rPr lang="en-US" sz="1600" dirty="0"/>
              <a:t>The </a:t>
            </a:r>
            <a:r>
              <a:rPr lang="en-US" sz="1600" dirty="0" err="1"/>
              <a:t>getpid</a:t>
            </a:r>
            <a:r>
              <a:rPr lang="en-US" sz="1600" dirty="0"/>
              <a:t>() system call in OS161 returns the process identifier (</a:t>
            </a:r>
            <a:r>
              <a:rPr lang="en-US" sz="1600" dirty="0" err="1"/>
              <a:t>pid</a:t>
            </a:r>
            <a:r>
              <a:rPr lang="en-US" sz="1600" dirty="0"/>
              <a:t>) of the calling process. This identifier is a unique integer that uniquely identifies the process within the operating system.</a:t>
            </a:r>
          </a:p>
          <a:p>
            <a:r>
              <a:rPr lang="en-US" sz="1600" dirty="0"/>
              <a:t>The function </a:t>
            </a:r>
            <a:r>
              <a:rPr lang="en-US" sz="1600" dirty="0" err="1"/>
              <a:t>sys_getpid</a:t>
            </a:r>
            <a:r>
              <a:rPr lang="en-US" sz="1600" dirty="0"/>
              <a:t> takes as parameter a </a:t>
            </a:r>
            <a:r>
              <a:rPr lang="en-US" sz="1600" dirty="0" err="1"/>
              <a:t>curproc_pid</a:t>
            </a:r>
            <a:r>
              <a:rPr lang="en-US" sz="1600" dirty="0"/>
              <a:t> pointer which will be used to store the PID value of the current process.</a:t>
            </a:r>
          </a:p>
          <a:p>
            <a:endParaRPr lang="en-US" sz="1600" dirty="0"/>
          </a:p>
          <a:p>
            <a:r>
              <a:rPr lang="en-US" sz="1600" dirty="0"/>
              <a:t> </a:t>
            </a:r>
            <a:endParaRPr lang="it-IT" sz="1600" dirty="0"/>
          </a:p>
        </p:txBody>
      </p:sp>
      <p:sp>
        <p:nvSpPr>
          <p:cNvPr id="4" name="CasellaDiTesto 3">
            <a:extLst>
              <a:ext uri="{FF2B5EF4-FFF2-40B4-BE49-F238E27FC236}">
                <a16:creationId xmlns:a16="http://schemas.microsoft.com/office/drawing/2014/main" id="{81033525-4578-212C-7C1F-9D797339C7E3}"/>
              </a:ext>
            </a:extLst>
          </p:cNvPr>
          <p:cNvSpPr txBox="1"/>
          <p:nvPr/>
        </p:nvSpPr>
        <p:spPr>
          <a:xfrm>
            <a:off x="1219200" y="2381578"/>
            <a:ext cx="10635852" cy="646331"/>
          </a:xfrm>
          <a:prstGeom prst="rect">
            <a:avLst/>
          </a:prstGeom>
          <a:noFill/>
        </p:spPr>
        <p:txBody>
          <a:bodyPr wrap="square" rtlCol="0">
            <a:spAutoFit/>
          </a:bodyPr>
          <a:lstStyle/>
          <a:p>
            <a:r>
              <a:rPr lang="it-IT" sz="3600" dirty="0" err="1">
                <a:solidFill>
                  <a:srgbClr val="FF0000"/>
                </a:solidFill>
              </a:rPr>
              <a:t>Fork</a:t>
            </a:r>
            <a:endParaRPr lang="it-IT" sz="3600" dirty="0">
              <a:solidFill>
                <a:srgbClr val="FF0000"/>
              </a:solidFill>
            </a:endParaRPr>
          </a:p>
        </p:txBody>
      </p:sp>
      <p:sp>
        <p:nvSpPr>
          <p:cNvPr id="11" name="CasellaDiTesto 10">
            <a:extLst>
              <a:ext uri="{FF2B5EF4-FFF2-40B4-BE49-F238E27FC236}">
                <a16:creationId xmlns:a16="http://schemas.microsoft.com/office/drawing/2014/main" id="{168DE08D-B429-91E0-6994-F67AB1F8AFCF}"/>
              </a:ext>
            </a:extLst>
          </p:cNvPr>
          <p:cNvSpPr txBox="1"/>
          <p:nvPr/>
        </p:nvSpPr>
        <p:spPr>
          <a:xfrm>
            <a:off x="1219200" y="2996952"/>
            <a:ext cx="10369152" cy="3539430"/>
          </a:xfrm>
          <a:prstGeom prst="rect">
            <a:avLst/>
          </a:prstGeom>
          <a:noFill/>
        </p:spPr>
        <p:txBody>
          <a:bodyPr wrap="square" rtlCol="0">
            <a:spAutoFit/>
          </a:bodyPr>
          <a:lstStyle/>
          <a:p>
            <a:r>
              <a:rPr lang="en-US" sz="1600" b="0" dirty="0">
                <a:solidFill>
                  <a:srgbClr val="569CD6"/>
                </a:solidFill>
                <a:effectLst/>
                <a:latin typeface="Consolas" panose="020B0609020204030204" pitchFamily="49" charset="0"/>
              </a:rPr>
              <a:t>int</a:t>
            </a:r>
            <a:r>
              <a:rPr lang="en-US" sz="1600" b="0" dirty="0">
                <a:solidFill>
                  <a:srgbClr val="D4D4D4"/>
                </a:solidFill>
                <a:effectLst/>
                <a:latin typeface="Consolas" panose="020B0609020204030204" pitchFamily="49" charset="0"/>
              </a:rPr>
              <a:t> </a:t>
            </a:r>
            <a:r>
              <a:rPr lang="en-US" sz="1600" b="0" dirty="0" err="1">
                <a:solidFill>
                  <a:srgbClr val="DCDCAA"/>
                </a:solidFill>
                <a:effectLst/>
                <a:latin typeface="Consolas" panose="020B0609020204030204" pitchFamily="49" charset="0"/>
              </a:rPr>
              <a:t>sys_fork</a:t>
            </a:r>
            <a:r>
              <a:rPr lang="en-US" sz="1600" b="0" dirty="0">
                <a:solidFill>
                  <a:srgbClr val="D4D4D4"/>
                </a:solidFill>
                <a:effectLst/>
                <a:latin typeface="Consolas" panose="020B0609020204030204" pitchFamily="49" charset="0"/>
              </a:rPr>
              <a:t>(</a:t>
            </a:r>
            <a:r>
              <a:rPr lang="en-US" sz="1600" b="0" dirty="0" err="1">
                <a:solidFill>
                  <a:srgbClr val="4EC9B0"/>
                </a:solidFill>
                <a:effectLst/>
                <a:latin typeface="Consolas" panose="020B0609020204030204" pitchFamily="49" charset="0"/>
              </a:rPr>
              <a:t>pid_t</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child_pid</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struct</a:t>
            </a:r>
            <a:r>
              <a:rPr lang="en-US" sz="1600" b="0" dirty="0">
                <a:solidFill>
                  <a:srgbClr val="D4D4D4"/>
                </a:solidFill>
                <a:effectLst/>
                <a:latin typeface="Consolas" panose="020B0609020204030204" pitchFamily="49" charset="0"/>
              </a:rPr>
              <a:t> </a:t>
            </a:r>
            <a:r>
              <a:rPr lang="en-US" sz="1600" b="0" dirty="0" err="1">
                <a:solidFill>
                  <a:srgbClr val="4EC9B0"/>
                </a:solidFill>
                <a:effectLst/>
                <a:latin typeface="Consolas" panose="020B0609020204030204" pitchFamily="49" charset="0"/>
              </a:rPr>
              <a:t>trapframe</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tf</a:t>
            </a:r>
            <a:r>
              <a:rPr lang="en-US" sz="1600" b="0" dirty="0">
                <a:solidFill>
                  <a:srgbClr val="D4D4D4"/>
                </a:solidFill>
                <a:effectLst/>
                <a:latin typeface="Consolas" panose="020B0609020204030204" pitchFamily="49" charset="0"/>
              </a:rPr>
              <a:t>)</a:t>
            </a:r>
          </a:p>
          <a:p>
            <a:pPr algn="just"/>
            <a:endParaRPr lang="en-US" sz="1600" dirty="0"/>
          </a:p>
          <a:p>
            <a:pPr algn="just"/>
            <a:r>
              <a:rPr lang="en-US" sz="1600" dirty="0"/>
              <a:t>The system call fork creates a new process that is an exact copy of the calling process and runs in parallel with the calling process. The new child process has a different PID than the parent process and this will correspond to the first free slot in the process table. The new process can run its code independently of the parent process. The child process inherits the executable code, address space, </a:t>
            </a:r>
            <a:r>
              <a:rPr lang="en-US" sz="1600" dirty="0" err="1"/>
              <a:t>trapframe</a:t>
            </a:r>
            <a:r>
              <a:rPr lang="en-US" sz="1600" dirty="0"/>
              <a:t>, file table and </a:t>
            </a:r>
            <a:r>
              <a:rPr lang="en-US" sz="1600" dirty="0" err="1"/>
              <a:t>cwd</a:t>
            </a:r>
            <a:r>
              <a:rPr lang="en-US" sz="1600" dirty="0"/>
              <a:t> information from the parent process while not inheriting the parent PID.  The fork system call returns two values: 0 in the child process and the process identifier of the new process in the parent process.</a:t>
            </a:r>
          </a:p>
          <a:p>
            <a:pPr algn="just"/>
            <a:r>
              <a:rPr lang="en-US" sz="1600" dirty="0"/>
              <a:t>The </a:t>
            </a:r>
            <a:r>
              <a:rPr lang="en-US" sz="1600" dirty="0" err="1"/>
              <a:t>sys_fork</a:t>
            </a:r>
            <a:r>
              <a:rPr lang="en-US" sz="1600" dirty="0"/>
              <a:t> system call takes two arguments, a pointer to a </a:t>
            </a:r>
            <a:r>
              <a:rPr lang="en-US" sz="1600" dirty="0" err="1"/>
              <a:t>pid_t</a:t>
            </a:r>
            <a:r>
              <a:rPr lang="en-US" sz="1600" dirty="0"/>
              <a:t> type and a pointer to a </a:t>
            </a:r>
            <a:r>
              <a:rPr lang="en-US" sz="1600" dirty="0" err="1"/>
              <a:t>trapframe</a:t>
            </a:r>
            <a:r>
              <a:rPr lang="en-US" sz="1600" dirty="0"/>
              <a:t> structure. The first argument will be used to store the </a:t>
            </a:r>
            <a:r>
              <a:rPr lang="en-US" sz="1600" dirty="0" err="1"/>
              <a:t>pid</a:t>
            </a:r>
            <a:r>
              <a:rPr lang="en-US" sz="1600" dirty="0"/>
              <a:t> of the child process created by the fork. The second argument points to the </a:t>
            </a:r>
            <a:r>
              <a:rPr lang="en-US" sz="1600" dirty="0" err="1"/>
              <a:t>trapframe</a:t>
            </a:r>
            <a:r>
              <a:rPr lang="en-US" sz="1600" dirty="0"/>
              <a:t> structure used to pass information about the current process to the new child process.</a:t>
            </a:r>
          </a:p>
          <a:p>
            <a:pPr algn="just"/>
            <a:r>
              <a:rPr lang="en-US" sz="1600" dirty="0"/>
              <a:t>Finally, the </a:t>
            </a:r>
            <a:r>
              <a:rPr lang="en-US" sz="1600" dirty="0" err="1"/>
              <a:t>sys_fork</a:t>
            </a:r>
            <a:r>
              <a:rPr lang="en-US" sz="1600" dirty="0"/>
              <a:t> calls the </a:t>
            </a:r>
            <a:r>
              <a:rPr lang="en-US" sz="1600" dirty="0" err="1"/>
              <a:t>thread_fork</a:t>
            </a:r>
            <a:r>
              <a:rPr lang="en-US" sz="1600" dirty="0"/>
              <a:t> to start the execution of the child. This function creates a new thread for the child process and starts it by executing the </a:t>
            </a:r>
            <a:r>
              <a:rPr lang="en-US" sz="1600" dirty="0" err="1"/>
              <a:t>enter_forked_process</a:t>
            </a:r>
            <a:r>
              <a:rPr lang="en-US" sz="1600" dirty="0"/>
              <a:t> function which modifies some </a:t>
            </a:r>
            <a:r>
              <a:rPr lang="en-US" sz="1600" dirty="0" err="1"/>
              <a:t>trapframe</a:t>
            </a:r>
            <a:r>
              <a:rPr lang="en-US" sz="1600" dirty="0"/>
              <a:t> values and calls the </a:t>
            </a:r>
            <a:r>
              <a:rPr lang="en-US" sz="1600" dirty="0" err="1"/>
              <a:t>mips_usermode</a:t>
            </a:r>
            <a:r>
              <a:rPr lang="en-US" sz="1600" dirty="0"/>
              <a:t> function to switch from kernel space to user space.</a:t>
            </a:r>
            <a:endParaRPr lang="it-IT" sz="1600" dirty="0"/>
          </a:p>
        </p:txBody>
      </p:sp>
    </p:spTree>
    <p:extLst>
      <p:ext uri="{BB962C8B-B14F-4D97-AF65-F5344CB8AC3E}">
        <p14:creationId xmlns:p14="http://schemas.microsoft.com/office/powerpoint/2010/main" val="3259516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31C0C31-8EC7-9E9B-F4B4-53CFF4CEB1F5}"/>
              </a:ext>
            </a:extLst>
          </p:cNvPr>
          <p:cNvSpPr txBox="1"/>
          <p:nvPr/>
        </p:nvSpPr>
        <p:spPr>
          <a:xfrm>
            <a:off x="930154" y="3044704"/>
            <a:ext cx="6280948" cy="1384995"/>
          </a:xfrm>
          <a:prstGeom prst="rect">
            <a:avLst/>
          </a:prstGeom>
          <a:noFill/>
        </p:spPr>
        <p:txBody>
          <a:bodyPr wrap="square" rtlCol="0">
            <a:spAutoFit/>
          </a:bodyPr>
          <a:lstStyle/>
          <a:p>
            <a:r>
              <a:rPr lang="it-IT" sz="3600" dirty="0">
                <a:solidFill>
                  <a:srgbClr val="FF0000"/>
                </a:solidFill>
                <a:latin typeface="+mj-lt"/>
              </a:rPr>
              <a:t>Exit</a:t>
            </a:r>
            <a:r>
              <a:rPr lang="it-IT" sz="3200" dirty="0"/>
              <a:t>  </a:t>
            </a:r>
          </a:p>
          <a:p>
            <a:endParaRPr lang="fr-FR" sz="1600" b="0" dirty="0">
              <a:solidFill>
                <a:srgbClr val="569CD6"/>
              </a:solidFill>
              <a:effectLst/>
              <a:latin typeface="Consolas" panose="020B0609020204030204" pitchFamily="49" charset="0"/>
            </a:endParaRPr>
          </a:p>
          <a:p>
            <a:r>
              <a:rPr lang="fr-FR" sz="1600" dirty="0" err="1">
                <a:solidFill>
                  <a:srgbClr val="569CD6"/>
                </a:solidFill>
                <a:latin typeface="Consolas" panose="020B0609020204030204" pitchFamily="49" charset="0"/>
              </a:rPr>
              <a:t>v</a:t>
            </a:r>
            <a:r>
              <a:rPr lang="fr-FR" sz="1600" b="0" dirty="0" err="1">
                <a:solidFill>
                  <a:srgbClr val="569CD6"/>
                </a:solidFill>
                <a:effectLst/>
                <a:latin typeface="Consolas" panose="020B0609020204030204" pitchFamily="49" charset="0"/>
              </a:rPr>
              <a:t>oid</a:t>
            </a:r>
            <a:r>
              <a:rPr lang="fr-FR" sz="1600" b="0" dirty="0">
                <a:solidFill>
                  <a:srgbClr val="D4D4D4"/>
                </a:solidFill>
                <a:effectLst/>
                <a:latin typeface="Consolas" panose="020B0609020204030204" pitchFamily="49" charset="0"/>
              </a:rPr>
              <a:t> </a:t>
            </a:r>
            <a:r>
              <a:rPr lang="fr-FR" sz="1600" b="0" dirty="0" err="1">
                <a:solidFill>
                  <a:srgbClr val="DCDCAA"/>
                </a:solidFill>
                <a:effectLst/>
                <a:latin typeface="Consolas" panose="020B0609020204030204" pitchFamily="49" charset="0"/>
              </a:rPr>
              <a:t>sys_exit</a:t>
            </a:r>
            <a:r>
              <a:rPr lang="fr-FR" sz="1600" b="0" dirty="0">
                <a:solidFill>
                  <a:srgbClr val="D4D4D4"/>
                </a:solidFill>
                <a:effectLst/>
                <a:latin typeface="Consolas" panose="020B0609020204030204" pitchFamily="49" charset="0"/>
              </a:rPr>
              <a:t>(</a:t>
            </a:r>
            <a:r>
              <a:rPr lang="fr-FR" sz="1600" b="0" dirty="0" err="1">
                <a:solidFill>
                  <a:srgbClr val="569CD6"/>
                </a:solidFill>
                <a:effectLst/>
                <a:latin typeface="Consolas" panose="020B0609020204030204" pitchFamily="49" charset="0"/>
              </a:rPr>
              <a:t>int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exitcode</a:t>
            </a:r>
            <a:r>
              <a:rPr lang="fr-FR" sz="1600" b="0" dirty="0">
                <a:solidFill>
                  <a:srgbClr val="D4D4D4"/>
                </a:solidFill>
                <a:effectLst/>
                <a:latin typeface="Consolas" panose="020B0609020204030204" pitchFamily="49" charset="0"/>
              </a:rPr>
              <a:t>)</a:t>
            </a:r>
          </a:p>
          <a:p>
            <a:endParaRPr lang="en-GB" sz="1600" dirty="0"/>
          </a:p>
        </p:txBody>
      </p:sp>
      <p:sp>
        <p:nvSpPr>
          <p:cNvPr id="5" name="CasellaDiTesto 4">
            <a:extLst>
              <a:ext uri="{FF2B5EF4-FFF2-40B4-BE49-F238E27FC236}">
                <a16:creationId xmlns:a16="http://schemas.microsoft.com/office/drawing/2014/main" id="{550A41F8-65BA-4B2B-6A03-F018CEE76DEB}"/>
              </a:ext>
            </a:extLst>
          </p:cNvPr>
          <p:cNvSpPr txBox="1"/>
          <p:nvPr/>
        </p:nvSpPr>
        <p:spPr>
          <a:xfrm>
            <a:off x="930154" y="4293096"/>
            <a:ext cx="6058259" cy="2431435"/>
          </a:xfrm>
          <a:prstGeom prst="rect">
            <a:avLst/>
          </a:prstGeom>
          <a:noFill/>
        </p:spPr>
        <p:txBody>
          <a:bodyPr wrap="square" rtlCol="0">
            <a:spAutoFit/>
          </a:bodyPr>
          <a:lstStyle/>
          <a:p>
            <a:r>
              <a:rPr lang="en-GB" sz="1600" dirty="0"/>
              <a:t>The exit system call terminates the execution of a process. </a:t>
            </a:r>
          </a:p>
          <a:p>
            <a:r>
              <a:rPr lang="en-GB" sz="1600" dirty="0"/>
              <a:t>- Find the process in the process table</a:t>
            </a:r>
          </a:p>
          <a:p>
            <a:r>
              <a:rPr lang="en-GB" sz="1600" dirty="0"/>
              <a:t>- Set the exit status of the process in true and set the exit code with the </a:t>
            </a:r>
            <a:r>
              <a:rPr lang="en-GB" sz="1600" dirty="0" err="1"/>
              <a:t>exitcode</a:t>
            </a:r>
            <a:r>
              <a:rPr lang="en-GB" sz="1600" dirty="0"/>
              <a:t> passed</a:t>
            </a:r>
          </a:p>
          <a:p>
            <a:r>
              <a:rPr lang="en-GB" sz="1600" dirty="0"/>
              <a:t>- Wake up the parent process that's sleeping on the condition variable of this child.</a:t>
            </a:r>
          </a:p>
          <a:p>
            <a:r>
              <a:rPr lang="en-GB" sz="1600" dirty="0"/>
              <a:t>- Remove the process from the process table</a:t>
            </a:r>
          </a:p>
          <a:p>
            <a:r>
              <a:rPr lang="en-GB" sz="1600" dirty="0"/>
              <a:t>- Execution of </a:t>
            </a:r>
            <a:r>
              <a:rPr lang="en-GB" sz="1600" dirty="0" err="1"/>
              <a:t>thread_exit</a:t>
            </a:r>
            <a:r>
              <a:rPr lang="en-GB" sz="1600" dirty="0"/>
              <a:t> function: cause the current thread to exit</a:t>
            </a:r>
          </a:p>
          <a:p>
            <a:pPr marL="285750" indent="-285750">
              <a:buFontTx/>
              <a:buChar char="-"/>
            </a:pPr>
            <a:endParaRPr lang="en-GB" dirty="0"/>
          </a:p>
        </p:txBody>
      </p:sp>
      <p:sp>
        <p:nvSpPr>
          <p:cNvPr id="6" name="Rettangolo 5">
            <a:extLst>
              <a:ext uri="{FF2B5EF4-FFF2-40B4-BE49-F238E27FC236}">
                <a16:creationId xmlns:a16="http://schemas.microsoft.com/office/drawing/2014/main" id="{0FCB0B04-CF9B-6C72-42FF-04999F2BC011}"/>
              </a:ext>
            </a:extLst>
          </p:cNvPr>
          <p:cNvSpPr/>
          <p:nvPr/>
        </p:nvSpPr>
        <p:spPr>
          <a:xfrm>
            <a:off x="7894612" y="3236440"/>
            <a:ext cx="3835400" cy="31393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it-IT" dirty="0"/>
          </a:p>
          <a:p>
            <a:r>
              <a:rPr lang="it-IT" dirty="0" err="1">
                <a:solidFill>
                  <a:srgbClr val="FF0000"/>
                </a:solidFill>
              </a:rPr>
              <a:t>Condition</a:t>
            </a:r>
            <a:r>
              <a:rPr lang="it-IT" dirty="0">
                <a:solidFill>
                  <a:srgbClr val="FF0000"/>
                </a:solidFill>
              </a:rPr>
              <a:t> </a:t>
            </a:r>
            <a:r>
              <a:rPr lang="it-IT" dirty="0" err="1">
                <a:solidFill>
                  <a:srgbClr val="FF0000"/>
                </a:solidFill>
              </a:rPr>
              <a:t>Variable</a:t>
            </a:r>
            <a:endParaRPr lang="en-GB" dirty="0">
              <a:solidFill>
                <a:srgbClr val="FF0000"/>
              </a:solidFill>
            </a:endParaRPr>
          </a:p>
          <a:p>
            <a:r>
              <a:rPr lang="en-GB" sz="1600" dirty="0"/>
              <a:t>a CV is normally used to wait until a variable meets a particular condition.</a:t>
            </a:r>
          </a:p>
          <a:p>
            <a:pPr marL="285750" indent="-285750">
              <a:buFontTx/>
              <a:buChar char="-"/>
            </a:pPr>
            <a:r>
              <a:rPr lang="en-GB" sz="1600" dirty="0"/>
              <a:t>Operations:</a:t>
            </a:r>
          </a:p>
          <a:p>
            <a:pPr marL="285750" indent="-285750">
              <a:buFontTx/>
              <a:buChar char="-"/>
            </a:pPr>
            <a:r>
              <a:rPr lang="en-GB" sz="1600" dirty="0" err="1"/>
              <a:t>cv_wait</a:t>
            </a:r>
            <a:r>
              <a:rPr lang="en-GB" sz="1600" dirty="0"/>
              <a:t>      Release the supplied lock, go to sleep, and, after waking up again, re-acquire the lock.</a:t>
            </a:r>
          </a:p>
          <a:p>
            <a:pPr marL="285750" indent="-285750">
              <a:buFontTx/>
              <a:buChar char="-"/>
            </a:pPr>
            <a:r>
              <a:rPr lang="en-GB" sz="1600" dirty="0" err="1"/>
              <a:t>cv_signal</a:t>
            </a:r>
            <a:r>
              <a:rPr lang="en-GB" sz="1600" dirty="0"/>
              <a:t>    Wake up one thread that's sleeping on this CV.</a:t>
            </a:r>
          </a:p>
          <a:p>
            <a:pPr marL="285750" indent="-285750">
              <a:buFontTx/>
              <a:buChar char="-"/>
            </a:pPr>
            <a:endParaRPr lang="it-IT" dirty="0"/>
          </a:p>
        </p:txBody>
      </p:sp>
      <p:pic>
        <p:nvPicPr>
          <p:cNvPr id="12" name="Immagine 11">
            <a:extLst>
              <a:ext uri="{FF2B5EF4-FFF2-40B4-BE49-F238E27FC236}">
                <a16:creationId xmlns:a16="http://schemas.microsoft.com/office/drawing/2014/main" id="{FCAFF03A-A548-95E8-51F2-6F649DA28F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2324" y="482239"/>
            <a:ext cx="5715000" cy="2209800"/>
          </a:xfrm>
          <a:prstGeom prst="rect">
            <a:avLst/>
          </a:prstGeom>
        </p:spPr>
      </p:pic>
      <p:sp>
        <p:nvSpPr>
          <p:cNvPr id="13" name="CasellaDiTesto 12">
            <a:extLst>
              <a:ext uri="{FF2B5EF4-FFF2-40B4-BE49-F238E27FC236}">
                <a16:creationId xmlns:a16="http://schemas.microsoft.com/office/drawing/2014/main" id="{159360C9-7671-9BA7-B425-9A5728049804}"/>
              </a:ext>
            </a:extLst>
          </p:cNvPr>
          <p:cNvSpPr txBox="1"/>
          <p:nvPr/>
        </p:nvSpPr>
        <p:spPr>
          <a:xfrm>
            <a:off x="909836" y="482239"/>
            <a:ext cx="6280948" cy="646331"/>
          </a:xfrm>
          <a:prstGeom prst="rect">
            <a:avLst/>
          </a:prstGeom>
          <a:noFill/>
        </p:spPr>
        <p:txBody>
          <a:bodyPr wrap="square" rtlCol="0">
            <a:spAutoFit/>
          </a:bodyPr>
          <a:lstStyle/>
          <a:p>
            <a:r>
              <a:rPr lang="it-IT" sz="3600" dirty="0" err="1">
                <a:solidFill>
                  <a:srgbClr val="FF0000"/>
                </a:solidFill>
                <a:latin typeface="+mj-lt"/>
              </a:rPr>
              <a:t>Wait</a:t>
            </a:r>
            <a:r>
              <a:rPr lang="it-IT" sz="3600" dirty="0">
                <a:solidFill>
                  <a:srgbClr val="FF0000"/>
                </a:solidFill>
                <a:latin typeface="+mj-lt"/>
              </a:rPr>
              <a:t> and exit</a:t>
            </a:r>
            <a:endParaRPr lang="en-GB" sz="3600" dirty="0">
              <a:solidFill>
                <a:srgbClr val="FF0000"/>
              </a:solidFill>
              <a:latin typeface="+mj-lt"/>
            </a:endParaRPr>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EED4691E-1490-76D3-0348-271A23704008}"/>
              </a:ext>
            </a:extLst>
          </p:cNvPr>
          <p:cNvSpPr txBox="1"/>
          <p:nvPr/>
        </p:nvSpPr>
        <p:spPr>
          <a:xfrm>
            <a:off x="839177" y="485706"/>
            <a:ext cx="10247890" cy="1692771"/>
          </a:xfrm>
          <a:prstGeom prst="rect">
            <a:avLst/>
          </a:prstGeom>
          <a:noFill/>
        </p:spPr>
        <p:txBody>
          <a:bodyPr wrap="square" rtlCol="0">
            <a:spAutoFit/>
          </a:bodyPr>
          <a:lstStyle/>
          <a:p>
            <a:r>
              <a:rPr lang="it-IT" sz="3600" dirty="0" err="1">
                <a:solidFill>
                  <a:srgbClr val="FF0000"/>
                </a:solidFill>
                <a:latin typeface="+mj-lt"/>
              </a:rPr>
              <a:t>Waitpid</a:t>
            </a:r>
            <a:r>
              <a:rPr lang="it-IT" sz="3600" dirty="0">
                <a:solidFill>
                  <a:srgbClr val="FF0000"/>
                </a:solidFill>
                <a:latin typeface="+mj-lt"/>
              </a:rPr>
              <a:t> </a:t>
            </a:r>
          </a:p>
          <a:p>
            <a:endParaRPr lang="fr-FR" sz="1600" b="0" dirty="0">
              <a:solidFill>
                <a:srgbClr val="569CD6"/>
              </a:solidFill>
              <a:effectLst/>
              <a:latin typeface="Consolas" panose="020B0609020204030204" pitchFamily="49" charset="0"/>
            </a:endParaRPr>
          </a:p>
          <a:p>
            <a:r>
              <a:rPr lang="fr-FR" sz="1600" dirty="0" err="1">
                <a:solidFill>
                  <a:srgbClr val="569CD6"/>
                </a:solidFill>
                <a:latin typeface="Consolas" panose="020B0609020204030204" pitchFamily="49" charset="0"/>
              </a:rPr>
              <a:t>i</a:t>
            </a:r>
            <a:r>
              <a:rPr lang="fr-FR" sz="1600" b="0" dirty="0" err="1">
                <a:solidFill>
                  <a:srgbClr val="569CD6"/>
                </a:solidFill>
                <a:effectLst/>
                <a:latin typeface="Consolas" panose="020B0609020204030204" pitchFamily="49" charset="0"/>
              </a:rPr>
              <a:t>nt</a:t>
            </a:r>
            <a:r>
              <a:rPr lang="fr-FR" sz="1600" b="0" dirty="0">
                <a:solidFill>
                  <a:srgbClr val="D4D4D4"/>
                </a:solidFill>
                <a:effectLst/>
                <a:latin typeface="Consolas" panose="020B0609020204030204" pitchFamily="49" charset="0"/>
              </a:rPr>
              <a:t> </a:t>
            </a:r>
            <a:r>
              <a:rPr lang="fr-FR" sz="1600" b="0" dirty="0" err="1">
                <a:solidFill>
                  <a:srgbClr val="DCDCAA"/>
                </a:solidFill>
                <a:effectLst/>
                <a:latin typeface="Consolas" panose="020B0609020204030204" pitchFamily="49" charset="0"/>
              </a:rPr>
              <a:t>sys_waitpid</a:t>
            </a:r>
            <a:r>
              <a:rPr lang="fr-FR" sz="1600" b="0" dirty="0">
                <a:solidFill>
                  <a:srgbClr val="D4D4D4"/>
                </a:solidFill>
                <a:effectLst/>
                <a:latin typeface="Consolas" panose="020B0609020204030204" pitchFamily="49" charset="0"/>
              </a:rPr>
              <a:t>(</a:t>
            </a:r>
            <a:r>
              <a:rPr lang="fr-FR" sz="1600" b="0" dirty="0" err="1">
                <a:solidFill>
                  <a:srgbClr val="4EC9B0"/>
                </a:solidFill>
                <a:effectLst/>
                <a:latin typeface="Consolas" panose="020B0609020204030204" pitchFamily="49" charset="0"/>
              </a:rPr>
              <a:t>pid_t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pid</a:t>
            </a:r>
            <a:r>
              <a:rPr lang="fr-FR" sz="1600" b="0" dirty="0">
                <a:solidFill>
                  <a:srgbClr val="D4D4D4"/>
                </a:solidFill>
                <a:effectLst/>
                <a:latin typeface="Consolas" panose="020B0609020204030204" pitchFamily="49" charset="0"/>
              </a:rPr>
              <a:t>, </a:t>
            </a:r>
            <a:r>
              <a:rPr lang="fr-FR" sz="1600" b="0" dirty="0" err="1">
                <a:solidFill>
                  <a:srgbClr val="569CD6"/>
                </a:solidFill>
                <a:effectLst/>
                <a:latin typeface="Consolas" panose="020B0609020204030204" pitchFamily="49" charset="0"/>
              </a:rPr>
              <a:t>int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status</a:t>
            </a:r>
            <a:r>
              <a:rPr lang="fr-FR" sz="1600" b="0" dirty="0">
                <a:solidFill>
                  <a:srgbClr val="D4D4D4"/>
                </a:solidFill>
                <a:effectLst/>
                <a:latin typeface="Consolas" panose="020B0609020204030204" pitchFamily="49" charset="0"/>
              </a:rPr>
              <a:t>, </a:t>
            </a:r>
            <a:r>
              <a:rPr lang="fr-FR" sz="1600" b="0" dirty="0" err="1">
                <a:solidFill>
                  <a:srgbClr val="569CD6"/>
                </a:solidFill>
                <a:effectLst/>
                <a:latin typeface="Consolas" panose="020B0609020204030204" pitchFamily="49" charset="0"/>
              </a:rPr>
              <a:t>int</a:t>
            </a:r>
            <a:r>
              <a:rPr lang="fr-FR" sz="1600" b="0" dirty="0">
                <a:solidFill>
                  <a:srgbClr val="D4D4D4"/>
                </a:solidFill>
                <a:effectLst/>
                <a:latin typeface="Consolas" panose="020B0609020204030204" pitchFamily="49" charset="0"/>
              </a:rPr>
              <a:t> </a:t>
            </a:r>
            <a:r>
              <a:rPr lang="fr-FR" sz="1600" b="0" dirty="0">
                <a:solidFill>
                  <a:srgbClr val="9CDCFE"/>
                </a:solidFill>
                <a:effectLst/>
                <a:latin typeface="Consolas" panose="020B0609020204030204" pitchFamily="49" charset="0"/>
              </a:rPr>
              <a:t>options</a:t>
            </a:r>
            <a:r>
              <a:rPr lang="fr-FR" sz="1600" b="0" dirty="0">
                <a:solidFill>
                  <a:srgbClr val="D4D4D4"/>
                </a:solidFill>
                <a:effectLst/>
                <a:latin typeface="Consolas" panose="020B0609020204030204" pitchFamily="49" charset="0"/>
              </a:rPr>
              <a:t>, </a:t>
            </a:r>
            <a:r>
              <a:rPr lang="fr-FR" sz="1600" b="0" dirty="0" err="1">
                <a:solidFill>
                  <a:srgbClr val="4EC9B0"/>
                </a:solidFill>
                <a:effectLst/>
                <a:latin typeface="Consolas" panose="020B0609020204030204" pitchFamily="49" charset="0"/>
              </a:rPr>
              <a:t>pid_t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retval</a:t>
            </a:r>
            <a:r>
              <a:rPr lang="fr-FR" sz="1600" b="0" dirty="0">
                <a:solidFill>
                  <a:srgbClr val="D4D4D4"/>
                </a:solidFill>
                <a:effectLst/>
                <a:latin typeface="Consolas" panose="020B0609020204030204" pitchFamily="49" charset="0"/>
              </a:rPr>
              <a:t>)</a:t>
            </a:r>
          </a:p>
          <a:p>
            <a:endParaRPr lang="en-GB" sz="3600" dirty="0">
              <a:solidFill>
                <a:srgbClr val="FF0000"/>
              </a:solidFill>
              <a:latin typeface="+mj-lt"/>
            </a:endParaRPr>
          </a:p>
        </p:txBody>
      </p:sp>
      <p:sp>
        <p:nvSpPr>
          <p:cNvPr id="3" name="CasellaDiTesto 2">
            <a:extLst>
              <a:ext uri="{FF2B5EF4-FFF2-40B4-BE49-F238E27FC236}">
                <a16:creationId xmlns:a16="http://schemas.microsoft.com/office/drawing/2014/main" id="{E896B076-7CB8-57FF-4E5D-3C4598FD7051}"/>
              </a:ext>
            </a:extLst>
          </p:cNvPr>
          <p:cNvSpPr txBox="1"/>
          <p:nvPr/>
        </p:nvSpPr>
        <p:spPr>
          <a:xfrm>
            <a:off x="909836" y="1844824"/>
            <a:ext cx="10626223" cy="1815882"/>
          </a:xfrm>
          <a:prstGeom prst="rect">
            <a:avLst/>
          </a:prstGeom>
          <a:noFill/>
        </p:spPr>
        <p:txBody>
          <a:bodyPr wrap="square" rtlCol="0">
            <a:spAutoFit/>
          </a:bodyPr>
          <a:lstStyle/>
          <a:p>
            <a:r>
              <a:rPr lang="en-GB" sz="1600" dirty="0"/>
              <a:t>The </a:t>
            </a:r>
            <a:r>
              <a:rPr lang="en-GB" sz="1600" dirty="0" err="1"/>
              <a:t>waitpid</a:t>
            </a:r>
            <a:r>
              <a:rPr lang="en-GB" sz="1600" dirty="0"/>
              <a:t> system call suspends the current process until the child process with the given </a:t>
            </a:r>
            <a:r>
              <a:rPr lang="en-GB" sz="1600" dirty="0" err="1"/>
              <a:t>pid</a:t>
            </a:r>
            <a:r>
              <a:rPr lang="en-GB" sz="1600" dirty="0"/>
              <a:t> terminates.</a:t>
            </a:r>
          </a:p>
          <a:p>
            <a:r>
              <a:rPr lang="en-GB" sz="1600" dirty="0"/>
              <a:t>-Check that the </a:t>
            </a:r>
            <a:r>
              <a:rPr lang="en-GB" sz="1600" dirty="0" err="1"/>
              <a:t>pid</a:t>
            </a:r>
            <a:r>
              <a:rPr lang="en-GB" sz="1600" dirty="0"/>
              <a:t> of the process is different from the passed </a:t>
            </a:r>
            <a:r>
              <a:rPr lang="en-GB" sz="1600" dirty="0" err="1"/>
              <a:t>pid</a:t>
            </a:r>
            <a:endParaRPr lang="en-GB" sz="1600" dirty="0"/>
          </a:p>
          <a:p>
            <a:r>
              <a:rPr lang="en-GB" sz="1600" dirty="0"/>
              <a:t>-Find in the process table the process with the passed </a:t>
            </a:r>
            <a:r>
              <a:rPr lang="en-GB" sz="1600" dirty="0" err="1"/>
              <a:t>pid</a:t>
            </a:r>
            <a:endParaRPr lang="en-GB" sz="1600" dirty="0"/>
          </a:p>
          <a:p>
            <a:r>
              <a:rPr lang="en-GB" sz="1600" dirty="0"/>
              <a:t>-Check that the found process has the parent id equal to the </a:t>
            </a:r>
            <a:r>
              <a:rPr lang="en-GB" sz="1600" dirty="0" err="1"/>
              <a:t>pid</a:t>
            </a:r>
            <a:r>
              <a:rPr lang="en-GB" sz="1600" dirty="0"/>
              <a:t> of the current process, so check the relation parent and child</a:t>
            </a:r>
          </a:p>
          <a:p>
            <a:r>
              <a:rPr lang="en-GB" sz="1600" dirty="0"/>
              <a:t>-Parent process waits until the child terminates with the </a:t>
            </a:r>
            <a:r>
              <a:rPr lang="en-GB" sz="1600" dirty="0" err="1"/>
              <a:t>cv_wait</a:t>
            </a:r>
            <a:r>
              <a:rPr lang="en-GB" sz="1600" dirty="0"/>
              <a:t> function.</a:t>
            </a:r>
          </a:p>
          <a:p>
            <a:r>
              <a:rPr lang="en-GB" sz="1600" dirty="0"/>
              <a:t>-Set status with child exit code</a:t>
            </a:r>
          </a:p>
          <a:p>
            <a:r>
              <a:rPr lang="en-GB" sz="1600" dirty="0"/>
              <a:t>-Destroy the child process</a:t>
            </a:r>
          </a:p>
        </p:txBody>
      </p:sp>
    </p:spTree>
    <p:extLst>
      <p:ext uri="{BB962C8B-B14F-4D97-AF65-F5344CB8AC3E}">
        <p14:creationId xmlns:p14="http://schemas.microsoft.com/office/powerpoint/2010/main" val="197144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AE426E11-F13C-9AC8-E019-1507535A1EF9}"/>
              </a:ext>
            </a:extLst>
          </p:cNvPr>
          <p:cNvSpPr txBox="1"/>
          <p:nvPr/>
        </p:nvSpPr>
        <p:spPr>
          <a:xfrm>
            <a:off x="932165" y="548680"/>
            <a:ext cx="10324494" cy="1692771"/>
          </a:xfrm>
          <a:prstGeom prst="rect">
            <a:avLst/>
          </a:prstGeom>
          <a:noFill/>
        </p:spPr>
        <p:txBody>
          <a:bodyPr wrap="square" rtlCol="0">
            <a:spAutoFit/>
          </a:bodyPr>
          <a:lstStyle/>
          <a:p>
            <a:r>
              <a:rPr lang="it-IT" sz="3600" dirty="0" err="1">
                <a:solidFill>
                  <a:srgbClr val="FF0000"/>
                </a:solidFill>
                <a:latin typeface="+mj-lt"/>
              </a:rPr>
              <a:t>Runprogram</a:t>
            </a:r>
            <a:endParaRPr lang="it-IT" sz="3600" dirty="0">
              <a:solidFill>
                <a:srgbClr val="FF0000"/>
              </a:solidFill>
              <a:latin typeface="+mj-lt"/>
            </a:endParaRPr>
          </a:p>
          <a:p>
            <a:endParaRPr lang="en-GB" sz="1600" dirty="0">
              <a:solidFill>
                <a:srgbClr val="569CD6"/>
              </a:solidFill>
              <a:latin typeface="Consolas" panose="020B0609020204030204" pitchFamily="49" charset="0"/>
            </a:endParaRPr>
          </a:p>
          <a:p>
            <a:r>
              <a:rPr lang="en-GB" sz="1600" dirty="0">
                <a:solidFill>
                  <a:srgbClr val="569CD6"/>
                </a:solidFill>
                <a:latin typeface="Consolas" panose="020B0609020204030204" pitchFamily="49" charset="0"/>
              </a:rPr>
              <a:t>i</a:t>
            </a:r>
            <a:r>
              <a:rPr lang="en-GB" sz="1600" b="0" dirty="0">
                <a:solidFill>
                  <a:srgbClr val="569CD6"/>
                </a:solidFill>
                <a:effectLst/>
                <a:latin typeface="Consolas" panose="020B0609020204030204" pitchFamily="49" charset="0"/>
              </a:rPr>
              <a:t>nt</a:t>
            </a:r>
            <a:r>
              <a:rPr lang="en-GB" sz="1600" dirty="0">
                <a:solidFill>
                  <a:srgbClr val="D4D4D4"/>
                </a:solidFill>
                <a:latin typeface="Consolas" panose="020B0609020204030204" pitchFamily="49" charset="0"/>
              </a:rPr>
              <a:t> </a:t>
            </a:r>
            <a:r>
              <a:rPr lang="en-GB" sz="1600" b="0" dirty="0" err="1">
                <a:solidFill>
                  <a:srgbClr val="DCDCAA"/>
                </a:solidFill>
                <a:effectLst/>
                <a:latin typeface="Consolas" panose="020B0609020204030204" pitchFamily="49" charset="0"/>
              </a:rPr>
              <a:t>runprogram</a:t>
            </a:r>
            <a:r>
              <a:rPr lang="en-GB" sz="1600" b="0" dirty="0">
                <a:solidFill>
                  <a:srgbClr val="D4D4D4"/>
                </a:solidFill>
                <a:effectLst/>
                <a:latin typeface="Consolas" panose="020B0609020204030204" pitchFamily="49" charset="0"/>
              </a:rPr>
              <a:t>(</a:t>
            </a:r>
            <a:r>
              <a:rPr lang="en-GB" sz="1600" b="0" dirty="0">
                <a:solidFill>
                  <a:srgbClr val="569CD6"/>
                </a:solidFill>
                <a:effectLst/>
                <a:latin typeface="Consolas" panose="020B0609020204030204" pitchFamily="49" charset="0"/>
              </a:rPr>
              <a:t>char</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progname</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argc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char</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argv</a:t>
            </a:r>
            <a:r>
              <a:rPr lang="en-GB" sz="1600" b="0" dirty="0">
                <a:solidFill>
                  <a:srgbClr val="D4D4D4"/>
                </a:solidFill>
                <a:effectLst/>
                <a:latin typeface="Consolas" panose="020B0609020204030204" pitchFamily="49" charset="0"/>
              </a:rPr>
              <a:t>)</a:t>
            </a:r>
          </a:p>
          <a:p>
            <a:endParaRPr lang="en-GB" sz="3600" dirty="0">
              <a:solidFill>
                <a:srgbClr val="FF0000"/>
              </a:solidFill>
              <a:latin typeface="+mj-lt"/>
            </a:endParaRPr>
          </a:p>
        </p:txBody>
      </p:sp>
      <p:sp>
        <p:nvSpPr>
          <p:cNvPr id="3" name="CasellaDiTesto 2">
            <a:extLst>
              <a:ext uri="{FF2B5EF4-FFF2-40B4-BE49-F238E27FC236}">
                <a16:creationId xmlns:a16="http://schemas.microsoft.com/office/drawing/2014/main" id="{D59733FD-FD83-9B0D-BFCD-590C7C87EDFD}"/>
              </a:ext>
            </a:extLst>
          </p:cNvPr>
          <p:cNvSpPr txBox="1"/>
          <p:nvPr/>
        </p:nvSpPr>
        <p:spPr>
          <a:xfrm>
            <a:off x="1053852" y="2204864"/>
            <a:ext cx="10820400" cy="3416320"/>
          </a:xfrm>
          <a:prstGeom prst="rect">
            <a:avLst/>
          </a:prstGeom>
          <a:noFill/>
        </p:spPr>
        <p:txBody>
          <a:bodyPr wrap="square" rtlCol="0">
            <a:spAutoFit/>
          </a:bodyPr>
          <a:lstStyle/>
          <a:p>
            <a:r>
              <a:rPr lang="en-GB" sz="1600" dirty="0"/>
              <a:t>- This is the main function for executing user programs</a:t>
            </a:r>
          </a:p>
          <a:p>
            <a:endParaRPr lang="en-GB" sz="1600" dirty="0"/>
          </a:p>
          <a:p>
            <a:r>
              <a:rPr lang="en-GB" sz="1600" dirty="0"/>
              <a:t>- It is called by </a:t>
            </a:r>
            <a:r>
              <a:rPr lang="en-GB" sz="1600" dirty="0" err="1"/>
              <a:t>cmd_progthread</a:t>
            </a:r>
            <a:r>
              <a:rPr lang="en-GB" sz="1600" dirty="0"/>
              <a:t> function in the </a:t>
            </a:r>
            <a:r>
              <a:rPr lang="en-GB" sz="1600" dirty="0" err="1"/>
              <a:t>menu.c</a:t>
            </a:r>
            <a:endParaRPr lang="en-GB" sz="1600" dirty="0"/>
          </a:p>
          <a:p>
            <a:endParaRPr lang="en-GB" sz="1600" dirty="0"/>
          </a:p>
          <a:p>
            <a:r>
              <a:rPr lang="en-GB" sz="1600" dirty="0"/>
              <a:t>- Performs various operations:</a:t>
            </a:r>
          </a:p>
          <a:p>
            <a:r>
              <a:rPr lang="en-GB" sz="1600" dirty="0"/>
              <a:t>	1. Open the file of the program</a:t>
            </a:r>
          </a:p>
          <a:p>
            <a:r>
              <a:rPr lang="en-GB" sz="1600" dirty="0"/>
              <a:t>	2. Create a new address space</a:t>
            </a:r>
          </a:p>
          <a:p>
            <a:r>
              <a:rPr lang="en-GB" sz="1600" dirty="0"/>
              <a:t>	3. Switch to it and activate it</a:t>
            </a:r>
          </a:p>
          <a:p>
            <a:r>
              <a:rPr lang="en-GB" sz="1600" dirty="0"/>
              <a:t>	4. Load the executable</a:t>
            </a:r>
          </a:p>
          <a:p>
            <a:r>
              <a:rPr lang="en-GB" sz="1600" dirty="0"/>
              <a:t>	5. Define the user stack in the address space</a:t>
            </a:r>
          </a:p>
          <a:p>
            <a:r>
              <a:rPr lang="en-GB" sz="1600" dirty="0"/>
              <a:t>	6. Copy arguments into user stack</a:t>
            </a:r>
          </a:p>
          <a:p>
            <a:r>
              <a:rPr lang="en-GB" sz="1600" dirty="0"/>
              <a:t>	7. Warp to user mode with </a:t>
            </a:r>
            <a:r>
              <a:rPr lang="en-GB" sz="1600" dirty="0" err="1"/>
              <a:t>enter_new_precess</a:t>
            </a:r>
            <a:r>
              <a:rPr lang="en-GB" sz="1600" dirty="0"/>
              <a:t> function</a:t>
            </a:r>
          </a:p>
          <a:p>
            <a:pPr marL="285750" indent="-285750">
              <a:buFontTx/>
              <a:buChar char="-"/>
            </a:pPr>
            <a:endParaRPr lang="en-GB" dirty="0"/>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nologia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37_TF02787990.potx" id="{498C47A6-4F7F-4A21-A47B-45258853BE3D}" vid="{26A642C0-B31C-44AA-8A27-2CBE4AFBB4A0}"/>
    </a:ext>
  </a:extLst>
</a:theme>
</file>

<file path=ppt/theme/theme2.xml><?xml version="1.0" encoding="utf-8"?>
<a:theme xmlns:a="http://schemas.openxmlformats.org/drawingml/2006/main" name="Tema di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a di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Presentazione con linee di circuito triple (widescreen)</Template>
  <TotalTime>93</TotalTime>
  <Words>2490</Words>
  <Application>Microsoft Office PowerPoint</Application>
  <PresentationFormat>Personalizzato</PresentationFormat>
  <Paragraphs>192</Paragraphs>
  <Slides>18</Slides>
  <Notes>12</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18</vt:i4>
      </vt:variant>
    </vt:vector>
  </HeadingPairs>
  <TitlesOfParts>
    <vt:vector size="23" baseType="lpstr">
      <vt:lpstr>Arial</vt:lpstr>
      <vt:lpstr>Calibri</vt:lpstr>
      <vt:lpstr>Consolas</vt:lpstr>
      <vt:lpstr>Wingdings</vt:lpstr>
      <vt:lpstr>Tecnologia 16x9</vt:lpstr>
      <vt:lpstr>OS161: SHELL PROJECT</vt:lpstr>
      <vt:lpstr>Introduction to OS/161</vt:lpstr>
      <vt:lpstr>Project objectives</vt:lpstr>
      <vt:lpstr>How a system call works</vt:lpstr>
      <vt:lpstr>Process management in OS/161</vt:lpstr>
      <vt:lpstr>getpid</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OS161: SHELL PROJECT</dc:title>
  <dc:creator>Salpietro  Salvatore</dc:creator>
  <cp:lastModifiedBy>Antonio Colonna</cp:lastModifiedBy>
  <cp:revision>9</cp:revision>
  <dcterms:created xsi:type="dcterms:W3CDTF">2023-02-06T09:23:36Z</dcterms:created>
  <dcterms:modified xsi:type="dcterms:W3CDTF">2023-02-07T14:30:45Z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