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 id="277" r:id="rId17"/>
    <p:sldId id="278" r:id="rId18"/>
    <p:sldId id="279" r:id="rId19"/>
    <p:sldId id="280" r:id="rId20"/>
    <p:sldId id="281" r:id="rId21"/>
    <p:sldId id="282" r:id="rId22"/>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69" autoAdjust="0"/>
  </p:normalViewPr>
  <p:slideViewPr>
    <p:cSldViewPr>
      <p:cViewPr varScale="1">
        <p:scale>
          <a:sx n="75" d="100"/>
          <a:sy n="75" d="100"/>
        </p:scale>
        <p:origin x="498" y="72"/>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07/02/2023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07/02/2023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07/02/2023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07/02/2023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07/02/2023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07/02/2023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07/02/2023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 s287843</a:t>
            </a:r>
          </a:p>
          <a:p>
            <a:r>
              <a:rPr lang="it-IT" sz="2800" dirty="0"/>
              <a:t>Antonio Colonna </a:t>
            </a:r>
            <a:r>
              <a:rPr lang="it-IT" sz="2800" dirty="0" err="1"/>
              <a:t>mat</a:t>
            </a:r>
            <a:r>
              <a:rPr lang="it-IT" sz="2800" dirty="0"/>
              <a:t>. s277965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CFFCEE7-75E8-519F-DE0F-01E13BB008C5}"/>
              </a:ext>
            </a:extLst>
          </p:cNvPr>
          <p:cNvSpPr txBox="1"/>
          <p:nvPr/>
        </p:nvSpPr>
        <p:spPr>
          <a:xfrm>
            <a:off x="932165" y="404664"/>
            <a:ext cx="10324494" cy="646331"/>
          </a:xfrm>
          <a:prstGeom prst="rect">
            <a:avLst/>
          </a:prstGeom>
          <a:noFill/>
        </p:spPr>
        <p:txBody>
          <a:bodyPr wrap="square" rtlCol="0">
            <a:spAutoFit/>
          </a:bodyPr>
          <a:lstStyle/>
          <a:p>
            <a:r>
              <a:rPr lang="it-IT" sz="3600" dirty="0">
                <a:solidFill>
                  <a:srgbClr val="FF0000"/>
                </a:solidFill>
                <a:latin typeface="+mj-lt"/>
              </a:rPr>
              <a:t>File Management</a:t>
            </a:r>
          </a:p>
        </p:txBody>
      </p:sp>
      <p:sp>
        <p:nvSpPr>
          <p:cNvPr id="4" name="Segnaposto contenuto 2">
            <a:extLst>
              <a:ext uri="{FF2B5EF4-FFF2-40B4-BE49-F238E27FC236}">
                <a16:creationId xmlns:a16="http://schemas.microsoft.com/office/drawing/2014/main" id="{03B3E4F4-B2F6-D034-2914-BED5FB35A019}"/>
              </a:ext>
            </a:extLst>
          </p:cNvPr>
          <p:cNvSpPr txBox="1">
            <a:spLocks/>
          </p:cNvSpPr>
          <p:nvPr/>
        </p:nvSpPr>
        <p:spPr>
          <a:xfrm>
            <a:off x="836612" y="1271736"/>
            <a:ext cx="10515600" cy="5181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have</a:t>
            </a:r>
            <a:r>
              <a:rPr lang="it-IT" sz="1600" dirty="0"/>
              <a:t> a </a:t>
            </a:r>
            <a:r>
              <a:rPr lang="it-IT" sz="1600" dirty="0" err="1"/>
              <a:t>file_handle</a:t>
            </a:r>
            <a:r>
              <a:rPr lang="it-IT" sz="1600" dirty="0"/>
              <a:t> </a:t>
            </a:r>
            <a:r>
              <a:rPr lang="it-IT" sz="1600" dirty="0" err="1"/>
              <a:t>structure</a:t>
            </a:r>
            <a:r>
              <a:rPr lang="it-IT" sz="1600" dirty="0"/>
              <a:t> </a:t>
            </a:r>
            <a:r>
              <a:rPr lang="it-IT" sz="1600" dirty="0" err="1"/>
              <a:t>where</a:t>
            </a:r>
            <a:r>
              <a:rPr lang="it-IT" sz="1600" dirty="0"/>
              <a:t> </a:t>
            </a:r>
            <a:r>
              <a:rPr lang="it-IT" sz="1600" dirty="0" err="1"/>
              <a:t>we</a:t>
            </a:r>
            <a:r>
              <a:rPr lang="it-IT" sz="1600" dirty="0"/>
              <a:t> store some </a:t>
            </a:r>
            <a:r>
              <a:rPr lang="it-IT" sz="1600" dirty="0" err="1"/>
              <a:t>variables</a:t>
            </a:r>
            <a:r>
              <a:rPr lang="it-IT" sz="1600" dirty="0"/>
              <a:t> to </a:t>
            </a:r>
            <a:r>
              <a:rPr lang="it-IT" sz="1600" dirty="0" err="1"/>
              <a:t>manage</a:t>
            </a:r>
            <a:r>
              <a:rPr lang="it-IT" sz="1600" dirty="0"/>
              <a:t> the file.</a:t>
            </a:r>
          </a:p>
          <a:p>
            <a:r>
              <a:rPr lang="it-IT" sz="1600" dirty="0" err="1"/>
              <a:t>File_handle</a:t>
            </a:r>
            <a:r>
              <a:rPr lang="it-IT" sz="1600" dirty="0"/>
              <a:t>(flags, offset, lock, </a:t>
            </a:r>
            <a:r>
              <a:rPr lang="it-IT" sz="1600" dirty="0" err="1"/>
              <a:t>vnode</a:t>
            </a:r>
            <a:r>
              <a:rPr lang="it-IT" sz="1600" dirty="0"/>
              <a:t>, </a:t>
            </a:r>
            <a:r>
              <a:rPr lang="it-IT" sz="1600" dirty="0" err="1"/>
              <a:t>ref_count</a:t>
            </a:r>
            <a:r>
              <a:rPr lang="it-IT" sz="1600" dirty="0"/>
              <a:t>)</a:t>
            </a:r>
          </a:p>
          <a:p>
            <a:r>
              <a:rPr lang="it-IT" sz="1600" dirty="0" err="1"/>
              <a:t>We</a:t>
            </a:r>
            <a:r>
              <a:rPr lang="it-IT" sz="1600" dirty="0"/>
              <a:t> use the </a:t>
            </a:r>
            <a:r>
              <a:rPr lang="it-IT" sz="1600" dirty="0" err="1"/>
              <a:t>file_table</a:t>
            </a:r>
            <a:r>
              <a:rPr lang="it-IT" sz="1600" dirty="0"/>
              <a:t> </a:t>
            </a:r>
            <a:r>
              <a:rPr lang="it-IT" sz="1600" dirty="0" err="1"/>
              <a:t>that</a:t>
            </a:r>
            <a:r>
              <a:rPr lang="it-IT" sz="1600" dirty="0"/>
              <a:t> </a:t>
            </a:r>
            <a:r>
              <a:rPr lang="it-IT" sz="1600" dirty="0" err="1"/>
              <a:t>is</a:t>
            </a:r>
            <a:r>
              <a:rPr lang="it-IT" sz="1600" dirty="0"/>
              <a:t> a </a:t>
            </a:r>
            <a:r>
              <a:rPr lang="it-IT" sz="1600" dirty="0" err="1"/>
              <a:t>vector</a:t>
            </a:r>
            <a:r>
              <a:rPr lang="it-IT" sz="1600" dirty="0"/>
              <a:t> </a:t>
            </a:r>
            <a:r>
              <a:rPr lang="it-IT" sz="1600" dirty="0" err="1"/>
              <a:t>that</a:t>
            </a:r>
            <a:r>
              <a:rPr lang="it-IT" sz="1600" dirty="0"/>
              <a:t> </a:t>
            </a:r>
            <a:r>
              <a:rPr lang="it-IT" sz="1600" dirty="0" err="1"/>
              <a:t>contain</a:t>
            </a:r>
            <a:r>
              <a:rPr lang="it-IT" sz="1600" dirty="0"/>
              <a:t> the pointers of a </a:t>
            </a:r>
            <a:r>
              <a:rPr lang="it-IT" sz="1600" dirty="0" err="1"/>
              <a:t>specific</a:t>
            </a:r>
            <a:r>
              <a:rPr lang="it-IT" sz="1600" dirty="0"/>
              <a:t> </a:t>
            </a:r>
            <a:r>
              <a:rPr lang="it-IT" sz="1600" dirty="0" err="1"/>
              <a:t>file_handle</a:t>
            </a:r>
            <a:r>
              <a:rPr lang="it-IT" sz="1600" dirty="0"/>
              <a:t> and </a:t>
            </a:r>
            <a:r>
              <a:rPr lang="it-IT" sz="1600" dirty="0" err="1"/>
              <a:t>this</a:t>
            </a:r>
            <a:r>
              <a:rPr lang="it-IT" sz="1600" dirty="0"/>
              <a:t> position </a:t>
            </a:r>
            <a:r>
              <a:rPr lang="it-IT" sz="1600" dirty="0" err="1"/>
              <a:t>is</a:t>
            </a:r>
            <a:r>
              <a:rPr lang="it-IT" sz="1600" dirty="0"/>
              <a:t> the file </a:t>
            </a:r>
            <a:r>
              <a:rPr lang="it-IT" sz="1600" dirty="0" err="1"/>
              <a:t>descriptor</a:t>
            </a:r>
            <a:r>
              <a:rPr lang="it-IT" sz="1600" dirty="0"/>
              <a:t> FD</a:t>
            </a:r>
          </a:p>
          <a:p>
            <a:r>
              <a:rPr lang="it-IT" sz="1600" dirty="0"/>
              <a:t>The first 3 position of the </a:t>
            </a:r>
            <a:r>
              <a:rPr lang="it-IT" sz="1600" dirty="0" err="1"/>
              <a:t>file_table</a:t>
            </a:r>
            <a:r>
              <a:rPr lang="it-IT" sz="1600" dirty="0"/>
              <a:t> are </a:t>
            </a:r>
            <a:r>
              <a:rPr lang="it-IT" sz="1600" dirty="0" err="1"/>
              <a:t>reserved</a:t>
            </a:r>
            <a:r>
              <a:rPr lang="it-IT" sz="1600" dirty="0"/>
              <a:t> and </a:t>
            </a:r>
            <a:r>
              <a:rPr lang="it-IT" sz="1600" dirty="0" err="1"/>
              <a:t>inizialized</a:t>
            </a:r>
            <a:r>
              <a:rPr lang="it-IT" sz="1600" dirty="0"/>
              <a:t> to </a:t>
            </a:r>
          </a:p>
          <a:p>
            <a:pPr lvl="1"/>
            <a:r>
              <a:rPr lang="it-IT" sz="1600" dirty="0" err="1"/>
              <a:t>Std_in</a:t>
            </a:r>
            <a:r>
              <a:rPr lang="it-IT" sz="1600" dirty="0"/>
              <a:t> with FD=0</a:t>
            </a:r>
          </a:p>
          <a:p>
            <a:pPr lvl="1"/>
            <a:r>
              <a:rPr lang="it-IT" sz="1600" dirty="0" err="1"/>
              <a:t>Std_out</a:t>
            </a:r>
            <a:r>
              <a:rPr lang="it-IT" sz="1600" dirty="0"/>
              <a:t> with FD=1</a:t>
            </a:r>
          </a:p>
          <a:p>
            <a:pPr lvl="1"/>
            <a:r>
              <a:rPr lang="it-IT" sz="1600" dirty="0" err="1"/>
              <a:t>Std_err</a:t>
            </a:r>
            <a:r>
              <a:rPr lang="it-IT" sz="1600" dirty="0"/>
              <a:t> with FD=2</a:t>
            </a:r>
          </a:p>
          <a:p>
            <a:pPr marL="457200" lvl="1" indent="0">
              <a:buFont typeface="Arial" pitchFamily="34" charset="0"/>
              <a:buNone/>
            </a:pPr>
            <a:endParaRPr lang="it-IT" sz="1600" dirty="0"/>
          </a:p>
          <a:p>
            <a:pPr marL="457200" lvl="1" indent="0">
              <a:buFont typeface="Arial" pitchFamily="34" charset="0"/>
              <a:buNone/>
            </a:pPr>
            <a:r>
              <a:rPr lang="it-IT" sz="1600" dirty="0" err="1"/>
              <a:t>This</a:t>
            </a:r>
            <a:r>
              <a:rPr lang="it-IT" sz="1600" dirty="0"/>
              <a:t> </a:t>
            </a:r>
            <a:r>
              <a:rPr lang="it-IT" sz="1600" dirty="0" err="1"/>
              <a:t>three</a:t>
            </a:r>
            <a:r>
              <a:rPr lang="it-IT" sz="1600" dirty="0"/>
              <a:t> file are </a:t>
            </a:r>
            <a:r>
              <a:rPr lang="it-IT" sz="1600" dirty="0" err="1"/>
              <a:t>inizialized</a:t>
            </a:r>
            <a:r>
              <a:rPr lang="it-IT" sz="1600" dirty="0"/>
              <a:t> in </a:t>
            </a:r>
            <a:r>
              <a:rPr lang="it-IT" sz="1600" dirty="0" err="1"/>
              <a:t>runprogram</a:t>
            </a:r>
            <a:r>
              <a:rPr lang="it-IT" sz="1600" dirty="0"/>
              <a:t>() </a:t>
            </a:r>
            <a:r>
              <a:rPr lang="it-IT" sz="1600" dirty="0" err="1"/>
              <a:t>when</a:t>
            </a:r>
            <a:r>
              <a:rPr lang="it-IT" sz="1600" dirty="0"/>
              <a:t> the first </a:t>
            </a:r>
            <a:r>
              <a:rPr lang="it-IT" sz="1600" dirty="0" err="1"/>
              <a:t>process</a:t>
            </a:r>
            <a:r>
              <a:rPr lang="it-IT" sz="1600" dirty="0"/>
              <a:t> are </a:t>
            </a:r>
            <a:r>
              <a:rPr lang="it-IT" sz="1600" dirty="0" err="1"/>
              <a:t>created</a:t>
            </a:r>
            <a:r>
              <a:rPr lang="it-IT" sz="1600" dirty="0"/>
              <a:t>.</a:t>
            </a:r>
          </a:p>
          <a:p>
            <a:pPr marL="457200" lvl="1" indent="0">
              <a:buFont typeface="Arial" pitchFamily="34" charset="0"/>
              <a:buNone/>
            </a:pPr>
            <a:r>
              <a:rPr lang="it-IT" sz="1600" dirty="0"/>
              <a:t>In </a:t>
            </a:r>
            <a:r>
              <a:rPr lang="it-IT" sz="1600" dirty="0" err="1"/>
              <a:t>this</a:t>
            </a:r>
            <a:r>
              <a:rPr lang="it-IT" sz="1600" dirty="0"/>
              <a:t> way </a:t>
            </a:r>
            <a:r>
              <a:rPr lang="it-IT" sz="1600" dirty="0" err="1"/>
              <a:t>all</a:t>
            </a:r>
            <a:r>
              <a:rPr lang="it-IT" sz="1600" dirty="0"/>
              <a:t> </a:t>
            </a:r>
            <a:r>
              <a:rPr lang="it-IT" sz="1600" dirty="0" err="1"/>
              <a:t>next</a:t>
            </a:r>
            <a:r>
              <a:rPr lang="it-IT" sz="1600" dirty="0"/>
              <a:t> </a:t>
            </a:r>
            <a:r>
              <a:rPr lang="it-IT" sz="1600" dirty="0" err="1"/>
              <a:t>forked_process</a:t>
            </a:r>
            <a:r>
              <a:rPr lang="it-IT" sz="1600" dirty="0"/>
              <a:t> </a:t>
            </a:r>
            <a:r>
              <a:rPr lang="it-IT" sz="1600" dirty="0" err="1"/>
              <a:t>will</a:t>
            </a:r>
            <a:r>
              <a:rPr lang="it-IT" sz="1600" dirty="0"/>
              <a:t> </a:t>
            </a:r>
            <a:r>
              <a:rPr lang="it-IT" sz="1600" dirty="0" err="1"/>
              <a:t>have</a:t>
            </a:r>
            <a:r>
              <a:rPr lang="it-IT" sz="1600" dirty="0"/>
              <a:t> </a:t>
            </a:r>
            <a:r>
              <a:rPr lang="it-IT" sz="1600" dirty="0" err="1"/>
              <a:t>already</a:t>
            </a:r>
            <a:r>
              <a:rPr lang="it-IT" sz="1600" dirty="0"/>
              <a:t> </a:t>
            </a:r>
            <a:r>
              <a:rPr lang="it-IT" sz="1600" dirty="0" err="1"/>
              <a:t>initialized</a:t>
            </a:r>
            <a:r>
              <a:rPr lang="it-IT" sz="1600" dirty="0"/>
              <a:t> </a:t>
            </a:r>
            <a:r>
              <a:rPr lang="it-IT" sz="1600" dirty="0" err="1"/>
              <a:t>std_in</a:t>
            </a:r>
            <a:r>
              <a:rPr lang="it-IT" sz="1600" dirty="0"/>
              <a:t> out and </a:t>
            </a:r>
            <a:r>
              <a:rPr lang="it-IT" sz="1600" dirty="0" err="1"/>
              <a:t>err</a:t>
            </a:r>
            <a:r>
              <a:rPr lang="it-IT" sz="1600" dirty="0"/>
              <a:t>.</a:t>
            </a:r>
          </a:p>
        </p:txBody>
      </p:sp>
    </p:spTree>
    <p:extLst>
      <p:ext uri="{BB962C8B-B14F-4D97-AF65-F5344CB8AC3E}">
        <p14:creationId xmlns:p14="http://schemas.microsoft.com/office/powerpoint/2010/main" val="41523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A7AE67-312E-15DA-F7A7-AEF39E2B5179}"/>
              </a:ext>
            </a:extLst>
          </p:cNvPr>
          <p:cNvSpPr txBox="1">
            <a:spLocks/>
          </p:cNvSpPr>
          <p:nvPr/>
        </p:nvSpPr>
        <p:spPr>
          <a:xfrm>
            <a:off x="838200" y="365125"/>
            <a:ext cx="10515600" cy="61560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err="1">
                <a:solidFill>
                  <a:srgbClr val="FF0000"/>
                </a:solidFill>
                <a:ea typeface="+mn-ea"/>
                <a:cs typeface="+mn-cs"/>
              </a:rPr>
              <a:t>Vnode</a:t>
            </a:r>
            <a:r>
              <a:rPr lang="it-IT" dirty="0">
                <a:solidFill>
                  <a:srgbClr val="FF0000"/>
                </a:solidFill>
                <a:ea typeface="+mn-ea"/>
                <a:cs typeface="+mn-cs"/>
              </a:rPr>
              <a:t>, </a:t>
            </a:r>
            <a:r>
              <a:rPr lang="it-IT" dirty="0" err="1">
                <a:solidFill>
                  <a:srgbClr val="FF0000"/>
                </a:solidFill>
                <a:ea typeface="+mn-ea"/>
                <a:cs typeface="+mn-cs"/>
              </a:rPr>
              <a:t>vfs</a:t>
            </a:r>
            <a:r>
              <a:rPr lang="it-IT" dirty="0">
                <a:solidFill>
                  <a:srgbClr val="FF0000"/>
                </a:solidFill>
                <a:ea typeface="+mn-ea"/>
                <a:cs typeface="+mn-cs"/>
              </a:rPr>
              <a:t> and </a:t>
            </a:r>
            <a:r>
              <a:rPr lang="it-IT" dirty="0" err="1">
                <a:solidFill>
                  <a:srgbClr val="FF0000"/>
                </a:solidFill>
                <a:ea typeface="+mn-ea"/>
                <a:cs typeface="+mn-cs"/>
              </a:rPr>
              <a:t>vop</a:t>
            </a:r>
            <a:endParaRPr lang="it-IT" dirty="0">
              <a:solidFill>
                <a:srgbClr val="FF0000"/>
              </a:solidFill>
              <a:ea typeface="+mn-ea"/>
              <a:cs typeface="+mn-cs"/>
            </a:endParaRPr>
          </a:p>
        </p:txBody>
      </p:sp>
      <p:sp>
        <p:nvSpPr>
          <p:cNvPr id="3" name="Segnaposto contenuto 2">
            <a:extLst>
              <a:ext uri="{FF2B5EF4-FFF2-40B4-BE49-F238E27FC236}">
                <a16:creationId xmlns:a16="http://schemas.microsoft.com/office/drawing/2014/main" id="{10FA397D-02E6-6CD8-0CE9-6319932611EF}"/>
              </a:ext>
            </a:extLst>
          </p:cNvPr>
          <p:cNvSpPr txBox="1">
            <a:spLocks/>
          </p:cNvSpPr>
          <p:nvPr/>
        </p:nvSpPr>
        <p:spPr>
          <a:xfrm>
            <a:off x="836612" y="1124744"/>
            <a:ext cx="10515600" cy="4351338"/>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also</a:t>
            </a:r>
            <a:r>
              <a:rPr lang="it-IT" sz="1600" dirty="0"/>
              <a:t> use the </a:t>
            </a:r>
            <a:r>
              <a:rPr lang="it-IT" sz="1600" dirty="0" err="1"/>
              <a:t>vnode</a:t>
            </a:r>
            <a:r>
              <a:rPr lang="it-IT" sz="1600" dirty="0"/>
              <a:t> </a:t>
            </a:r>
            <a:r>
              <a:rPr lang="it-IT" sz="1600" dirty="0" err="1"/>
              <a:t>structure</a:t>
            </a:r>
            <a:r>
              <a:rPr lang="it-IT" sz="1600" dirty="0"/>
              <a:t> </a:t>
            </a:r>
            <a:r>
              <a:rPr lang="it-IT" sz="1600" dirty="0" err="1"/>
              <a:t>that</a:t>
            </a:r>
            <a:r>
              <a:rPr lang="it-IT" sz="1600" dirty="0"/>
              <a:t> </a:t>
            </a:r>
            <a:r>
              <a:rPr lang="it-IT" sz="1600" dirty="0" err="1"/>
              <a:t>is</a:t>
            </a:r>
            <a:r>
              <a:rPr lang="it-IT" sz="1600" dirty="0"/>
              <a:t> </a:t>
            </a:r>
            <a:r>
              <a:rPr lang="it-IT" sz="1600" dirty="0" err="1"/>
              <a:t>used</a:t>
            </a:r>
            <a:r>
              <a:rPr lang="it-IT" sz="1600" dirty="0"/>
              <a:t> to </a:t>
            </a:r>
            <a:r>
              <a:rPr lang="it-IT" sz="1600" dirty="0" err="1"/>
              <a:t>represent</a:t>
            </a:r>
            <a:r>
              <a:rPr lang="it-IT" sz="1600" dirty="0"/>
              <a:t> a file in the file system.</a:t>
            </a:r>
          </a:p>
          <a:p>
            <a:r>
              <a:rPr lang="it-IT" sz="1600" dirty="0"/>
              <a:t>The </a:t>
            </a:r>
            <a:r>
              <a:rPr lang="it-IT" sz="1600" dirty="0" err="1"/>
              <a:t>main</a:t>
            </a:r>
            <a:r>
              <a:rPr lang="it-IT" sz="1600" dirty="0"/>
              <a:t> </a:t>
            </a:r>
            <a:r>
              <a:rPr lang="it-IT" sz="1600" dirty="0" err="1"/>
              <a:t>function</a:t>
            </a:r>
            <a:r>
              <a:rPr lang="it-IT" sz="1600" dirty="0"/>
              <a:t> </a:t>
            </a:r>
            <a:r>
              <a:rPr lang="it-IT" sz="1600" dirty="0" err="1"/>
              <a:t>used</a:t>
            </a:r>
            <a:r>
              <a:rPr lang="it-IT" sz="1600" dirty="0"/>
              <a:t> are:</a:t>
            </a:r>
          </a:p>
          <a:p>
            <a:pPr marL="304747" lvl="1" indent="-304747">
              <a:spcBef>
                <a:spcPts val="1600"/>
              </a:spcBef>
              <a:buSzPct val="100000"/>
            </a:pPr>
            <a:r>
              <a:rPr lang="it-IT" sz="1600" dirty="0" err="1"/>
              <a:t>Vfs_open</a:t>
            </a:r>
            <a:r>
              <a:rPr lang="it-IT" sz="1600" dirty="0"/>
              <a:t>() </a:t>
            </a:r>
            <a:r>
              <a:rPr lang="it-IT" sz="1600" dirty="0" err="1"/>
              <a:t>opens</a:t>
            </a:r>
            <a:r>
              <a:rPr lang="it-IT" sz="1600" dirty="0"/>
              <a:t> a file in the </a:t>
            </a:r>
            <a:r>
              <a:rPr lang="it-IT" sz="1600" dirty="0" err="1"/>
              <a:t>virtual</a:t>
            </a:r>
            <a:r>
              <a:rPr lang="it-IT" sz="1600" dirty="0"/>
              <a:t> file system and </a:t>
            </a:r>
            <a:r>
              <a:rPr lang="it-IT" sz="1600" dirty="0" err="1"/>
              <a:t>returns</a:t>
            </a:r>
            <a:r>
              <a:rPr lang="it-IT" sz="1600" dirty="0"/>
              <a:t> a file </a:t>
            </a:r>
            <a:r>
              <a:rPr lang="it-IT" sz="1600" dirty="0" err="1"/>
              <a:t>descriptor</a:t>
            </a:r>
            <a:r>
              <a:rPr lang="it-IT" sz="1600" dirty="0"/>
              <a:t>.</a:t>
            </a:r>
          </a:p>
          <a:p>
            <a:pPr marL="304747" lvl="1" indent="-304747">
              <a:spcBef>
                <a:spcPts val="1600"/>
              </a:spcBef>
              <a:buSzPct val="100000"/>
            </a:pPr>
            <a:r>
              <a:rPr lang="it-IT" sz="1600" dirty="0" err="1"/>
              <a:t>Vfs_close</a:t>
            </a:r>
            <a:r>
              <a:rPr lang="it-IT" sz="1600" dirty="0"/>
              <a:t>() close a file </a:t>
            </a:r>
            <a:r>
              <a:rPr lang="it-IT" sz="1600" dirty="0" err="1"/>
              <a:t>that</a:t>
            </a:r>
            <a:r>
              <a:rPr lang="it-IT" sz="1600" dirty="0"/>
              <a:t> </a:t>
            </a:r>
            <a:r>
              <a:rPr lang="it-IT" sz="1600" dirty="0" err="1"/>
              <a:t>was</a:t>
            </a:r>
            <a:r>
              <a:rPr lang="it-IT" sz="1600" dirty="0"/>
              <a:t> </a:t>
            </a:r>
            <a:r>
              <a:rPr lang="it-IT" sz="1600" dirty="0" err="1"/>
              <a:t>opened</a:t>
            </a:r>
            <a:r>
              <a:rPr lang="it-IT" sz="1600" dirty="0"/>
              <a:t> by </a:t>
            </a:r>
            <a:r>
              <a:rPr lang="it-IT" sz="1600" dirty="0" err="1"/>
              <a:t>vfs_open</a:t>
            </a:r>
            <a:r>
              <a:rPr lang="it-IT" sz="1600" dirty="0"/>
              <a:t> </a:t>
            </a:r>
          </a:p>
          <a:p>
            <a:pPr marL="304747" lvl="1" indent="-304747">
              <a:spcBef>
                <a:spcPts val="1600"/>
              </a:spcBef>
              <a:buSzPct val="100000"/>
            </a:pPr>
            <a:r>
              <a:rPr lang="it-IT" sz="1600" dirty="0" err="1"/>
              <a:t>Vfs_getcwd</a:t>
            </a:r>
            <a:r>
              <a:rPr lang="it-IT" sz="1600" dirty="0"/>
              <a:t>() </a:t>
            </a:r>
            <a:r>
              <a:rPr lang="it-IT" sz="1600" dirty="0" err="1"/>
              <a:t>returns</a:t>
            </a:r>
            <a:r>
              <a:rPr lang="it-IT" sz="1600" dirty="0"/>
              <a:t> the </a:t>
            </a:r>
            <a:r>
              <a:rPr lang="it-IT" sz="1600" dirty="0" err="1"/>
              <a:t>current</a:t>
            </a:r>
            <a:r>
              <a:rPr lang="it-IT" sz="1600" dirty="0"/>
              <a:t> working directory</a:t>
            </a:r>
          </a:p>
          <a:p>
            <a:pPr marL="304747" lvl="1" indent="-304747">
              <a:spcBef>
                <a:spcPts val="1600"/>
              </a:spcBef>
              <a:buSzPct val="100000"/>
            </a:pPr>
            <a:r>
              <a:rPr lang="it-IT" sz="1600" dirty="0"/>
              <a:t>The </a:t>
            </a:r>
            <a:r>
              <a:rPr lang="it-IT" sz="1600" dirty="0" err="1"/>
              <a:t>vfs</a:t>
            </a:r>
            <a:r>
              <a:rPr lang="it-IT" sz="1600" dirty="0"/>
              <a:t> (</a:t>
            </a:r>
            <a:r>
              <a:rPr lang="it-IT" sz="1600" dirty="0" err="1"/>
              <a:t>virtual</a:t>
            </a:r>
            <a:r>
              <a:rPr lang="it-IT" sz="1600" dirty="0"/>
              <a:t> file system) </a:t>
            </a:r>
            <a:r>
              <a:rPr lang="it-IT" sz="1600" dirty="0" err="1"/>
              <a:t>is</a:t>
            </a:r>
            <a:r>
              <a:rPr lang="it-IT" sz="1600" dirty="0"/>
              <a:t> an </a:t>
            </a:r>
            <a:r>
              <a:rPr lang="it-IT" sz="1600" dirty="0" err="1"/>
              <a:t>abstraction</a:t>
            </a:r>
            <a:r>
              <a:rPr lang="it-IT" sz="1600" dirty="0"/>
              <a:t> of a file system </a:t>
            </a:r>
            <a:r>
              <a:rPr lang="it-IT" sz="1600" dirty="0" err="1"/>
              <a:t>that</a:t>
            </a:r>
            <a:r>
              <a:rPr lang="it-IT" sz="1600" dirty="0"/>
              <a:t> </a:t>
            </a:r>
            <a:r>
              <a:rPr lang="it-IT" sz="1600" dirty="0" err="1"/>
              <a:t>provides</a:t>
            </a:r>
            <a:r>
              <a:rPr lang="it-IT" sz="1600" dirty="0"/>
              <a:t> to </a:t>
            </a:r>
            <a:r>
              <a:rPr lang="it-IT" sz="1600" dirty="0" err="1"/>
              <a:t>uniform</a:t>
            </a:r>
            <a:r>
              <a:rPr lang="it-IT" sz="1600" dirty="0"/>
              <a:t> </a:t>
            </a:r>
            <a:r>
              <a:rPr lang="it-IT" sz="1600" dirty="0" err="1"/>
              <a:t>interface</a:t>
            </a:r>
            <a:r>
              <a:rPr lang="it-IT" sz="1600" dirty="0"/>
              <a:t> for </a:t>
            </a:r>
            <a:r>
              <a:rPr lang="it-IT" sz="1600" dirty="0" err="1"/>
              <a:t>accessing</a:t>
            </a:r>
            <a:r>
              <a:rPr lang="it-IT" sz="1600" dirty="0"/>
              <a:t> files.</a:t>
            </a:r>
          </a:p>
          <a:p>
            <a:pPr marL="304747" lvl="1" indent="-304747">
              <a:spcBef>
                <a:spcPts val="1600"/>
              </a:spcBef>
              <a:buSzPct val="100000"/>
            </a:pPr>
            <a:r>
              <a:rPr lang="it-IT" sz="1600" dirty="0"/>
              <a:t>With </a:t>
            </a:r>
            <a:r>
              <a:rPr lang="it-IT" sz="1600" dirty="0" err="1"/>
              <a:t>this</a:t>
            </a:r>
            <a:r>
              <a:rPr lang="it-IT" sz="1600" dirty="0"/>
              <a:t> feature </a:t>
            </a:r>
            <a:r>
              <a:rPr lang="it-IT" sz="1600" dirty="0" err="1"/>
              <a:t>we</a:t>
            </a:r>
            <a:r>
              <a:rPr lang="it-IT" sz="1600" dirty="0"/>
              <a:t> can </a:t>
            </a:r>
            <a:r>
              <a:rPr lang="it-IT" sz="1600" dirty="0" err="1"/>
              <a:t>read</a:t>
            </a:r>
            <a:r>
              <a:rPr lang="it-IT" sz="1600" dirty="0"/>
              <a:t> data from an open file </a:t>
            </a:r>
            <a:r>
              <a:rPr lang="it-IT" sz="1600" dirty="0" err="1"/>
              <a:t>using</a:t>
            </a:r>
            <a:r>
              <a:rPr lang="it-IT" sz="1600" dirty="0"/>
              <a:t> the VOP_READ() and </a:t>
            </a:r>
            <a:r>
              <a:rPr lang="it-IT" sz="1600" dirty="0" err="1"/>
              <a:t>write</a:t>
            </a:r>
            <a:r>
              <a:rPr lang="it-IT" sz="1600" dirty="0"/>
              <a:t> data in a file </a:t>
            </a:r>
            <a:r>
              <a:rPr lang="it-IT" sz="1600" dirty="0" err="1"/>
              <a:t>using</a:t>
            </a:r>
            <a:r>
              <a:rPr lang="it-IT" sz="1600" dirty="0"/>
              <a:t> VOP_WRITE() .</a:t>
            </a:r>
          </a:p>
          <a:p>
            <a:pPr marL="457200" lvl="1" indent="0">
              <a:buFont typeface="Arial" pitchFamily="34" charset="0"/>
              <a:buNone/>
            </a:pPr>
            <a:endParaRPr lang="it-IT" dirty="0"/>
          </a:p>
          <a:p>
            <a:pPr marL="457200" lvl="1" indent="0">
              <a:buFont typeface="Arial" pitchFamily="34" charset="0"/>
              <a:buNone/>
            </a:pPr>
            <a:endParaRPr lang="it-IT" dirty="0"/>
          </a:p>
          <a:p>
            <a:pPr marL="457200" lvl="1" indent="0">
              <a:buFont typeface="Arial" pitchFamily="34" charset="0"/>
              <a:buNone/>
            </a:pPr>
            <a:endParaRPr lang="it-IT" dirty="0"/>
          </a:p>
        </p:txBody>
      </p:sp>
    </p:spTree>
    <p:extLst>
      <p:ext uri="{BB962C8B-B14F-4D97-AF65-F5344CB8AC3E}">
        <p14:creationId xmlns:p14="http://schemas.microsoft.com/office/powerpoint/2010/main" val="35344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18FA6-FDB5-D03D-7633-18B636E5100C}"/>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Open</a:t>
            </a:r>
          </a:p>
          <a:p>
            <a:r>
              <a:rPr lang="nn-NO" sz="1600" dirty="0">
                <a:solidFill>
                  <a:srgbClr val="DCDCAA"/>
                </a:solidFill>
                <a:latin typeface="Consolas" panose="020B0609020204030204" pitchFamily="49" charset="0"/>
                <a:ea typeface="+mn-ea"/>
                <a:cs typeface="+mn-cs"/>
              </a:rPr>
              <a:t>sys_open</a:t>
            </a:r>
            <a:r>
              <a:rPr lang="nn-NO" sz="1600" dirty="0">
                <a:solidFill>
                  <a:srgbClr val="569CD6"/>
                </a:solidFill>
                <a:latin typeface="Consolas" panose="020B0609020204030204" pitchFamily="49" charset="0"/>
                <a:ea typeface="+mn-ea"/>
                <a:cs typeface="+mn-cs"/>
              </a:rPr>
              <a:t>(userptr_t filename, int flags, int *retfd)</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19AEA96D-48AE-4D47-12B8-321F36FB65DE}"/>
              </a:ext>
            </a:extLst>
          </p:cNvPr>
          <p:cNvSpPr txBox="1">
            <a:spLocks/>
          </p:cNvSpPr>
          <p:nvPr/>
        </p:nvSpPr>
        <p:spPr>
          <a:xfrm>
            <a:off x="765820" y="1276822"/>
            <a:ext cx="10896600" cy="2791619"/>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open system call </a:t>
            </a:r>
            <a:r>
              <a:rPr lang="it-IT" sz="1600" dirty="0" err="1"/>
              <a:t>permits</a:t>
            </a:r>
            <a:r>
              <a:rPr lang="it-IT" sz="1600" dirty="0"/>
              <a:t> to open a file by a name in </a:t>
            </a:r>
            <a:r>
              <a:rPr lang="it-IT" sz="1600" dirty="0" err="1"/>
              <a:t>different</a:t>
            </a:r>
            <a:r>
              <a:rPr lang="it-IT" sz="1600" dirty="0"/>
              <a:t> </a:t>
            </a:r>
            <a:r>
              <a:rPr lang="it-IT" sz="1600" dirty="0" err="1"/>
              <a:t>version</a:t>
            </a:r>
            <a:r>
              <a:rPr lang="it-IT" sz="1600" dirty="0"/>
              <a:t>: </a:t>
            </a:r>
          </a:p>
          <a:p>
            <a:pPr lvl="1"/>
            <a:r>
              <a:rPr lang="it-IT" sz="1600" dirty="0" err="1"/>
              <a:t>It</a:t>
            </a:r>
            <a:r>
              <a:rPr lang="it-IT" sz="1600" dirty="0"/>
              <a:t> can be </a:t>
            </a:r>
            <a:r>
              <a:rPr lang="it-IT" sz="1600" dirty="0" err="1"/>
              <a:t>opened</a:t>
            </a:r>
            <a:r>
              <a:rPr lang="it-IT" sz="1600" dirty="0"/>
              <a:t> in O_RDONLY, O_WRONLY or O_RDWR.</a:t>
            </a:r>
          </a:p>
          <a:p>
            <a:pPr lvl="1"/>
            <a:r>
              <a:rPr lang="it-IT" sz="1600" dirty="0"/>
              <a:t>The file </a:t>
            </a:r>
            <a:r>
              <a:rPr lang="it-IT" sz="1600" dirty="0" err="1"/>
              <a:t>it</a:t>
            </a:r>
            <a:r>
              <a:rPr lang="it-IT" sz="1600" dirty="0"/>
              <a:t> can be O_CREATE, O_TRUNC or </a:t>
            </a:r>
            <a:r>
              <a:rPr lang="it-IT" sz="1600" dirty="0" err="1"/>
              <a:t>opened</a:t>
            </a:r>
            <a:r>
              <a:rPr lang="it-IT" sz="1600" dirty="0"/>
              <a:t> in O_APPEND.</a:t>
            </a:r>
          </a:p>
          <a:p>
            <a:pPr marL="457200" lvl="1" indent="0">
              <a:buFont typeface="Arial" pitchFamily="34" charset="0"/>
              <a:buNone/>
            </a:pPr>
            <a:r>
              <a:rPr lang="it-IT" sz="1600" dirty="0"/>
              <a:t>First of </a:t>
            </a:r>
            <a:r>
              <a:rPr lang="it-IT" sz="1600" dirty="0" err="1"/>
              <a:t>all</a:t>
            </a:r>
            <a:r>
              <a:rPr lang="it-IT" sz="1600" dirty="0"/>
              <a:t> </a:t>
            </a:r>
            <a:r>
              <a:rPr lang="it-IT" sz="1600" dirty="0" err="1"/>
              <a:t>we</a:t>
            </a:r>
            <a:r>
              <a:rPr lang="it-IT" sz="1600" dirty="0"/>
              <a:t> </a:t>
            </a:r>
            <a:r>
              <a:rPr lang="it-IT" sz="1600" dirty="0" err="1"/>
              <a:t>search</a:t>
            </a:r>
            <a:r>
              <a:rPr lang="it-IT" sz="1600" dirty="0"/>
              <a:t> the first </a:t>
            </a:r>
            <a:r>
              <a:rPr lang="it-IT" sz="1600" dirty="0" err="1"/>
              <a:t>empty</a:t>
            </a:r>
            <a:r>
              <a:rPr lang="it-IT" sz="1600" dirty="0"/>
              <a:t> slot in the file </a:t>
            </a:r>
            <a:r>
              <a:rPr lang="it-IT" sz="1600" dirty="0" err="1"/>
              <a:t>table</a:t>
            </a:r>
            <a:r>
              <a:rPr lang="it-IT" sz="1600" dirty="0"/>
              <a:t> and create the </a:t>
            </a:r>
            <a:r>
              <a:rPr lang="it-IT" sz="1600" dirty="0" err="1"/>
              <a:t>memory</a:t>
            </a:r>
            <a:r>
              <a:rPr lang="it-IT" sz="1600" dirty="0"/>
              <a:t> location. </a:t>
            </a:r>
          </a:p>
          <a:p>
            <a:pPr marL="457200" lvl="1" indent="0">
              <a:buFont typeface="Arial" pitchFamily="34" charset="0"/>
              <a:buNone/>
            </a:pPr>
            <a:r>
              <a:rPr lang="it-IT" sz="1600" dirty="0"/>
              <a:t>After </a:t>
            </a:r>
            <a:r>
              <a:rPr lang="it-IT" sz="1600" dirty="0" err="1"/>
              <a:t>that</a:t>
            </a:r>
            <a:r>
              <a:rPr lang="it-IT" sz="1600" dirty="0"/>
              <a:t> </a:t>
            </a:r>
            <a:r>
              <a:rPr lang="it-IT" sz="1600" dirty="0" err="1"/>
              <a:t>we</a:t>
            </a:r>
            <a:r>
              <a:rPr lang="it-IT" sz="1600" dirty="0"/>
              <a:t> </a:t>
            </a:r>
            <a:r>
              <a:rPr lang="it-IT" sz="1600" dirty="0" err="1"/>
              <a:t>used</a:t>
            </a:r>
            <a:r>
              <a:rPr lang="it-IT" sz="1600" dirty="0"/>
              <a:t> the </a:t>
            </a:r>
            <a:r>
              <a:rPr lang="it-IT" sz="1600" dirty="0" err="1"/>
              <a:t>vfs_open</a:t>
            </a:r>
            <a:r>
              <a:rPr lang="it-IT" sz="1600" dirty="0"/>
              <a:t>() to generate the </a:t>
            </a:r>
            <a:r>
              <a:rPr lang="it-IT" sz="1600" dirty="0" err="1"/>
              <a:t>vnode</a:t>
            </a:r>
            <a:r>
              <a:rPr lang="it-IT" sz="1600" dirty="0"/>
              <a:t> </a:t>
            </a:r>
            <a:r>
              <a:rPr lang="it-IT" sz="1600" dirty="0" err="1"/>
              <a:t>object</a:t>
            </a:r>
            <a:r>
              <a:rPr lang="it-IT" sz="1600" dirty="0"/>
              <a:t> of the file and </a:t>
            </a:r>
            <a:r>
              <a:rPr lang="it-IT" sz="1600" dirty="0" err="1"/>
              <a:t>we</a:t>
            </a:r>
            <a:r>
              <a:rPr lang="it-IT" sz="1600" dirty="0"/>
              <a:t> </a:t>
            </a:r>
            <a:r>
              <a:rPr lang="it-IT" sz="1600" dirty="0" err="1"/>
              <a:t>initialize</a:t>
            </a:r>
            <a:r>
              <a:rPr lang="it-IT" sz="1600" dirty="0"/>
              <a:t> the </a:t>
            </a:r>
            <a:r>
              <a:rPr lang="it-IT" sz="1600" dirty="0" err="1"/>
              <a:t>proprer</a:t>
            </a:r>
            <a:r>
              <a:rPr lang="it-IT" sz="1600" dirty="0"/>
              <a:t> fields.</a:t>
            </a:r>
          </a:p>
          <a:p>
            <a:pPr marL="457200" lvl="1" indent="0">
              <a:buFont typeface="Arial" pitchFamily="34" charset="0"/>
              <a:buNone/>
            </a:pPr>
            <a:r>
              <a:rPr lang="it-IT" sz="1600" dirty="0"/>
              <a:t>The </a:t>
            </a:r>
            <a:r>
              <a:rPr lang="it-IT" sz="1600" dirty="0" err="1"/>
              <a:t>ref_count</a:t>
            </a:r>
            <a:r>
              <a:rPr lang="it-IT" sz="1600" dirty="0"/>
              <a:t> </a:t>
            </a:r>
            <a:r>
              <a:rPr lang="it-IT" sz="1600" dirty="0" err="1"/>
              <a:t>variable</a:t>
            </a:r>
            <a:r>
              <a:rPr lang="it-IT" sz="1600" dirty="0"/>
              <a:t> </a:t>
            </a:r>
            <a:r>
              <a:rPr lang="it-IT" sz="1600" dirty="0" err="1"/>
              <a:t>is</a:t>
            </a:r>
            <a:r>
              <a:rPr lang="it-IT" sz="1600" dirty="0"/>
              <a:t> the </a:t>
            </a:r>
            <a:r>
              <a:rPr lang="it-IT" sz="1600" dirty="0" err="1"/>
              <a:t>number</a:t>
            </a:r>
            <a:r>
              <a:rPr lang="it-IT" sz="1600" dirty="0"/>
              <a:t> of pointers to an </a:t>
            </a:r>
            <a:r>
              <a:rPr lang="it-IT" sz="1600" dirty="0" err="1"/>
              <a:t>opened</a:t>
            </a:r>
            <a:r>
              <a:rPr lang="it-IT" sz="1600" dirty="0"/>
              <a:t> file. </a:t>
            </a:r>
            <a:r>
              <a:rPr lang="it-IT" sz="1600" dirty="0" err="1"/>
              <a:t>If</a:t>
            </a:r>
            <a:r>
              <a:rPr lang="it-IT" sz="1600" dirty="0"/>
              <a:t> </a:t>
            </a:r>
            <a:r>
              <a:rPr lang="it-IT" sz="1600" dirty="0" err="1"/>
              <a:t>this</a:t>
            </a:r>
            <a:r>
              <a:rPr lang="it-IT" sz="1600" dirty="0"/>
              <a:t> </a:t>
            </a:r>
            <a:r>
              <a:rPr lang="it-IT" sz="1600" dirty="0" err="1"/>
              <a:t>value</a:t>
            </a:r>
            <a:r>
              <a:rPr lang="it-IT" sz="1600" dirty="0"/>
              <a:t> </a:t>
            </a:r>
            <a:r>
              <a:rPr lang="it-IT" sz="1600" dirty="0" err="1"/>
              <a:t>is</a:t>
            </a:r>
            <a:r>
              <a:rPr lang="it-IT" sz="1600" dirty="0"/>
              <a:t> 0 the file can be </a:t>
            </a:r>
            <a:r>
              <a:rPr lang="it-IT" sz="1600" dirty="0" err="1"/>
              <a:t>closed</a:t>
            </a:r>
            <a:r>
              <a:rPr lang="it-IT" sz="1600" dirty="0"/>
              <a:t>.</a:t>
            </a:r>
          </a:p>
          <a:p>
            <a:pPr marL="457200" lvl="1" indent="0">
              <a:buFont typeface="Arial" pitchFamily="34" charset="0"/>
              <a:buNone/>
            </a:pPr>
            <a:r>
              <a:rPr lang="it-IT" sz="1600" dirty="0"/>
              <a:t>In case of success </a:t>
            </a:r>
            <a:r>
              <a:rPr lang="it-IT" sz="1600" dirty="0" err="1"/>
              <a:t>return</a:t>
            </a:r>
            <a:r>
              <a:rPr lang="it-IT" sz="1600" dirty="0"/>
              <a:t> the </a:t>
            </a:r>
            <a:r>
              <a:rPr lang="it-IT" sz="1600" dirty="0" err="1"/>
              <a:t>fd</a:t>
            </a:r>
            <a:r>
              <a:rPr lang="it-IT" sz="1600" dirty="0"/>
              <a:t>.</a:t>
            </a:r>
          </a:p>
        </p:txBody>
      </p:sp>
      <p:sp>
        <p:nvSpPr>
          <p:cNvPr id="4" name="Titolo 1">
            <a:extLst>
              <a:ext uri="{FF2B5EF4-FFF2-40B4-BE49-F238E27FC236}">
                <a16:creationId xmlns:a16="http://schemas.microsoft.com/office/drawing/2014/main" id="{22302284-DBE2-7401-2A30-C9E506BED6CE}"/>
              </a:ext>
            </a:extLst>
          </p:cNvPr>
          <p:cNvSpPr txBox="1">
            <a:spLocks/>
          </p:cNvSpPr>
          <p:nvPr/>
        </p:nvSpPr>
        <p:spPr>
          <a:xfrm>
            <a:off x="893521" y="3645024"/>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Close</a:t>
            </a:r>
          </a:p>
          <a:p>
            <a:r>
              <a:rPr lang="nn-NO" sz="1600" dirty="0">
                <a:solidFill>
                  <a:srgbClr val="DCDCAA"/>
                </a:solidFill>
                <a:latin typeface="Consolas" panose="020B0609020204030204" pitchFamily="49" charset="0"/>
                <a:ea typeface="+mn-ea"/>
                <a:cs typeface="+mn-cs"/>
              </a:rPr>
              <a:t>sys_close</a:t>
            </a:r>
            <a:r>
              <a:rPr lang="nn-NO" sz="1600" dirty="0">
                <a:solidFill>
                  <a:srgbClr val="569CD6"/>
                </a:solidFill>
                <a:latin typeface="Consolas" panose="020B0609020204030204" pitchFamily="49" charset="0"/>
                <a:ea typeface="+mn-ea"/>
                <a:cs typeface="+mn-cs"/>
              </a:rPr>
              <a:t>(int fd)</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69AA8DE1-0D74-9F5B-D4AA-CF8E9D742FE1}"/>
              </a:ext>
            </a:extLst>
          </p:cNvPr>
          <p:cNvSpPr txBox="1">
            <a:spLocks/>
          </p:cNvSpPr>
          <p:nvPr/>
        </p:nvSpPr>
        <p:spPr>
          <a:xfrm>
            <a:off x="549796" y="4582791"/>
            <a:ext cx="10896600" cy="176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1218987">
              <a:spcBef>
                <a:spcPts val="800"/>
              </a:spcBef>
              <a:buClr>
                <a:schemeClr val="accent1"/>
              </a:buClr>
              <a:buSzPct val="80000"/>
              <a:buNone/>
            </a:pPr>
            <a:r>
              <a:rPr lang="it-IT" sz="1600" dirty="0"/>
              <a:t>-The close system call </a:t>
            </a:r>
            <a:r>
              <a:rPr lang="it-IT" sz="1600" dirty="0" err="1"/>
              <a:t>is</a:t>
            </a:r>
            <a:r>
              <a:rPr lang="it-IT" sz="1600" dirty="0"/>
              <a:t> </a:t>
            </a:r>
            <a:r>
              <a:rPr lang="it-IT" sz="1600" dirty="0" err="1"/>
              <a:t>used</a:t>
            </a:r>
            <a:r>
              <a:rPr lang="it-IT" sz="1600" dirty="0"/>
              <a:t> to close a file </a:t>
            </a:r>
            <a:r>
              <a:rPr lang="it-IT" sz="1600" dirty="0" err="1"/>
              <a:t>using</a:t>
            </a:r>
            <a:r>
              <a:rPr lang="it-IT" sz="1600" dirty="0"/>
              <a:t> the file </a:t>
            </a:r>
            <a:r>
              <a:rPr lang="it-IT" sz="1600" dirty="0" err="1"/>
              <a:t>descriptor</a:t>
            </a:r>
            <a:r>
              <a:rPr lang="it-IT" sz="1600" dirty="0"/>
              <a:t> FD. The file can be </a:t>
            </a:r>
            <a:r>
              <a:rPr lang="it-IT" sz="1600" dirty="0" err="1"/>
              <a:t>closed</a:t>
            </a:r>
            <a:r>
              <a:rPr lang="it-IT" sz="1600" dirty="0"/>
              <a:t> </a:t>
            </a:r>
            <a:r>
              <a:rPr lang="it-IT" sz="1600" dirty="0" err="1"/>
              <a:t>only</a:t>
            </a:r>
            <a:r>
              <a:rPr lang="it-IT" sz="1600" dirty="0"/>
              <a:t> </a:t>
            </a:r>
            <a:r>
              <a:rPr lang="it-IT" sz="1600" dirty="0" err="1"/>
              <a:t>if</a:t>
            </a:r>
            <a:r>
              <a:rPr lang="it-IT" sz="1600" dirty="0"/>
              <a:t> the </a:t>
            </a:r>
            <a:r>
              <a:rPr lang="it-IT" sz="1600" dirty="0" err="1"/>
              <a:t>ref_count</a:t>
            </a:r>
            <a:r>
              <a:rPr lang="it-IT" sz="1600" dirty="0"/>
              <a:t> </a:t>
            </a:r>
            <a:r>
              <a:rPr lang="it-IT" sz="1600" dirty="0" err="1"/>
              <a:t>is</a:t>
            </a:r>
            <a:r>
              <a:rPr lang="it-IT" sz="1600" dirty="0"/>
              <a:t> </a:t>
            </a:r>
            <a:r>
              <a:rPr lang="it-IT" sz="1600" dirty="0" err="1"/>
              <a:t>equal</a:t>
            </a:r>
            <a:r>
              <a:rPr lang="it-IT" sz="1600" dirty="0"/>
              <a:t> to 0 </a:t>
            </a:r>
            <a:r>
              <a:rPr lang="it-IT" sz="1600" dirty="0" err="1"/>
              <a:t>otherwise</a:t>
            </a:r>
            <a:r>
              <a:rPr lang="it-IT" sz="1600" dirty="0"/>
              <a:t> the </a:t>
            </a:r>
            <a:r>
              <a:rPr lang="it-IT" sz="1600" dirty="0" err="1"/>
              <a:t>ref_count</a:t>
            </a:r>
            <a:r>
              <a:rPr lang="it-IT" sz="1600" dirty="0"/>
              <a:t> </a:t>
            </a:r>
            <a:r>
              <a:rPr lang="it-IT" sz="1600" dirty="0" err="1"/>
              <a:t>is</a:t>
            </a:r>
            <a:r>
              <a:rPr lang="it-IT" sz="1600" dirty="0"/>
              <a:t> </a:t>
            </a:r>
            <a:r>
              <a:rPr lang="it-IT" sz="1600" dirty="0" err="1"/>
              <a:t>decremented</a:t>
            </a:r>
            <a:r>
              <a:rPr lang="it-IT" sz="1600" dirty="0"/>
              <a:t>.</a:t>
            </a:r>
          </a:p>
          <a:p>
            <a:pPr marL="457200" lvl="1" indent="0" defTabSz="1218987">
              <a:spcBef>
                <a:spcPts val="800"/>
              </a:spcBef>
              <a:buClr>
                <a:schemeClr val="accent1"/>
              </a:buClr>
              <a:buSzPct val="80000"/>
              <a:buNone/>
            </a:pPr>
            <a:r>
              <a:rPr lang="it-IT" sz="1600" dirty="0"/>
              <a:t>-The </a:t>
            </a:r>
            <a:r>
              <a:rPr lang="it-IT" sz="1600" dirty="0" err="1"/>
              <a:t>real</a:t>
            </a:r>
            <a:r>
              <a:rPr lang="it-IT" sz="1600" dirty="0"/>
              <a:t> close </a:t>
            </a:r>
            <a:r>
              <a:rPr lang="it-IT" sz="1600" dirty="0" err="1"/>
              <a:t>is</a:t>
            </a:r>
            <a:r>
              <a:rPr lang="it-IT" sz="1600" dirty="0"/>
              <a:t> </a:t>
            </a:r>
            <a:r>
              <a:rPr lang="it-IT" sz="1600" dirty="0" err="1"/>
              <a:t>performed</a:t>
            </a:r>
            <a:r>
              <a:rPr lang="it-IT" sz="1600" dirty="0"/>
              <a:t> by </a:t>
            </a:r>
            <a:r>
              <a:rPr lang="it-IT" sz="1600" dirty="0" err="1"/>
              <a:t>vfs_close</a:t>
            </a:r>
            <a:r>
              <a:rPr lang="it-IT" sz="1600" dirty="0"/>
              <a:t> by </a:t>
            </a:r>
            <a:r>
              <a:rPr lang="it-IT" sz="1600" dirty="0" err="1"/>
              <a:t>passing</a:t>
            </a:r>
            <a:r>
              <a:rPr lang="it-IT" sz="1600" dirty="0"/>
              <a:t> the </a:t>
            </a:r>
            <a:r>
              <a:rPr lang="it-IT" sz="1600" dirty="0" err="1"/>
              <a:t>correct</a:t>
            </a:r>
            <a:r>
              <a:rPr lang="it-IT" sz="1600" dirty="0"/>
              <a:t> </a:t>
            </a:r>
            <a:r>
              <a:rPr lang="it-IT" sz="1600" dirty="0" err="1"/>
              <a:t>vnode</a:t>
            </a:r>
            <a:r>
              <a:rPr lang="it-IT" sz="1600" dirty="0"/>
              <a:t> </a:t>
            </a:r>
            <a:r>
              <a:rPr lang="it-IT" sz="1600" dirty="0" err="1"/>
              <a:t>structure</a:t>
            </a:r>
            <a:r>
              <a:rPr lang="it-IT" sz="1600" dirty="0"/>
              <a:t> of a file.</a:t>
            </a:r>
          </a:p>
          <a:p>
            <a:pPr marL="457200" lvl="1" indent="0" defTabSz="1218987">
              <a:spcBef>
                <a:spcPts val="800"/>
              </a:spcBef>
              <a:buClr>
                <a:schemeClr val="accent1"/>
              </a:buClr>
              <a:buSzPct val="80000"/>
              <a:buNone/>
            </a:pPr>
            <a:r>
              <a:rPr lang="it-IT" sz="1600" dirty="0"/>
              <a:t>-The close </a:t>
            </a:r>
            <a:r>
              <a:rPr lang="it-IT" sz="1600" dirty="0" err="1"/>
              <a:t>syscall</a:t>
            </a:r>
            <a:r>
              <a:rPr lang="it-IT" sz="1600" dirty="0"/>
              <a:t> </a:t>
            </a:r>
            <a:r>
              <a:rPr lang="it-IT" sz="1600" dirty="0" err="1"/>
              <a:t>return</a:t>
            </a:r>
            <a:r>
              <a:rPr lang="it-IT" sz="1600" dirty="0"/>
              <a:t> 0 in case of success. -1 </a:t>
            </a:r>
            <a:r>
              <a:rPr lang="it-IT" sz="1600" dirty="0" err="1"/>
              <a:t>otherwise</a:t>
            </a:r>
            <a:r>
              <a:rPr lang="it-IT" sz="1600" dirty="0"/>
              <a:t>.</a:t>
            </a:r>
          </a:p>
        </p:txBody>
      </p:sp>
    </p:spTree>
    <p:extLst>
      <p:ext uri="{BB962C8B-B14F-4D97-AF65-F5344CB8AC3E}">
        <p14:creationId xmlns:p14="http://schemas.microsoft.com/office/powerpoint/2010/main" val="29404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B8FA0-DCD4-1D09-0688-3E33B7B0E59C}"/>
              </a:ext>
            </a:extLst>
          </p:cNvPr>
          <p:cNvSpPr txBox="1">
            <a:spLocks/>
          </p:cNvSpPr>
          <p:nvPr/>
        </p:nvSpPr>
        <p:spPr>
          <a:xfrm>
            <a:off x="985072" y="742212"/>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sys_write</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6FC01ADF-1502-FDCD-5485-DDEA615E08D3}"/>
              </a:ext>
            </a:extLst>
          </p:cNvPr>
          <p:cNvSpPr txBox="1">
            <a:spLocks/>
          </p:cNvSpPr>
          <p:nvPr/>
        </p:nvSpPr>
        <p:spPr>
          <a:xfrm>
            <a:off x="1197868" y="1291487"/>
            <a:ext cx="10515600" cy="204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The </a:t>
            </a:r>
            <a:r>
              <a:rPr lang="it-IT" sz="1600" dirty="0" err="1"/>
              <a:t>write</a:t>
            </a:r>
            <a:r>
              <a:rPr lang="it-IT" sz="1600" dirty="0"/>
              <a:t> system call </a:t>
            </a:r>
            <a:r>
              <a:rPr lang="it-IT" sz="1600" dirty="0" err="1"/>
              <a:t>permits</a:t>
            </a:r>
            <a:r>
              <a:rPr lang="it-IT" sz="1600" dirty="0"/>
              <a:t> to </a:t>
            </a:r>
            <a:r>
              <a:rPr lang="it-IT" sz="1600" dirty="0" err="1"/>
              <a:t>write</a:t>
            </a:r>
            <a:r>
              <a:rPr lang="it-IT" sz="1600" dirty="0"/>
              <a:t> in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VOP_WRITE().</a:t>
            </a:r>
          </a:p>
          <a:p>
            <a:r>
              <a:rPr lang="it-IT" sz="1600" dirty="0"/>
              <a:t>The file must be </a:t>
            </a:r>
            <a:r>
              <a:rPr lang="it-IT" sz="1600" dirty="0" err="1"/>
              <a:t>opened</a:t>
            </a:r>
            <a:r>
              <a:rPr lang="it-IT" sz="1600" dirty="0"/>
              <a:t> in O_WRONLY or O_RDWR mode.</a:t>
            </a:r>
          </a:p>
          <a:p>
            <a:r>
              <a:rPr lang="it-IT" sz="1600" dirty="0"/>
              <a:t>The size </a:t>
            </a:r>
            <a:r>
              <a:rPr lang="it-IT" sz="1600" dirty="0" err="1"/>
              <a:t>written</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write</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written</a:t>
            </a:r>
            <a:r>
              <a:rPr lang="it-IT" sz="1600" dirty="0"/>
              <a:t> or -1 in case of </a:t>
            </a:r>
            <a:r>
              <a:rPr lang="it-IT" sz="1600" dirty="0" err="1"/>
              <a:t>failure</a:t>
            </a:r>
            <a:r>
              <a:rPr lang="it-IT" sz="1600" dirty="0"/>
              <a:t>.</a:t>
            </a:r>
          </a:p>
        </p:txBody>
      </p:sp>
      <p:sp>
        <p:nvSpPr>
          <p:cNvPr id="4" name="Titolo 1">
            <a:extLst>
              <a:ext uri="{FF2B5EF4-FFF2-40B4-BE49-F238E27FC236}">
                <a16:creationId xmlns:a16="http://schemas.microsoft.com/office/drawing/2014/main" id="{413C27AD-E042-31AC-E4F2-777B55E9241C}"/>
              </a:ext>
            </a:extLst>
          </p:cNvPr>
          <p:cNvSpPr txBox="1">
            <a:spLocks/>
          </p:cNvSpPr>
          <p:nvPr/>
        </p:nvSpPr>
        <p:spPr>
          <a:xfrm>
            <a:off x="961910" y="2636912"/>
            <a:ext cx="10515600" cy="549275"/>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it-IT" dirty="0"/>
          </a:p>
        </p:txBody>
      </p:sp>
      <p:sp>
        <p:nvSpPr>
          <p:cNvPr id="5" name="Segnaposto contenuto 2">
            <a:extLst>
              <a:ext uri="{FF2B5EF4-FFF2-40B4-BE49-F238E27FC236}">
                <a16:creationId xmlns:a16="http://schemas.microsoft.com/office/drawing/2014/main" id="{2424B9DC-26FC-AD7D-4873-E1049A9DADCA}"/>
              </a:ext>
            </a:extLst>
          </p:cNvPr>
          <p:cNvSpPr txBox="1">
            <a:spLocks/>
          </p:cNvSpPr>
          <p:nvPr/>
        </p:nvSpPr>
        <p:spPr>
          <a:xfrm>
            <a:off x="1179422" y="3633645"/>
            <a:ext cx="10515600" cy="241050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a:t>
            </a:r>
            <a:r>
              <a:rPr lang="it-IT" sz="1600" dirty="0" err="1"/>
              <a:t>read</a:t>
            </a:r>
            <a:r>
              <a:rPr lang="it-IT" sz="1600" dirty="0"/>
              <a:t> system call </a:t>
            </a:r>
            <a:r>
              <a:rPr lang="it-IT" sz="1600" dirty="0" err="1"/>
              <a:t>permits</a:t>
            </a:r>
            <a:r>
              <a:rPr lang="it-IT" sz="1600" dirty="0"/>
              <a:t> to </a:t>
            </a:r>
            <a:r>
              <a:rPr lang="it-IT" sz="1600" dirty="0" err="1"/>
              <a:t>read</a:t>
            </a:r>
            <a:r>
              <a:rPr lang="it-IT" sz="1600" dirty="0"/>
              <a:t>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VOP_READ().</a:t>
            </a:r>
          </a:p>
          <a:p>
            <a:r>
              <a:rPr lang="it-IT" sz="1600" dirty="0"/>
              <a:t>The file must be </a:t>
            </a:r>
            <a:r>
              <a:rPr lang="it-IT" sz="1600" dirty="0" err="1"/>
              <a:t>opened</a:t>
            </a:r>
            <a:r>
              <a:rPr lang="it-IT" sz="1600" dirty="0"/>
              <a:t> in O_RDONLY or O_RDWR mode.</a:t>
            </a:r>
          </a:p>
          <a:p>
            <a:r>
              <a:rPr lang="it-IT" sz="1600" dirty="0"/>
              <a:t>The size </a:t>
            </a:r>
            <a:r>
              <a:rPr lang="it-IT" sz="1600" dirty="0" err="1"/>
              <a:t>read</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read</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read</a:t>
            </a:r>
            <a:r>
              <a:rPr lang="it-IT" sz="1600" dirty="0"/>
              <a:t> or -1 in case of </a:t>
            </a:r>
            <a:r>
              <a:rPr lang="it-IT" sz="1600" dirty="0" err="1"/>
              <a:t>failure</a:t>
            </a:r>
            <a:r>
              <a:rPr lang="it-IT" sz="1600" dirty="0"/>
              <a:t>.</a:t>
            </a:r>
          </a:p>
        </p:txBody>
      </p:sp>
      <p:sp>
        <p:nvSpPr>
          <p:cNvPr id="6" name="Titolo 1">
            <a:extLst>
              <a:ext uri="{FF2B5EF4-FFF2-40B4-BE49-F238E27FC236}">
                <a16:creationId xmlns:a16="http://schemas.microsoft.com/office/drawing/2014/main" id="{853A3864-F4C0-9515-66CF-332AD7C81B99}"/>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Write</a:t>
            </a:r>
          </a:p>
        </p:txBody>
      </p:sp>
      <p:sp>
        <p:nvSpPr>
          <p:cNvPr id="7" name="Titolo 1">
            <a:extLst>
              <a:ext uri="{FF2B5EF4-FFF2-40B4-BE49-F238E27FC236}">
                <a16:creationId xmlns:a16="http://schemas.microsoft.com/office/drawing/2014/main" id="{9CE0102B-B06A-60F1-4DE9-F19222178CC7}"/>
              </a:ext>
            </a:extLst>
          </p:cNvPr>
          <p:cNvSpPr txBox="1">
            <a:spLocks/>
          </p:cNvSpPr>
          <p:nvPr/>
        </p:nvSpPr>
        <p:spPr>
          <a:xfrm>
            <a:off x="989703" y="3086399"/>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sys_read</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8" name="Titolo 1">
            <a:extLst>
              <a:ext uri="{FF2B5EF4-FFF2-40B4-BE49-F238E27FC236}">
                <a16:creationId xmlns:a16="http://schemas.microsoft.com/office/drawing/2014/main" id="{839A040B-A54C-6122-C631-A1063D00222E}"/>
              </a:ext>
            </a:extLst>
          </p:cNvPr>
          <p:cNvSpPr txBox="1">
            <a:spLocks/>
          </p:cNvSpPr>
          <p:nvPr/>
        </p:nvSpPr>
        <p:spPr>
          <a:xfrm>
            <a:off x="882650" y="2695878"/>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Read</a:t>
            </a:r>
          </a:p>
        </p:txBody>
      </p:sp>
    </p:spTree>
    <p:extLst>
      <p:ext uri="{BB962C8B-B14F-4D97-AF65-F5344CB8AC3E}">
        <p14:creationId xmlns:p14="http://schemas.microsoft.com/office/powerpoint/2010/main" val="955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D2C97-7E0D-BA39-CDFA-DE74F72ED734}"/>
              </a:ext>
            </a:extLst>
          </p:cNvPr>
          <p:cNvSpPr txBox="1">
            <a:spLocks/>
          </p:cNvSpPr>
          <p:nvPr/>
        </p:nvSpPr>
        <p:spPr>
          <a:xfrm>
            <a:off x="966175" y="1005474"/>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sys_lseek</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pos, int whence,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4FF8E81A-C27D-2A3E-08C4-C29D1CC30C02}"/>
              </a:ext>
            </a:extLst>
          </p:cNvPr>
          <p:cNvSpPr txBox="1">
            <a:spLocks/>
          </p:cNvSpPr>
          <p:nvPr/>
        </p:nvSpPr>
        <p:spPr>
          <a:xfrm>
            <a:off x="966175" y="1556792"/>
            <a:ext cx="10515600" cy="2244523"/>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228600" indent="-228600" defTabSz="914400">
              <a:lnSpc>
                <a:spcPct val="100000"/>
              </a:lnSpc>
              <a:spcBef>
                <a:spcPts val="1000"/>
              </a:spcBef>
            </a:pPr>
            <a:r>
              <a:rPr lang="it-IT" sz="1600" dirty="0"/>
              <a:t>The </a:t>
            </a:r>
            <a:r>
              <a:rPr lang="it-IT" sz="1600" dirty="0" err="1"/>
              <a:t>lseek</a:t>
            </a:r>
            <a:r>
              <a:rPr lang="it-IT" sz="1600" dirty="0"/>
              <a:t> system call </a:t>
            </a:r>
            <a:r>
              <a:rPr lang="it-IT" sz="1600" dirty="0" err="1"/>
              <a:t>is</a:t>
            </a:r>
            <a:r>
              <a:rPr lang="it-IT" sz="1600" dirty="0"/>
              <a:t> </a:t>
            </a:r>
            <a:r>
              <a:rPr lang="it-IT" sz="1600" dirty="0" err="1"/>
              <a:t>used</a:t>
            </a:r>
            <a:r>
              <a:rPr lang="it-IT" sz="1600" dirty="0"/>
              <a:t> to </a:t>
            </a:r>
            <a:r>
              <a:rPr lang="it-IT" sz="1600" dirty="0" err="1"/>
              <a:t>move</a:t>
            </a:r>
            <a:r>
              <a:rPr lang="it-IT" sz="1600" dirty="0"/>
              <a:t> the </a:t>
            </a:r>
            <a:r>
              <a:rPr lang="it-IT" sz="1600" dirty="0" err="1"/>
              <a:t>current</a:t>
            </a:r>
            <a:r>
              <a:rPr lang="it-IT" sz="1600" dirty="0"/>
              <a:t> </a:t>
            </a:r>
            <a:r>
              <a:rPr lang="it-IT" sz="1600" dirty="0" err="1"/>
              <a:t>seek</a:t>
            </a:r>
            <a:r>
              <a:rPr lang="it-IT" sz="1600" dirty="0"/>
              <a:t> position in the file by </a:t>
            </a:r>
            <a:r>
              <a:rPr lang="it-IT" sz="1600" dirty="0" err="1"/>
              <a:t>passing</a:t>
            </a:r>
            <a:r>
              <a:rPr lang="it-IT" sz="1600" dirty="0"/>
              <a:t> a </a:t>
            </a:r>
            <a:r>
              <a:rPr lang="it-IT" sz="1600" dirty="0" err="1"/>
              <a:t>fd</a:t>
            </a:r>
            <a:r>
              <a:rPr lang="it-IT" sz="1600" dirty="0"/>
              <a:t> </a:t>
            </a:r>
            <a:r>
              <a:rPr lang="it-IT" sz="1600" dirty="0" err="1"/>
              <a:t>argument</a:t>
            </a:r>
            <a:r>
              <a:rPr lang="it-IT" sz="1600" dirty="0"/>
              <a:t>.</a:t>
            </a:r>
          </a:p>
          <a:p>
            <a:pPr marL="228600" indent="-228600" defTabSz="914400">
              <a:lnSpc>
                <a:spcPct val="100000"/>
              </a:lnSpc>
              <a:spcBef>
                <a:spcPts val="1000"/>
              </a:spcBef>
            </a:pPr>
            <a:r>
              <a:rPr lang="it-IT" sz="1600" dirty="0"/>
              <a:t>The </a:t>
            </a:r>
            <a:r>
              <a:rPr lang="it-IT" sz="1600" dirty="0" err="1"/>
              <a:t>pos</a:t>
            </a:r>
            <a:r>
              <a:rPr lang="it-IT" sz="1600" dirty="0"/>
              <a:t> indicate the </a:t>
            </a:r>
            <a:r>
              <a:rPr lang="it-IT" sz="1600" dirty="0" err="1"/>
              <a:t>value</a:t>
            </a:r>
            <a:r>
              <a:rPr lang="it-IT" sz="1600" dirty="0"/>
              <a:t> of offset and </a:t>
            </a:r>
            <a:r>
              <a:rPr lang="it-IT" sz="1600" dirty="0" err="1"/>
              <a:t>whence</a:t>
            </a:r>
            <a:r>
              <a:rPr lang="it-IT" sz="1600" dirty="0"/>
              <a:t> </a:t>
            </a:r>
            <a:r>
              <a:rPr lang="it-IT" sz="1600" dirty="0" err="1"/>
              <a:t>specifies</a:t>
            </a:r>
            <a:r>
              <a:rPr lang="it-IT" sz="1600" dirty="0"/>
              <a:t> the </a:t>
            </a:r>
            <a:r>
              <a:rPr lang="it-IT" sz="1600" dirty="0" err="1"/>
              <a:t>starting</a:t>
            </a:r>
            <a:r>
              <a:rPr lang="it-IT" sz="1600" dirty="0"/>
              <a:t> point for the </a:t>
            </a:r>
            <a:r>
              <a:rPr lang="it-IT" sz="1600" dirty="0" err="1"/>
              <a:t>seek</a:t>
            </a:r>
            <a:r>
              <a:rPr lang="it-IT" sz="1600" dirty="0"/>
              <a:t> </a:t>
            </a:r>
            <a:r>
              <a:rPr lang="it-IT" sz="1600" dirty="0" err="1"/>
              <a:t>operation</a:t>
            </a:r>
            <a:r>
              <a:rPr lang="it-IT" sz="1600" dirty="0"/>
              <a:t>. </a:t>
            </a:r>
            <a:r>
              <a:rPr lang="it-IT" sz="1600" dirty="0" err="1"/>
              <a:t>It</a:t>
            </a:r>
            <a:r>
              <a:rPr lang="it-IT" sz="1600" dirty="0"/>
              <a:t> can be:</a:t>
            </a:r>
          </a:p>
          <a:p>
            <a:pPr marL="228600" lvl="1" indent="-228600" defTabSz="914400">
              <a:lnSpc>
                <a:spcPct val="100000"/>
              </a:lnSpc>
              <a:spcBef>
                <a:spcPts val="1000"/>
              </a:spcBef>
            </a:pPr>
            <a:r>
              <a:rPr lang="it-IT" sz="1600" dirty="0"/>
              <a:t>SEEK_SET</a:t>
            </a:r>
          </a:p>
          <a:p>
            <a:pPr marL="228600" lvl="1" indent="-228600" defTabSz="914400">
              <a:lnSpc>
                <a:spcPct val="100000"/>
              </a:lnSpc>
              <a:spcBef>
                <a:spcPts val="1000"/>
              </a:spcBef>
            </a:pPr>
            <a:r>
              <a:rPr lang="it-IT" sz="1600" dirty="0"/>
              <a:t>SEEK_</a:t>
            </a:r>
            <a:r>
              <a:rPr lang="en-US" sz="1600" dirty="0"/>
              <a:t>dup2(int </a:t>
            </a:r>
            <a:r>
              <a:rPr lang="en-US" sz="1600" dirty="0" err="1"/>
              <a:t>oldfd</a:t>
            </a:r>
            <a:r>
              <a:rPr lang="en-US" sz="1600" dirty="0"/>
              <a:t>, int </a:t>
            </a:r>
            <a:r>
              <a:rPr lang="en-US" sz="1600" dirty="0" err="1"/>
              <a:t>newfd</a:t>
            </a:r>
            <a:r>
              <a:rPr lang="en-US" sz="1600" dirty="0"/>
              <a:t>, int *</a:t>
            </a:r>
            <a:r>
              <a:rPr lang="en-US" sz="1600" dirty="0" err="1"/>
              <a:t>retval</a:t>
            </a:r>
            <a:r>
              <a:rPr lang="en-US" sz="1600" dirty="0"/>
              <a:t>)</a:t>
            </a:r>
            <a:r>
              <a:rPr lang="it-IT" sz="1600" dirty="0"/>
              <a:t>CUR</a:t>
            </a:r>
          </a:p>
          <a:p>
            <a:pPr marL="228600" lvl="1" indent="-228600" defTabSz="914400">
              <a:lnSpc>
                <a:spcPct val="100000"/>
              </a:lnSpc>
              <a:spcBef>
                <a:spcPts val="1000"/>
              </a:spcBef>
            </a:pPr>
            <a:r>
              <a:rPr lang="it-IT" sz="1600" dirty="0"/>
              <a:t>SEEK_END</a:t>
            </a:r>
          </a:p>
          <a:p>
            <a:pPr marL="228600" lvl="1" indent="-228600" defTabSz="914400">
              <a:lnSpc>
                <a:spcPct val="100000"/>
              </a:lnSpc>
              <a:spcBef>
                <a:spcPts val="1000"/>
              </a:spcBef>
            </a:pPr>
            <a:r>
              <a:rPr lang="it-IT" sz="1600" dirty="0" err="1"/>
              <a:t>If</a:t>
            </a:r>
            <a:r>
              <a:rPr lang="it-IT" sz="1600" dirty="0"/>
              <a:t> the </a:t>
            </a:r>
            <a:r>
              <a:rPr lang="it-IT" sz="1600" dirty="0" err="1"/>
              <a:t>lseek</a:t>
            </a:r>
            <a:r>
              <a:rPr lang="it-IT" sz="1600" dirty="0"/>
              <a:t> system call success </a:t>
            </a:r>
            <a:r>
              <a:rPr lang="it-IT" sz="1600" dirty="0" err="1"/>
              <a:t>return</a:t>
            </a:r>
            <a:r>
              <a:rPr lang="it-IT" sz="1600" dirty="0"/>
              <a:t> the new position of pointer </a:t>
            </a:r>
            <a:r>
              <a:rPr lang="it-IT" sz="1600" dirty="0" err="1"/>
              <a:t>otherwise</a:t>
            </a:r>
            <a:r>
              <a:rPr lang="it-IT" sz="1600" dirty="0"/>
              <a:t> </a:t>
            </a:r>
            <a:r>
              <a:rPr lang="it-IT" sz="1600" dirty="0" err="1"/>
              <a:t>returns</a:t>
            </a:r>
            <a:r>
              <a:rPr lang="it-IT" sz="1600" dirty="0"/>
              <a:t> 0</a:t>
            </a:r>
          </a:p>
          <a:p>
            <a:pPr lvl="1"/>
            <a:endParaRPr lang="it-IT" dirty="0"/>
          </a:p>
        </p:txBody>
      </p:sp>
      <p:sp>
        <p:nvSpPr>
          <p:cNvPr id="4" name="Titolo 1">
            <a:extLst>
              <a:ext uri="{FF2B5EF4-FFF2-40B4-BE49-F238E27FC236}">
                <a16:creationId xmlns:a16="http://schemas.microsoft.com/office/drawing/2014/main" id="{F2F01E0A-19EB-EC1A-554B-566F529C9280}"/>
              </a:ext>
            </a:extLst>
          </p:cNvPr>
          <p:cNvSpPr txBox="1">
            <a:spLocks/>
          </p:cNvSpPr>
          <p:nvPr/>
        </p:nvSpPr>
        <p:spPr>
          <a:xfrm>
            <a:off x="965164" y="4509120"/>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DCDCAA"/>
                </a:solidFill>
                <a:latin typeface="Consolas" panose="020B0609020204030204" pitchFamily="49" charset="0"/>
                <a:ea typeface="+mn-ea"/>
                <a:cs typeface="+mn-cs"/>
              </a:rPr>
              <a:t>sys_dup2</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oldfd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newfd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C04FDF4D-37C9-08AC-3477-4E16EAD878CA}"/>
              </a:ext>
            </a:extLst>
          </p:cNvPr>
          <p:cNvSpPr txBox="1">
            <a:spLocks/>
          </p:cNvSpPr>
          <p:nvPr/>
        </p:nvSpPr>
        <p:spPr>
          <a:xfrm>
            <a:off x="549796" y="5013176"/>
            <a:ext cx="10515600" cy="13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a:t>The dup2 system call </a:t>
            </a:r>
            <a:r>
              <a:rPr lang="it-IT" sz="1600" dirty="0" err="1"/>
              <a:t>permits</a:t>
            </a:r>
            <a:r>
              <a:rPr lang="it-IT" sz="1600" dirty="0"/>
              <a:t> to duplicate a file </a:t>
            </a:r>
            <a:r>
              <a:rPr lang="it-IT" sz="1600" dirty="0" err="1"/>
              <a:t>descriptor</a:t>
            </a:r>
            <a:r>
              <a:rPr lang="it-IT" sz="1600" dirty="0"/>
              <a:t> by </a:t>
            </a:r>
            <a:r>
              <a:rPr lang="it-IT" sz="1600" dirty="0" err="1"/>
              <a:t>passing</a:t>
            </a:r>
            <a:r>
              <a:rPr lang="it-IT" sz="1600" dirty="0"/>
              <a:t> an </a:t>
            </a:r>
            <a:r>
              <a:rPr lang="it-IT" sz="1600" dirty="0" err="1"/>
              <a:t>oldFD</a:t>
            </a:r>
            <a:r>
              <a:rPr lang="it-IT" sz="1600" dirty="0"/>
              <a:t> and a </a:t>
            </a:r>
            <a:r>
              <a:rPr lang="it-IT" sz="1600" dirty="0" err="1"/>
              <a:t>newFD</a:t>
            </a:r>
            <a:r>
              <a:rPr lang="it-IT" sz="1600" dirty="0"/>
              <a:t>.</a:t>
            </a:r>
          </a:p>
          <a:p>
            <a:pPr lvl="1"/>
            <a:r>
              <a:rPr lang="it-IT" sz="1600" dirty="0"/>
              <a:t>In the dup2 system call the </a:t>
            </a:r>
            <a:r>
              <a:rPr lang="it-IT" sz="1600" dirty="0" err="1"/>
              <a:t>value</a:t>
            </a:r>
            <a:r>
              <a:rPr lang="it-IT" sz="1600" dirty="0"/>
              <a:t> </a:t>
            </a:r>
            <a:r>
              <a:rPr lang="it-IT" sz="1600" dirty="0" err="1"/>
              <a:t>ref_counter</a:t>
            </a:r>
            <a:r>
              <a:rPr lang="it-IT" sz="1600" dirty="0"/>
              <a:t> </a:t>
            </a:r>
            <a:r>
              <a:rPr lang="it-IT" sz="1600" dirty="0" err="1"/>
              <a:t>is</a:t>
            </a:r>
            <a:r>
              <a:rPr lang="it-IT" sz="1600" dirty="0"/>
              <a:t> </a:t>
            </a:r>
            <a:r>
              <a:rPr lang="it-IT" sz="1600" dirty="0" err="1"/>
              <a:t>incremented</a:t>
            </a:r>
            <a:r>
              <a:rPr lang="it-IT" sz="1600" dirty="0"/>
              <a:t> </a:t>
            </a:r>
            <a:r>
              <a:rPr lang="it-IT" sz="1600" dirty="0" err="1"/>
              <a:t>because</a:t>
            </a:r>
            <a:r>
              <a:rPr lang="it-IT" sz="1600" dirty="0"/>
              <a:t> </a:t>
            </a:r>
            <a:r>
              <a:rPr lang="it-IT" sz="1600" dirty="0" err="1"/>
              <a:t>now</a:t>
            </a:r>
            <a:r>
              <a:rPr lang="it-IT" sz="1600" dirty="0"/>
              <a:t>, in the </a:t>
            </a:r>
            <a:r>
              <a:rPr lang="it-IT" sz="1600" dirty="0" err="1"/>
              <a:t>file_table</a:t>
            </a:r>
            <a:r>
              <a:rPr lang="it-IT" sz="1600" dirty="0"/>
              <a:t> </a:t>
            </a:r>
            <a:r>
              <a:rPr lang="it-IT" sz="1600" dirty="0" err="1"/>
              <a:t>we</a:t>
            </a:r>
            <a:r>
              <a:rPr lang="it-IT" sz="1600" dirty="0"/>
              <a:t> </a:t>
            </a:r>
            <a:r>
              <a:rPr lang="it-IT" sz="1600" dirty="0" err="1"/>
              <a:t>have</a:t>
            </a:r>
            <a:r>
              <a:rPr lang="it-IT" sz="1600" dirty="0"/>
              <a:t> 2 pointers to the </a:t>
            </a:r>
            <a:r>
              <a:rPr lang="it-IT" sz="1600" dirty="0" err="1"/>
              <a:t>same</a:t>
            </a:r>
            <a:r>
              <a:rPr lang="it-IT" sz="1600" dirty="0"/>
              <a:t> file.</a:t>
            </a:r>
          </a:p>
          <a:p>
            <a:pPr lvl="1"/>
            <a:r>
              <a:rPr lang="it-IT" sz="1600" dirty="0"/>
              <a:t>Return the </a:t>
            </a:r>
            <a:r>
              <a:rPr lang="it-IT" sz="1600" dirty="0" err="1"/>
              <a:t>newFD</a:t>
            </a:r>
            <a:r>
              <a:rPr lang="it-IT" sz="1600" dirty="0"/>
              <a:t> in case of success and 0 </a:t>
            </a:r>
            <a:r>
              <a:rPr lang="it-IT" sz="1600" dirty="0" err="1"/>
              <a:t>otherwise</a:t>
            </a:r>
            <a:r>
              <a:rPr lang="it-IT" sz="1600" dirty="0"/>
              <a:t>.</a:t>
            </a:r>
          </a:p>
          <a:p>
            <a:pPr marL="457200" lvl="1" indent="0">
              <a:buNone/>
            </a:pPr>
            <a:endParaRPr lang="it-IT" dirty="0"/>
          </a:p>
        </p:txBody>
      </p:sp>
      <p:sp>
        <p:nvSpPr>
          <p:cNvPr id="6" name="Titolo 1">
            <a:extLst>
              <a:ext uri="{FF2B5EF4-FFF2-40B4-BE49-F238E27FC236}">
                <a16:creationId xmlns:a16="http://schemas.microsoft.com/office/drawing/2014/main" id="{304C88D8-D4A3-1D72-B8E4-D4900B9B19E9}"/>
              </a:ext>
            </a:extLst>
          </p:cNvPr>
          <p:cNvSpPr txBox="1">
            <a:spLocks/>
          </p:cNvSpPr>
          <p:nvPr/>
        </p:nvSpPr>
        <p:spPr>
          <a:xfrm>
            <a:off x="881062" y="55552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Lseek</a:t>
            </a:r>
          </a:p>
        </p:txBody>
      </p:sp>
      <p:sp>
        <p:nvSpPr>
          <p:cNvPr id="7" name="Titolo 1">
            <a:extLst>
              <a:ext uri="{FF2B5EF4-FFF2-40B4-BE49-F238E27FC236}">
                <a16:creationId xmlns:a16="http://schemas.microsoft.com/office/drawing/2014/main" id="{FCEC6D28-2114-6E5B-9EDD-BBC602CEFA5E}"/>
              </a:ext>
            </a:extLst>
          </p:cNvPr>
          <p:cNvSpPr txBox="1">
            <a:spLocks/>
          </p:cNvSpPr>
          <p:nvPr/>
        </p:nvSpPr>
        <p:spPr>
          <a:xfrm>
            <a:off x="796961" y="40402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Dup2</a:t>
            </a:r>
          </a:p>
        </p:txBody>
      </p:sp>
    </p:spTree>
    <p:extLst>
      <p:ext uri="{BB962C8B-B14F-4D97-AF65-F5344CB8AC3E}">
        <p14:creationId xmlns:p14="http://schemas.microsoft.com/office/powerpoint/2010/main" val="3445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0811C-1AF2-A118-22ED-B806CC49AAC7}"/>
              </a:ext>
            </a:extLst>
          </p:cNvPr>
          <p:cNvSpPr txBox="1">
            <a:spLocks/>
          </p:cNvSpPr>
          <p:nvPr/>
        </p:nvSpPr>
        <p:spPr>
          <a:xfrm>
            <a:off x="1053852" y="822394"/>
            <a:ext cx="10515600" cy="309802"/>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sys_chdir</a:t>
            </a:r>
            <a:r>
              <a:rPr lang="fr-FR" sz="1600" dirty="0">
                <a:solidFill>
                  <a:srgbClr val="569CD6"/>
                </a:solidFill>
                <a:latin typeface="Consolas" panose="020B0609020204030204" pitchFamily="49" charset="0"/>
                <a:ea typeface="+mn-ea"/>
                <a:cs typeface="+mn-cs"/>
              </a:rPr>
              <a:t>(</a:t>
            </a:r>
            <a:r>
              <a:rPr lang="fr-FR" sz="1600" dirty="0" err="1">
                <a:solidFill>
                  <a:srgbClr val="569CD6"/>
                </a:solidFill>
                <a:latin typeface="Consolas" panose="020B0609020204030204" pitchFamily="49" charset="0"/>
                <a:ea typeface="+mn-ea"/>
                <a:cs typeface="+mn-cs"/>
              </a:rPr>
              <a:t>userptr_t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path</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int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retval</a:t>
            </a:r>
            <a:r>
              <a:rPr lang="fr-FR"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53F74C0B-8136-4BC7-54E3-66D36C446EFE}"/>
              </a:ext>
            </a:extLst>
          </p:cNvPr>
          <p:cNvSpPr txBox="1">
            <a:spLocks/>
          </p:cNvSpPr>
          <p:nvPr/>
        </p:nvSpPr>
        <p:spPr>
          <a:xfrm>
            <a:off x="1053852" y="1207803"/>
            <a:ext cx="10515600" cy="2433298"/>
          </a:xfrm>
          <a:prstGeom prst="rect">
            <a:avLst/>
          </a:prstGeom>
        </p:spPr>
        <p:txBody>
          <a:bodyPr>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2300" dirty="0"/>
              <a:t>The </a:t>
            </a:r>
            <a:r>
              <a:rPr lang="it-IT" sz="2300" dirty="0" err="1"/>
              <a:t>chdir</a:t>
            </a:r>
            <a:r>
              <a:rPr lang="it-IT" sz="2300" dirty="0"/>
              <a:t> system call </a:t>
            </a:r>
            <a:r>
              <a:rPr lang="it-IT" sz="2300" dirty="0" err="1"/>
              <a:t>permits</a:t>
            </a:r>
            <a:r>
              <a:rPr lang="it-IT" sz="2300" dirty="0"/>
              <a:t> to </a:t>
            </a:r>
            <a:r>
              <a:rPr lang="it-IT" sz="2300" dirty="0" err="1"/>
              <a:t>change</a:t>
            </a:r>
            <a:r>
              <a:rPr lang="it-IT" sz="2300" dirty="0"/>
              <a:t> the </a:t>
            </a:r>
            <a:r>
              <a:rPr lang="it-IT" sz="2300" dirty="0" err="1"/>
              <a:t>current</a:t>
            </a:r>
            <a:r>
              <a:rPr lang="it-IT" sz="2300" dirty="0"/>
              <a:t> working directory with the </a:t>
            </a:r>
            <a:r>
              <a:rPr lang="it-IT" sz="2300" dirty="0" err="1"/>
              <a:t>path</a:t>
            </a:r>
            <a:r>
              <a:rPr lang="it-IT" sz="2300" dirty="0"/>
              <a:t> </a:t>
            </a:r>
            <a:r>
              <a:rPr lang="it-IT" sz="2300" dirty="0" err="1"/>
              <a:t>specified</a:t>
            </a:r>
            <a:r>
              <a:rPr lang="it-IT" sz="2300" dirty="0"/>
              <a:t> in the </a:t>
            </a:r>
            <a:r>
              <a:rPr lang="it-IT" sz="2300" dirty="0" err="1"/>
              <a:t>argument</a:t>
            </a:r>
            <a:r>
              <a:rPr lang="it-IT" sz="2300" dirty="0"/>
              <a:t>.</a:t>
            </a:r>
          </a:p>
          <a:p>
            <a:r>
              <a:rPr lang="it-IT" sz="2300" dirty="0"/>
              <a:t>The </a:t>
            </a:r>
            <a:r>
              <a:rPr lang="it-IT" sz="2300" dirty="0" err="1"/>
              <a:t>main</a:t>
            </a:r>
            <a:r>
              <a:rPr lang="it-IT" sz="2300" dirty="0"/>
              <a:t> </a:t>
            </a:r>
            <a:r>
              <a:rPr lang="it-IT" sz="2300" dirty="0" err="1"/>
              <a:t>operation</a:t>
            </a:r>
            <a:r>
              <a:rPr lang="it-IT" sz="2300" dirty="0"/>
              <a:t> are:</a:t>
            </a:r>
          </a:p>
          <a:p>
            <a:pPr lvl="1"/>
            <a:r>
              <a:rPr lang="it-IT" sz="2300" dirty="0"/>
              <a:t>Copy the </a:t>
            </a:r>
            <a:r>
              <a:rPr lang="it-IT" sz="2300" dirty="0" err="1"/>
              <a:t>path</a:t>
            </a:r>
            <a:r>
              <a:rPr lang="it-IT" sz="2300" dirty="0"/>
              <a:t> </a:t>
            </a:r>
            <a:r>
              <a:rPr lang="it-IT" sz="2300" dirty="0" err="1"/>
              <a:t>into</a:t>
            </a:r>
            <a:r>
              <a:rPr lang="it-IT" sz="2300" dirty="0"/>
              <a:t> </a:t>
            </a:r>
            <a:r>
              <a:rPr lang="it-IT" sz="2300" dirty="0" err="1"/>
              <a:t>k_buf</a:t>
            </a:r>
            <a:r>
              <a:rPr lang="it-IT" sz="2300" dirty="0"/>
              <a:t>.</a:t>
            </a:r>
          </a:p>
          <a:p>
            <a:pPr lvl="1"/>
            <a:r>
              <a:rPr lang="it-IT" sz="2300" dirty="0" err="1"/>
              <a:t>vfs_open</a:t>
            </a:r>
            <a:r>
              <a:rPr lang="it-IT" sz="2300" dirty="0"/>
              <a:t>() to open directory </a:t>
            </a:r>
            <a:r>
              <a:rPr lang="it-IT" sz="2300" dirty="0" err="1"/>
              <a:t>vnode</a:t>
            </a:r>
            <a:r>
              <a:rPr lang="it-IT" sz="2300" dirty="0"/>
              <a:t>.</a:t>
            </a:r>
          </a:p>
          <a:p>
            <a:pPr lvl="1"/>
            <a:r>
              <a:rPr lang="it-IT" sz="2300" dirty="0" err="1"/>
              <a:t>Vfs_setcurdir</a:t>
            </a:r>
            <a:r>
              <a:rPr lang="it-IT" sz="2300" dirty="0"/>
              <a:t>() set </a:t>
            </a:r>
            <a:r>
              <a:rPr lang="it-IT" sz="2300" dirty="0" err="1"/>
              <a:t>current</a:t>
            </a:r>
            <a:r>
              <a:rPr lang="it-IT" sz="2300" dirty="0"/>
              <a:t> directory </a:t>
            </a:r>
            <a:r>
              <a:rPr lang="it-IT" sz="2300" dirty="0" err="1"/>
              <a:t>as</a:t>
            </a:r>
            <a:r>
              <a:rPr lang="it-IT" sz="2300" dirty="0"/>
              <a:t> a </a:t>
            </a:r>
            <a:r>
              <a:rPr lang="it-IT" sz="2300" dirty="0" err="1"/>
              <a:t>vnode</a:t>
            </a:r>
            <a:r>
              <a:rPr lang="it-IT" sz="2300" dirty="0"/>
              <a:t>.</a:t>
            </a:r>
          </a:p>
          <a:p>
            <a:pPr lvl="1"/>
            <a:r>
              <a:rPr lang="it-IT" sz="2300" dirty="0" err="1"/>
              <a:t>Vfs_close</a:t>
            </a:r>
            <a:r>
              <a:rPr lang="it-IT" sz="2300" dirty="0"/>
              <a:t>() to close directory </a:t>
            </a:r>
            <a:r>
              <a:rPr lang="it-IT" sz="2300" dirty="0" err="1"/>
              <a:t>vnode</a:t>
            </a:r>
            <a:r>
              <a:rPr lang="it-IT" sz="2300" dirty="0"/>
              <a:t>.</a:t>
            </a:r>
          </a:p>
          <a:p>
            <a:pPr marL="457200" lvl="1" indent="0">
              <a:buFont typeface="Arial" pitchFamily="34" charset="0"/>
              <a:buNone/>
            </a:pPr>
            <a:r>
              <a:rPr lang="it-IT" sz="2300" dirty="0"/>
              <a:t>On success the </a:t>
            </a:r>
            <a:r>
              <a:rPr lang="it-IT" sz="2300" dirty="0" err="1"/>
              <a:t>chdir</a:t>
            </a:r>
            <a:r>
              <a:rPr lang="it-IT" sz="2300" dirty="0"/>
              <a:t> system call </a:t>
            </a:r>
            <a:r>
              <a:rPr lang="it-IT" sz="2300" dirty="0" err="1"/>
              <a:t>returns</a:t>
            </a:r>
            <a:r>
              <a:rPr lang="it-IT" sz="2300" dirty="0"/>
              <a:t> 0 , </a:t>
            </a:r>
            <a:r>
              <a:rPr lang="it-IT" sz="2300" dirty="0" err="1"/>
              <a:t>return</a:t>
            </a:r>
            <a:r>
              <a:rPr lang="it-IT" sz="2300" dirty="0"/>
              <a:t> </a:t>
            </a:r>
            <a:r>
              <a:rPr lang="it-IT" sz="2300" dirty="0" err="1"/>
              <a:t>err</a:t>
            </a:r>
            <a:r>
              <a:rPr lang="it-IT" sz="2300" dirty="0"/>
              <a:t> in case of </a:t>
            </a:r>
            <a:r>
              <a:rPr lang="it-IT" sz="2300" dirty="0" err="1"/>
              <a:t>failure</a:t>
            </a:r>
            <a:r>
              <a:rPr lang="it-IT" sz="2300" dirty="0"/>
              <a:t>.</a:t>
            </a:r>
          </a:p>
          <a:p>
            <a:pPr lvl="1"/>
            <a:endParaRPr lang="it-IT" dirty="0"/>
          </a:p>
        </p:txBody>
      </p:sp>
      <p:sp>
        <p:nvSpPr>
          <p:cNvPr id="4" name="Titolo 1">
            <a:extLst>
              <a:ext uri="{FF2B5EF4-FFF2-40B4-BE49-F238E27FC236}">
                <a16:creationId xmlns:a16="http://schemas.microsoft.com/office/drawing/2014/main" id="{6673A5CD-CA3E-6E6F-EFFE-82C6A32E1491}"/>
              </a:ext>
            </a:extLst>
          </p:cNvPr>
          <p:cNvSpPr txBox="1">
            <a:spLocks/>
          </p:cNvSpPr>
          <p:nvPr/>
        </p:nvSpPr>
        <p:spPr>
          <a:xfrm>
            <a:off x="1053852" y="4569349"/>
            <a:ext cx="10515600" cy="30980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sys_getcwd</a:t>
            </a:r>
            <a:r>
              <a:rPr lang="de-DE" sz="1600" dirty="0">
                <a:solidFill>
                  <a:srgbClr val="569CD6"/>
                </a:solidFill>
                <a:latin typeface="Consolas" panose="020B0609020204030204" pitchFamily="49" charset="0"/>
                <a:ea typeface="+mn-ea"/>
                <a:cs typeface="+mn-cs"/>
              </a:rPr>
              <a:t>(</a:t>
            </a:r>
            <a:r>
              <a:rPr lang="de-DE" sz="1600" dirty="0" err="1">
                <a:solidFill>
                  <a:srgbClr val="569CD6"/>
                </a:solidFill>
                <a:latin typeface="Consolas" panose="020B0609020204030204" pitchFamily="49" charset="0"/>
                <a:ea typeface="+mn-ea"/>
                <a:cs typeface="+mn-cs"/>
              </a:rPr>
              <a:t>userptr_t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size_t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buf_len</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int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retval</a:t>
            </a:r>
            <a:r>
              <a:rPr lang="de-DE"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B64678DA-CEDC-BB3D-C3E3-17676388163D}"/>
              </a:ext>
            </a:extLst>
          </p:cNvPr>
          <p:cNvSpPr txBox="1">
            <a:spLocks/>
          </p:cNvSpPr>
          <p:nvPr/>
        </p:nvSpPr>
        <p:spPr>
          <a:xfrm>
            <a:off x="1197868" y="4939451"/>
            <a:ext cx="10515600" cy="142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err="1"/>
              <a:t>Getcwd</a:t>
            </a:r>
            <a:r>
              <a:rPr lang="it-IT" sz="1800" dirty="0"/>
              <a:t> system call </a:t>
            </a:r>
            <a:r>
              <a:rPr lang="it-IT" sz="1800" dirty="0" err="1"/>
              <a:t>returns</a:t>
            </a:r>
            <a:r>
              <a:rPr lang="it-IT" sz="1800" dirty="0"/>
              <a:t> the </a:t>
            </a:r>
            <a:r>
              <a:rPr lang="it-IT" sz="1800" dirty="0" err="1"/>
              <a:t>current</a:t>
            </a:r>
            <a:r>
              <a:rPr lang="it-IT" sz="1800" dirty="0"/>
              <a:t> working directory </a:t>
            </a:r>
            <a:r>
              <a:rPr lang="it-IT" sz="1800" dirty="0" err="1"/>
              <a:t>path</a:t>
            </a:r>
            <a:r>
              <a:rPr lang="it-IT" sz="1800" dirty="0"/>
              <a:t>.</a:t>
            </a:r>
          </a:p>
          <a:p>
            <a:r>
              <a:rPr lang="it-IT" sz="1800" dirty="0" err="1"/>
              <a:t>Is</a:t>
            </a:r>
            <a:r>
              <a:rPr lang="it-IT" sz="1800" dirty="0"/>
              <a:t> </a:t>
            </a:r>
            <a:r>
              <a:rPr lang="it-IT" sz="1800" dirty="0" err="1"/>
              <a:t>mainly</a:t>
            </a:r>
            <a:r>
              <a:rPr lang="it-IT" sz="1800" dirty="0"/>
              <a:t> </a:t>
            </a:r>
            <a:r>
              <a:rPr lang="it-IT" sz="1800" dirty="0" err="1"/>
              <a:t>performed</a:t>
            </a:r>
            <a:r>
              <a:rPr lang="it-IT" sz="1800" dirty="0"/>
              <a:t> by </a:t>
            </a:r>
            <a:r>
              <a:rPr lang="it-IT" sz="1800" dirty="0" err="1"/>
              <a:t>vfs_getcwd</a:t>
            </a:r>
            <a:r>
              <a:rPr lang="it-IT" sz="1800" dirty="0"/>
              <a:t>() </a:t>
            </a:r>
            <a:r>
              <a:rPr lang="it-IT" sz="1800" dirty="0" err="1"/>
              <a:t>that</a:t>
            </a:r>
            <a:r>
              <a:rPr lang="it-IT" sz="1800" dirty="0"/>
              <a:t> </a:t>
            </a:r>
            <a:r>
              <a:rPr lang="it-IT" sz="1800" dirty="0" err="1"/>
              <a:t>using</a:t>
            </a:r>
            <a:r>
              <a:rPr lang="it-IT" sz="1800" dirty="0"/>
              <a:t> the </a:t>
            </a:r>
            <a:r>
              <a:rPr lang="it-IT" sz="1800" dirty="0" err="1"/>
              <a:t>uio</a:t>
            </a:r>
            <a:r>
              <a:rPr lang="it-IT" sz="1800" dirty="0"/>
              <a:t> </a:t>
            </a:r>
            <a:r>
              <a:rPr lang="it-IT" sz="1800" dirty="0" err="1"/>
              <a:t>structure</a:t>
            </a:r>
            <a:r>
              <a:rPr lang="it-IT" sz="1800" dirty="0"/>
              <a:t> </a:t>
            </a:r>
            <a:r>
              <a:rPr lang="it-IT" sz="1800" dirty="0" err="1"/>
              <a:t>reads</a:t>
            </a:r>
            <a:r>
              <a:rPr lang="it-IT" sz="1800" dirty="0"/>
              <a:t> the </a:t>
            </a:r>
            <a:r>
              <a:rPr lang="it-IT" sz="1800" dirty="0" err="1"/>
              <a:t>path</a:t>
            </a:r>
            <a:r>
              <a:rPr lang="it-IT" sz="1800" dirty="0"/>
              <a:t> of the </a:t>
            </a:r>
            <a:r>
              <a:rPr lang="it-IT" sz="1800" dirty="0" err="1"/>
              <a:t>current</a:t>
            </a:r>
            <a:r>
              <a:rPr lang="it-IT" sz="1800" dirty="0"/>
              <a:t> proc and </a:t>
            </a:r>
            <a:r>
              <a:rPr lang="it-IT" sz="1800" dirty="0" err="1"/>
              <a:t>write</a:t>
            </a:r>
            <a:r>
              <a:rPr lang="it-IT" sz="1800" dirty="0"/>
              <a:t> in a buffer.</a:t>
            </a:r>
          </a:p>
          <a:p>
            <a:r>
              <a:rPr lang="it-IT" sz="1800" dirty="0"/>
              <a:t>On success the system call </a:t>
            </a:r>
            <a:r>
              <a:rPr lang="it-IT" sz="1800" dirty="0" err="1"/>
              <a:t>return</a:t>
            </a:r>
            <a:r>
              <a:rPr lang="it-IT" sz="1800" dirty="0"/>
              <a:t> the </a:t>
            </a:r>
            <a:r>
              <a:rPr lang="it-IT" sz="1800" dirty="0" err="1"/>
              <a:t>lenght</a:t>
            </a:r>
            <a:r>
              <a:rPr lang="it-IT" sz="1800" dirty="0"/>
              <a:t> of the </a:t>
            </a:r>
            <a:r>
              <a:rPr lang="it-IT" sz="1800" dirty="0" err="1"/>
              <a:t>current</a:t>
            </a:r>
            <a:r>
              <a:rPr lang="it-IT" sz="1800" dirty="0"/>
              <a:t> </a:t>
            </a:r>
            <a:r>
              <a:rPr lang="it-IT" sz="1800" dirty="0" err="1"/>
              <a:t>pathname</a:t>
            </a:r>
            <a:r>
              <a:rPr lang="it-IT" sz="1800" dirty="0"/>
              <a:t> directory and </a:t>
            </a:r>
            <a:r>
              <a:rPr lang="it-IT" sz="1800" dirty="0" err="1"/>
              <a:t>err</a:t>
            </a:r>
            <a:r>
              <a:rPr lang="it-IT" sz="1800" dirty="0"/>
              <a:t> in case of </a:t>
            </a:r>
            <a:r>
              <a:rPr lang="it-IT" sz="1800" dirty="0" err="1"/>
              <a:t>failure</a:t>
            </a:r>
            <a:r>
              <a:rPr lang="it-IT" sz="1800" dirty="0"/>
              <a:t>.</a:t>
            </a:r>
          </a:p>
        </p:txBody>
      </p:sp>
      <p:sp>
        <p:nvSpPr>
          <p:cNvPr id="6" name="Titolo 1">
            <a:extLst>
              <a:ext uri="{FF2B5EF4-FFF2-40B4-BE49-F238E27FC236}">
                <a16:creationId xmlns:a16="http://schemas.microsoft.com/office/drawing/2014/main" id="{631ABEB5-124A-8ABE-7239-24279386D0B0}"/>
              </a:ext>
            </a:extLst>
          </p:cNvPr>
          <p:cNvSpPr txBox="1">
            <a:spLocks/>
          </p:cNvSpPr>
          <p:nvPr/>
        </p:nvSpPr>
        <p:spPr>
          <a:xfrm>
            <a:off x="981844" y="2700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Chdir</a:t>
            </a:r>
          </a:p>
        </p:txBody>
      </p:sp>
      <p:sp>
        <p:nvSpPr>
          <p:cNvPr id="7" name="Titolo 1">
            <a:extLst>
              <a:ext uri="{FF2B5EF4-FFF2-40B4-BE49-F238E27FC236}">
                <a16:creationId xmlns:a16="http://schemas.microsoft.com/office/drawing/2014/main" id="{6F8634BB-9102-123A-9B7B-90DCFC408409}"/>
              </a:ext>
            </a:extLst>
          </p:cNvPr>
          <p:cNvSpPr txBox="1">
            <a:spLocks/>
          </p:cNvSpPr>
          <p:nvPr/>
        </p:nvSpPr>
        <p:spPr>
          <a:xfrm>
            <a:off x="981844" y="396323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Getcwd</a:t>
            </a:r>
          </a:p>
        </p:txBody>
      </p:sp>
    </p:spTree>
    <p:extLst>
      <p:ext uri="{BB962C8B-B14F-4D97-AF65-F5344CB8AC3E}">
        <p14:creationId xmlns:p14="http://schemas.microsoft.com/office/powerpoint/2010/main" val="37158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A1FD2-3670-687B-7983-917D7AD71729}"/>
              </a:ext>
            </a:extLst>
          </p:cNvPr>
          <p:cNvSpPr txBox="1">
            <a:spLocks/>
          </p:cNvSpPr>
          <p:nvPr/>
        </p:nvSpPr>
        <p:spPr>
          <a:xfrm>
            <a:off x="10414892" y="5589240"/>
            <a:ext cx="1008112" cy="679904"/>
          </a:xfrm>
          <a:prstGeom prst="rect">
            <a:avLst/>
          </a:prstGeom>
        </p:spPr>
        <p:txBody>
          <a:bodyPr>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a:solidFill>
                  <a:srgbClr val="FF0000"/>
                </a:solidFill>
                <a:ea typeface="+mn-ea"/>
                <a:cs typeface="+mn-cs"/>
              </a:rPr>
              <a:t>End</a:t>
            </a:r>
          </a:p>
        </p:txBody>
      </p:sp>
    </p:spTree>
    <p:extLst>
      <p:ext uri="{BB962C8B-B14F-4D97-AF65-F5344CB8AC3E}">
        <p14:creationId xmlns:p14="http://schemas.microsoft.com/office/powerpoint/2010/main" val="604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39</TotalTime>
  <Words>2500</Words>
  <Application>Microsoft Office PowerPoint</Application>
  <PresentationFormat>Personalizzato</PresentationFormat>
  <Paragraphs>192</Paragraphs>
  <Slides>18</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Antonio Colonna</cp:lastModifiedBy>
  <cp:revision>7</cp:revision>
  <dcterms:created xsi:type="dcterms:W3CDTF">2023-02-06T09:23:36Z</dcterms:created>
  <dcterms:modified xsi:type="dcterms:W3CDTF">2023-02-07T13:35:25Z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