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1198" r:id="rId15"/>
    <p:sldId id="268" r:id="rId16"/>
    <p:sldId id="1199" r:id="rId17"/>
    <p:sldId id="269" r:id="rId18"/>
    <p:sldId id="12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8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354A4-9755-4757-8741-98A7A7DF589F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19224-9713-43BE-985F-BD64C765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Slide Image Placeholder 1">
            <a:extLst>
              <a:ext uri="{FF2B5EF4-FFF2-40B4-BE49-F238E27FC236}">
                <a16:creationId xmlns:a16="http://schemas.microsoft.com/office/drawing/2014/main" id="{5B48DCD2-B047-4510-9D79-27AFEA462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7299" name="Notes Placeholder 2">
            <a:extLst>
              <a:ext uri="{FF2B5EF4-FFF2-40B4-BE49-F238E27FC236}">
                <a16:creationId xmlns:a16="http://schemas.microsoft.com/office/drawing/2014/main" id="{BB6846EB-8359-4CA3-8DDC-00596F3690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>
                <a:latin typeface="Arial" panose="020B0604020202020204" pitchFamily="34" charset="0"/>
              </a:rPr>
              <a:t>目标 </a:t>
            </a:r>
            <a:endParaRPr lang="en-US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议程</a:t>
            </a:r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Convert this into a figure showing domination </a:t>
            </a:r>
          </a:p>
        </p:txBody>
      </p:sp>
      <p:sp>
        <p:nvSpPr>
          <p:cNvPr id="567300" name="Slide Number Placeholder 3">
            <a:extLst>
              <a:ext uri="{FF2B5EF4-FFF2-40B4-BE49-F238E27FC236}">
                <a16:creationId xmlns:a16="http://schemas.microsoft.com/office/drawing/2014/main" id="{6EA903B0-9BF1-4620-82E6-D5E459EE6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828675" indent="-3175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276350" indent="-2540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785938" indent="-2540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298700" indent="-2540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755900" indent="-254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3213100" indent="-254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670300" indent="-254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4127500" indent="-254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80C62-F406-4E29-8C5B-A56F7252A57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F0BC-8802-4BBB-8994-F4D6728DE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270A-1788-4536-B33A-3DA728BB9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76CA-7B80-48C0-A368-8D57A4C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34C7-BC3C-4D68-8D98-4915367D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6FA5-09DA-4825-B6C2-72B6BF0D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8E30-E84C-4C74-9BE5-317EDBE6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B4348-08D0-4627-9608-D3A528967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1AE0-0B8C-4649-BABB-0A5D783C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79F3-3636-4CFC-929E-3A15B2D5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77E0-FE77-48EE-B543-FED75BE7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7CC50-20A1-4B88-BF24-13E89F53D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898AE-5227-432D-B863-1368DD6F6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646B-09E7-4B7B-B636-00BB169A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344-F1C8-46C4-B278-19701889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1E8B-E35E-4639-AD89-EAC1EA7E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8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58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2955-9A92-44F9-9146-968734A7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CA9E026-440F-4332-A53D-C2E8576C066D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2EE5-4937-4CDC-880F-4ECFD90E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15CD8-0B8A-426D-A1AD-E0287F67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17FC5-110F-4F4D-8354-AA70E7EC4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4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741E-DE33-41A9-A96A-49F30C5C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BE7E6D2-084A-44BE-943F-D5CA11B89665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6E86-65E3-4397-A81E-28C17A83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1C37-73F0-43CE-B63D-9E9BB786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BC3DA-51F0-4B92-9705-2D329D4A7F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41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A86C-4BAE-4A0F-8CF0-FC86BD8A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77EEB0-7800-415F-86A8-B3A26BF0C0DD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E73F-43CB-45E0-B6A6-D552D705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223C-5A56-47FF-892C-52683333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071E4-133D-44CE-BFFE-932521E7D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7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9660CD-7581-4204-88CF-B35A0E1B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A99BFCE-EBE1-4BE4-BFE4-7B50E0A5663D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C7E2BE-95EC-4255-8133-25BC43CE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8E1F9B-9A6B-4AEA-8E69-4A140F9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15A03-2889-401E-AB94-34DBF16D5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302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530046-CFE2-4266-B340-BFEE1429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9B4BA50-7EFC-4BB0-8933-9873CC9F06CA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13A929E-2474-4AC9-BFDB-263D9D48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692557-C866-4DA2-892F-CFE46179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2332F-485A-4DF0-98A5-DDA97B603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58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4850744-8387-43A1-9ED6-A05428F2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F894010-231F-431E-B785-D0C10F3DBB9C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27B8FE-8E8E-4887-960B-FC7ABDB6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E7BD04-97D6-4538-921E-315BC3B4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5268B-D3EA-4BC6-8A1F-85029E2629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42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238B88E-64C5-4B2E-96BA-ED494B78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20BBF46-7800-45FF-8894-081CE660324A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FF371E-FAB5-4D91-9C88-F08D5F43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C5503F-1207-46A9-A78B-D0ADC9FC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A14C-D75C-47ED-A17E-C5A3E0ED67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850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2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714E8E-B707-4D0E-A835-DB7F8DEA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59BAA4E-FAA9-433D-B1FF-3C4B547A3026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9F3434-44C2-4BDA-ABDB-61219609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34FF4C-670F-4BD4-A5C2-2327B151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6ACAE-8FDC-4760-AA4C-C638ABDB1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8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6EF-F994-4A8B-BBAE-2CFC7FA4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E419-326E-4DB6-834B-30BCEC82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B567-F66D-4A41-A883-BD889912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43A2-C21E-4586-AA04-F08639A8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A84A-DADD-4B78-9A18-AA155690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98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5840CA-57CC-48E7-A269-A1012499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A026319-64F7-472C-8AFC-2944618D8EE3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E9347D-6E6E-4ABA-8F34-0EFBCB5B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44C784-0BA4-4732-A40E-44574515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8821-CADA-4E36-977B-5D6BD87C49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871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7904-6EE3-48A9-A223-DADF07A0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FF0BA9CC-22E2-4013-86E4-3731A3781FF5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CD5D-57B3-48A7-B2E7-3D0C4168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E4F6-66CF-4B35-B193-FB9E82CB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0390F-4D16-409F-A426-FC96EBC39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1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79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79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95655-2C49-4992-BDDF-A236257D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FA4BA019-4CA6-4372-B384-21100CA73696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E821-4D68-46A6-BE54-24D5BFB5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4209-359D-4D0F-A583-2F4D9253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D6676-8BE3-4004-9A71-39B98C42EB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5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8C05-656B-4847-AC95-8CC5C00B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0C9C1-BF17-4469-8ED0-C3F33D55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0173F-50D7-457B-8439-A9578FF5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1890-4181-4108-9545-F2AE5B41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5EDC4-267F-46B7-B34A-D99CF80A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0247-E0FC-4033-B1C5-6D8DE787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443D-E065-4D8C-B96B-2544644BC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369A4-70F4-4C97-829C-89740CEAD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3F50-3D4F-40CB-A5EC-613FF20C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188A-1450-4F7C-98EE-B2A9DD2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E9E0C-F418-4C97-A75E-95222C43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C7CC-7C3E-4D23-8BF9-30A68754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1A4F-9C25-4F33-85F2-A7C9ED5E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4F81-CFDF-41B1-9AFF-9F6B00870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9239-C523-4F51-A853-D7A1061AD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8989D-D392-4C60-A763-FCB15CFD7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C29B-42D4-4272-93EE-A1762C26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B8024-7FA5-43B2-931E-2ED557F6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BFBAE-B4AB-4DCE-9284-CC43EDEA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B18B-0C9A-456C-A29E-7EA5E235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E47FD-767C-43D4-B486-007C52EE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AA4C1-BA2C-4501-845F-1586227E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9A229-27D8-4747-B449-57636EC1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5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FA618-126B-41EA-BB69-D43559B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CC02C-3288-4409-91E5-6C98B693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88808-B9EA-4B9A-BC48-03384149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009D-253D-4B5A-8829-DD20D21B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BF3C-9AAF-4245-A5B9-ED136178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A661F-EDDF-45BE-BDCA-443C73119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17C7-41B5-4D35-9A82-1DCB3838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023-F788-4A7D-BFCD-21FB7D63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96B03-4F1B-4D6D-878E-2B0757B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79B4-B3B4-4EDD-BB35-F3998C87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A3A0C-B737-4BE2-B4CD-17B344096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C203F-1FDC-4EB1-BB4F-336297C6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85AE8-369F-4EEC-AE63-DA104CA0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32D9-17D9-419C-A353-95692427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4891-BECE-48D6-9E0F-38D68175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B1499-91B5-4980-83F6-963ECFF8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61F6-0569-4992-8705-9C5AD1E5E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EA1D-E2CB-4043-B47F-2DAF772A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8874-A8EE-49D4-8B98-06598339646D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914F-3F97-48C3-933A-6703FF04E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5416-24DD-4E96-8056-C04DA139D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B98-CAB7-4C96-8969-6218B9B3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>
            <a:extLst>
              <a:ext uri="{FF2B5EF4-FFF2-40B4-BE49-F238E27FC236}">
                <a16:creationId xmlns:a16="http://schemas.microsoft.com/office/drawing/2014/main" id="{9852ED11-E728-4FF4-A08F-97A7020E346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D3ACF3FE-3CA0-4D01-85F4-CDCABBD9A3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18EF-E38B-4642-A126-6C8A6FB0C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F00F227-21BE-415F-9722-4E6468CDFC1A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9264-F934-4714-AC0E-6A62A528F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826B-1CB9-4A96-B7B8-679616FE2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4B4EE2A-71CD-4334-B1F1-CB9E57019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1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C0z9qjIpBy8YaNGpQIILq5qmPH-sUG7Z5Guegg9lQ8/edit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aCHANS/Metacoupling-Science-Course/tree/main/readin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coupling.org/" TargetMode="External"/><Relationship Id="rId7" Type="http://schemas.openxmlformats.org/officeDocument/2006/relationships/hyperlink" Target="https://sdgs.un.org/2030agenda" TargetMode="External"/><Relationship Id="rId2" Type="http://schemas.openxmlformats.org/officeDocument/2006/relationships/hyperlink" Target="https://github.com/MetaCHANS/Metacoupling-Science-Course/tree/main/rea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ns-net.org/" TargetMode="External"/><Relationship Id="rId5" Type="http://schemas.openxmlformats.org/officeDocument/2006/relationships/hyperlink" Target="https://glp.earth/how-we-work/working-groups/telecoupling-research-towards-sustainable-transformation-land-systems" TargetMode="External"/><Relationship Id="rId4" Type="http://schemas.openxmlformats.org/officeDocument/2006/relationships/hyperlink" Target="https://telecouplingtoolbox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dgs.un.org/goal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dw1Uxj7Ygdp2AClRtdG0Yk2rpkQff6Crfjwnk3r92w/edit?usp=sharing" TargetMode="External"/><Relationship Id="rId2" Type="http://schemas.openxmlformats.org/officeDocument/2006/relationships/hyperlink" Target="https://msu.zoom.us/j/98860800441?pwd=NjljVXBUbEZ5aGlwOVd4N2o3eXU1QT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ri-thesys.org/people/nielsen" TargetMode="External"/><Relationship Id="rId3" Type="http://schemas.openxmlformats.org/officeDocument/2006/relationships/hyperlink" Target="https://research.vu.nl/en/persons/yue-dou" TargetMode="External"/><Relationship Id="rId7" Type="http://schemas.openxmlformats.org/officeDocument/2006/relationships/hyperlink" Target="https://www.canr.msu.edu/people/sue-nichols" TargetMode="External"/><Relationship Id="rId2" Type="http://schemas.openxmlformats.org/officeDocument/2006/relationships/hyperlink" Target="https://www.geog.hku.hk/zhenci-x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vironment.princeton.edu/people/andrew-carlson/" TargetMode="External"/><Relationship Id="rId5" Type="http://schemas.openxmlformats.org/officeDocument/2006/relationships/hyperlink" Target="https://seas.umich.edu/research/faculty/neil-carter" TargetMode="External"/><Relationship Id="rId4" Type="http://schemas.openxmlformats.org/officeDocument/2006/relationships/hyperlink" Target="http://www.ufic.ufl.edu/ogre/documents/hull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DBDC99-28B3-4D81-8169-70925272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9124"/>
            <a:ext cx="9144000" cy="3484606"/>
          </a:xfrm>
        </p:spPr>
        <p:txBody>
          <a:bodyPr>
            <a:normAutofit/>
          </a:bodyPr>
          <a:lstStyle/>
          <a:p>
            <a:r>
              <a:rPr lang="en-US" b="1" dirty="0"/>
              <a:t>FW893</a:t>
            </a:r>
          </a:p>
          <a:p>
            <a:r>
              <a:rPr lang="en-US" dirty="0"/>
              <a:t> 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530AF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Metacoupling</a:t>
            </a:r>
            <a:r>
              <a:rPr lang="en-US" sz="2400" b="1" dirty="0">
                <a:solidFill>
                  <a:srgbClr val="530AF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Science: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530AF6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Interdisciplinary Frontiers and Global Applications </a:t>
            </a:r>
          </a:p>
          <a:p>
            <a:endParaRPr lang="en-US" b="1" dirty="0">
              <a:solidFill>
                <a:srgbClr val="530AF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Spring 2021</a:t>
            </a:r>
            <a:endParaRPr lang="en-US" dirty="0"/>
          </a:p>
        </p:txBody>
      </p:sp>
      <p:pic>
        <p:nvPicPr>
          <p:cNvPr id="1026" name="Picture 2" descr="welcome - PowerLanguage">
            <a:extLst>
              <a:ext uri="{FF2B5EF4-FFF2-40B4-BE49-F238E27FC236}">
                <a16:creationId xmlns:a16="http://schemas.microsoft.com/office/drawing/2014/main" id="{9CDD1D5E-5313-4D40-81E6-79B440AC0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21" y="394472"/>
            <a:ext cx="5484575" cy="237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E21F2-A306-4827-9B93-68C0FBEB23A0}"/>
              </a:ext>
            </a:extLst>
          </p:cNvPr>
          <p:cNvSpPr txBox="1"/>
          <p:nvPr/>
        </p:nvSpPr>
        <p:spPr>
          <a:xfrm>
            <a:off x="7315201" y="6474940"/>
            <a:ext cx="5016843" cy="221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https://powerlanguage.net/blog/2019/09/24/powerlanguage-conference-2019-welcome-everyone/welcome/</a:t>
            </a:r>
          </a:p>
        </p:txBody>
      </p:sp>
    </p:spTree>
    <p:extLst>
      <p:ext uri="{BB962C8B-B14F-4D97-AF65-F5344CB8AC3E}">
        <p14:creationId xmlns:p14="http://schemas.microsoft.com/office/powerpoint/2010/main" val="82481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F6DD-2C41-42D8-9A61-B2B42E16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21" y="-1415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Discussion Leaders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6150-A36B-4784-9488-8B6625B4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3190"/>
            <a:ext cx="10750379" cy="605481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2-3 students leading the discussion for each class </a:t>
            </a:r>
          </a:p>
          <a:p>
            <a:pPr lvl="2" indent="-4572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+mn-cs"/>
              </a:rPr>
              <a:t>Provide a good opportunity for students to practice more leadership skills.  </a:t>
            </a:r>
          </a:p>
          <a:p>
            <a:pPr lvl="2" indent="-4572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+mn-cs"/>
              </a:rPr>
              <a:t>ead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+mn-cs"/>
              </a:rPr>
              <a:t> the reading materials in more detail </a:t>
            </a:r>
          </a:p>
          <a:p>
            <a:pPr lvl="2" indent="-4572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+mn-cs"/>
              </a:rPr>
              <a:t>Prepare some questions </a:t>
            </a:r>
          </a:p>
          <a:p>
            <a:pPr lvl="2" indent="-4572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</a:rPr>
              <a:t>F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+mn-cs"/>
              </a:rPr>
              <a:t>acilitate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+mn-cs"/>
              </a:rPr>
              <a:t> discussion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Times New Roman" panose="02020603050405020304" pitchFamily="18" charset="0"/>
              <a:ea typeface="DengXian" panose="02010600030101010101" pitchFamily="2" charset="-122"/>
              <a:cs typeface="+mn-c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+mn-cs"/>
              </a:rPr>
              <a:t>Please choose which weeks/topics you would like to take the lead </a:t>
            </a:r>
          </a:p>
          <a:p>
            <a:pPr marR="0" lvl="2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Visit the google document (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https://docs.google.com/spreadsheets/d/1FC0z9qjIpBy8YaNGpQIILq5qmPH-sUG7Z5Guegg9lQ8/edit?usp=sharing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). </a:t>
            </a:r>
          </a:p>
          <a:p>
            <a:pPr marR="0" lvl="2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Write down top 4 preferred ones (1 = highest preference, 2, 3, and 4) 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457200" lvl="1">
              <a:spcBef>
                <a:spcPts val="0"/>
              </a:spcBef>
            </a:pPr>
            <a:endParaRPr lang="en-US" sz="2800" dirty="0"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3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EB51-2A7E-45C8-A897-8C7299A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Reading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EB97-2588-4444-ADD1-55E4B2A3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(PDF of each paper can be downloaded from the GitHub folder at </a:t>
            </a:r>
            <a:r>
              <a:rPr lang="en-US" sz="2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https://github.com/MetaCHANS/Metacoupling-Science-Course/tree/main/readings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7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EB51-2A7E-45C8-A897-8C7299AA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975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Optional Reading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EB97-2588-4444-ADD1-55E4B2A3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896"/>
            <a:ext cx="10515600" cy="5857103"/>
          </a:xfrm>
        </p:spPr>
        <p:txBody>
          <a:bodyPr>
            <a:normAutofit fontScale="70000" lnSpcReduction="20000"/>
          </a:bodyPr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(PDF of each paper can be downloaded from the GitHub folder at </a:t>
            </a:r>
            <a:r>
              <a:rPr lang="en-US" sz="2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https://github.com/MetaCHANS/Metacoupling-Science-Course/tree/main/readings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</a:rPr>
              <a:t>Websites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Telecoupling</a:t>
            </a:r>
            <a:r>
              <a:rPr lang="en-US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www.telecoupling.org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Telecoupling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Toolbox: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https://telecouplingtoolbox.org/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Land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Programme’s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Telecoupling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Working Group: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https://glp.earth/how-we-work/working-groups/telecoupling-research-towards-sustainable-transformation-land-systems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CHANS-Net: International Network of Research on Coupled Human and Natural Systems (</a:t>
            </a: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6"/>
              </a:rPr>
              <a:t>http://chans-net.org/</a:t>
            </a: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7"/>
              </a:rPr>
              <a:t>https://sdgs.un.org/2030agenda</a:t>
            </a:r>
            <a:endParaRPr lang="en-US" sz="24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u="sng" dirty="0">
              <a:solidFill>
                <a:srgbClr val="0000FF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Progress and Perspectives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Applications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000FF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Methods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itle 1">
            <a:extLst>
              <a:ext uri="{FF2B5EF4-FFF2-40B4-BE49-F238E27FC236}">
                <a16:creationId xmlns:a16="http://schemas.microsoft.com/office/drawing/2014/main" id="{E5E529F4-4820-4FEC-923C-591FA53C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830" y="333377"/>
            <a:ext cx="8796337" cy="1143000"/>
          </a:xfrm>
        </p:spPr>
        <p:txBody>
          <a:bodyPr/>
          <a:lstStyle/>
          <a:p>
            <a:pPr>
              <a:spcBef>
                <a:spcPct val="20000"/>
              </a:spcBef>
              <a:buClr>
                <a:srgbClr val="FF0000"/>
              </a:buClr>
              <a:buSzPct val="120000"/>
              <a:defRPr/>
            </a:pPr>
            <a:br>
              <a:rPr lang="en-US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UN’s Sustainable Development Goals (SDGs)</a:t>
            </a:r>
            <a:br>
              <a:rPr lang="en-US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2030 Agenda Adopted by 193 Nations *</a:t>
            </a:r>
            <a:br>
              <a:rPr lang="en-US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US" altLang="en-US" sz="3200" b="1" dirty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altLang="en-US" sz="32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6275" name="Content Placeholder 2">
            <a:extLst>
              <a:ext uri="{FF2B5EF4-FFF2-40B4-BE49-F238E27FC236}">
                <a16:creationId xmlns:a16="http://schemas.microsoft.com/office/drawing/2014/main" id="{31099152-033A-4BCC-AAA4-EA9A197319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51063" y="1905001"/>
            <a:ext cx="8458200" cy="4525963"/>
          </a:xfrm>
        </p:spPr>
        <p:txBody>
          <a:bodyPr/>
          <a:lstStyle/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6276" name="Picture 3">
            <a:extLst>
              <a:ext uri="{FF2B5EF4-FFF2-40B4-BE49-F238E27FC236}">
                <a16:creationId xmlns:a16="http://schemas.microsoft.com/office/drawing/2014/main" id="{18E30B9C-EBDE-4B5D-99F0-4E084A31C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9" y="1476377"/>
            <a:ext cx="10558577" cy="469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6277" name="Rectangle 1">
            <a:extLst>
              <a:ext uri="{FF2B5EF4-FFF2-40B4-BE49-F238E27FC236}">
                <a16:creationId xmlns:a16="http://schemas.microsoft.com/office/drawing/2014/main" id="{8D2794AB-CE12-4D88-BFF1-5530476A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1" y="6369051"/>
            <a:ext cx="1471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rgbClr val="FFFFFF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United Nations 2015</a:t>
            </a:r>
            <a:endParaRPr lang="en-US" altLang="en-US" sz="1200" u="sng">
              <a:solidFill>
                <a:srgbClr val="FFFFFF"/>
              </a:solidFill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EB51-2A7E-45C8-A897-8C7299A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Web Site of UN Sustainable Development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EB97-2588-4444-ADD1-55E4B2A3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https://sdgs.un.org/goals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5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5CD2-033C-486C-9B61-764FFB71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Scientists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924D-D594-4077-8CC9-ED681C19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Knowledge</a:t>
            </a:r>
          </a:p>
          <a:p>
            <a:pPr lvl="1"/>
            <a:r>
              <a:rPr lang="en-US" dirty="0"/>
              <a:t>Discover hidden phenomena</a:t>
            </a:r>
          </a:p>
          <a:p>
            <a:pPr lvl="1"/>
            <a:r>
              <a:rPr lang="en-US" dirty="0"/>
              <a:t>Understand the causes of global challenges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Assess the progress toward SDGs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Identify potential solutions to advance SDGs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 knowledge into action</a:t>
            </a:r>
          </a:p>
          <a:p>
            <a:pPr lvl="1"/>
            <a:r>
              <a:rPr lang="en-US" dirty="0"/>
              <a:t>Policy recommendations</a:t>
            </a:r>
          </a:p>
          <a:p>
            <a:pPr lvl="1"/>
            <a:r>
              <a:rPr lang="en-US" dirty="0"/>
              <a:t>Work with stakeholders to refine and implement recommendations if possible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7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EB51-2A7E-45C8-A897-8C7299A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EB97-2588-4444-ADD1-55E4B2A3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8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2AE3-EDD9-4456-92AD-5D50DCB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Do Before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D019-DBD0-40C2-98C3-84200638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on the Discussion Leaders sheet if you have not done so</a:t>
            </a:r>
          </a:p>
          <a:p>
            <a:r>
              <a:rPr lang="en-US" dirty="0"/>
              <a:t>Read the papers for next week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E7D2-40D9-4456-9194-5C6E898A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82B1-EBDC-4D8D-A9A4-B32FD8417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 of Syllabus</a:t>
            </a:r>
          </a:p>
          <a:p>
            <a:r>
              <a:rPr lang="en-US" dirty="0"/>
              <a:t>Global issues and UN Sustainable Development Goals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472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B11C-D446-4FF5-A7A6-21A402E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DC78-FE24-4E9A-A489-BFAD0E1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Interests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BB9C-4424-4A27-A898-099EDACA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1C7B-FD1B-4675-9DFE-543C6591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Credits: 1</a:t>
            </a:r>
          </a:p>
          <a:p>
            <a:r>
              <a:rPr lang="en-US" dirty="0"/>
              <a:t>Class Time: 9:00-9:50 am (Thursdays)</a:t>
            </a:r>
          </a:p>
          <a:p>
            <a:pPr lvl="1"/>
            <a:r>
              <a:rPr lang="en-US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hlinkClick r:id="rId2"/>
              </a:rPr>
              <a:t>https://msu.zoom.us/j/98860800441?pwd=NjljVXBUbEZ5aGlwOVd4N2o3eXU1QT09</a:t>
            </a:r>
            <a:endParaRPr lang="en-US" dirty="0"/>
          </a:p>
          <a:p>
            <a:r>
              <a:rPr lang="en-US" dirty="0"/>
              <a:t>Office Hour: 10:00-11:00</a:t>
            </a:r>
          </a:p>
          <a:p>
            <a:pPr lvl="1"/>
            <a:r>
              <a:rPr lang="en-US" dirty="0"/>
              <a:t>Sign up: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https://docs.google.com/spreadsheets/d/1Adw1Uxj7Ygdp2AClRtdG0Yk2rpkQff6Crfjwnk3r92w/edit?usp=sharing</a:t>
            </a:r>
            <a:endParaRPr lang="en-US" sz="24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endParaRPr lang="en-US" u="sng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Email appointments for meetings during other times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6420-1249-4F1A-B1FC-8DC8F6AA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F783-E7BF-40BC-BF20-757C8001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Examine key issues and exciting frontiers </a:t>
            </a:r>
          </a:p>
          <a:p>
            <a:r>
              <a:rPr lang="en-US" dirty="0"/>
              <a:t>New science of </a:t>
            </a:r>
            <a:r>
              <a:rPr lang="en-US" dirty="0" err="1"/>
              <a:t>metacoupling</a:t>
            </a:r>
            <a:r>
              <a:rPr lang="en-US" dirty="0"/>
              <a:t> (human-nature interactions within as well as between adjacent and distant coupled human and natural systems, e.g., social-ecological systems, human-environment systems). </a:t>
            </a:r>
          </a:p>
          <a:p>
            <a:r>
              <a:rPr lang="en-US" dirty="0" err="1"/>
              <a:t>Metacoupling</a:t>
            </a:r>
            <a:r>
              <a:rPr lang="en-US" dirty="0"/>
              <a:t> science helps guide innovative scientific discoveries and create integrated solutions to global challenges in sustainability, conservation, management, policy, and governance.  </a:t>
            </a:r>
          </a:p>
          <a:p>
            <a:r>
              <a:rPr lang="en-US" dirty="0"/>
              <a:t>Important </a:t>
            </a:r>
            <a:r>
              <a:rPr lang="en-US" dirty="0" err="1"/>
              <a:t>metacoupling</a:t>
            </a:r>
            <a:r>
              <a:rPr lang="en-US" dirty="0"/>
              <a:t> concepts, methods, applications to a variety of important scientific, socioeconomic, and environmental issues (e.g., biodiversity, climate change, ecosystem services, energy, environment, fisheries, food, forest, species invasion, land, trade, water, and wildlife), students will have </a:t>
            </a:r>
          </a:p>
          <a:p>
            <a:r>
              <a:rPr lang="en-US" dirty="0"/>
              <a:t>Opportunities to learn how to write high-impacts papers and communicate with global news and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196398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2720-DF05-450F-8DA1-2A68D36B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Grading (Pass or Fail)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2FF8-1533-4EE0-87B9-0A6BB372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 the reading materials before class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Attend every class (unless beyond control and received approval)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Ask and answer questions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Lead discussion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Turn off or silence phones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 nothing unrelated during class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Have fun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8850-17FB-4380-872C-D508B7EB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Optional</a:t>
            </a: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Term Project</a:t>
            </a:r>
            <a:br>
              <a:rPr lang="en-US" sz="4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097D-BCD2-4AC4-B5AC-2A02661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909"/>
            <a:ext cx="10515600" cy="6088792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Objective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Practice writing a paper (e.g., empirical analysis, literature review, synthesis, or perspectives)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Topic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Issues related to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metacoupling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telecoupling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pericoupling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and/or 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intracoupling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Type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Individual or group project.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Suggested Timeline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proposal (topic and outline): 				February 15</a:t>
            </a:r>
            <a:endParaRPr lang="en-US" sz="2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Draft paper: 							April 10</a:t>
            </a:r>
            <a:endParaRPr lang="en-US" sz="2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Final paper: 							April 30</a:t>
            </a:r>
            <a:endParaRPr lang="en-US" sz="2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project proposal may consist of the following aspects: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Background and motivation for the proposed research</a:t>
            </a:r>
            <a:endParaRPr lang="en-US" sz="2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Research goal and objectives</a:t>
            </a:r>
            <a:endParaRPr lang="en-US" sz="2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Research questions and/or hypotheses</a:t>
            </a:r>
            <a:endParaRPr lang="en-US" sz="2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Methods (e.g., conceptual diagram(s) to illustrate relationships among different research components, data, analysis methods)</a:t>
            </a:r>
            <a:endParaRPr lang="en-US" sz="2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Feasibility (e.g., data availability, possible data gaps)</a:t>
            </a:r>
            <a:endParaRPr lang="en-US" sz="2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Expected outcomes (e.g., expected research findings)</a:t>
            </a:r>
            <a:endParaRPr lang="en-US" sz="2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3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Significance</a:t>
            </a:r>
            <a:endParaRPr lang="en-US" sz="23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0B7A-5F8D-4C7C-8E5C-B3C2785E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522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Course 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161BF0-17D3-4FEE-86E0-AB9D4A040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432408"/>
              </p:ext>
            </p:extLst>
          </p:nvPr>
        </p:nvGraphicFramePr>
        <p:xfrm>
          <a:off x="995934" y="889687"/>
          <a:ext cx="10200132" cy="5712202"/>
        </p:xfrm>
        <a:graphic>
          <a:graphicData uri="http://schemas.openxmlformats.org/drawingml/2006/table">
            <a:tbl>
              <a:tblPr firstRow="1" firstCol="1" bandRow="1"/>
              <a:tblGrid>
                <a:gridCol w="610444">
                  <a:extLst>
                    <a:ext uri="{9D8B030D-6E8A-4147-A177-3AD203B41FA5}">
                      <a16:colId xmlns:a16="http://schemas.microsoft.com/office/drawing/2014/main" val="1868978475"/>
                    </a:ext>
                  </a:extLst>
                </a:gridCol>
                <a:gridCol w="9589688">
                  <a:extLst>
                    <a:ext uri="{9D8B030D-6E8A-4147-A177-3AD203B41FA5}">
                      <a16:colId xmlns:a16="http://schemas.microsoft.com/office/drawing/2014/main" val="4152953355"/>
                    </a:ext>
                  </a:extLst>
                </a:gridCol>
              </a:tblGrid>
              <a:tr h="243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Topic (Guest Speaker if Any)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09731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Introduction, Course Overview, Global Issues and UN Sustainable Development Goals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379195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1/28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Coupled Human and Natural Systems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30732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2/4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Telecoupling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459885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Metacoupling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28510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2/18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Critiques and Clarifications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911620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2/25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How to Write High-impact Papers (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Dr. Zhenci Xu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The University of Hong Kong)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84178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3/4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Telecoupled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Agent-based Modeling (Dr. 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Yue Dou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Vrije Universiteit Amsterdam, The Netherlands)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642948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Opportunities for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Metacoupling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Research on Protected Areas (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Dr. Vanessa Hull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University of Florida)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221946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3/18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Human-Wildlife Interactions (Coexistence) (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Dr. Neil Carter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University of Michigan)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440800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3/25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Fisheries as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metacoupled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human and natural systems (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6"/>
                        </a:rPr>
                        <a:t>Dr. Andrew Carlson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Princeton University)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52872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4/1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Amplify </a:t>
                      </a:r>
                      <a:r>
                        <a:rPr lang="en-US" sz="1400" u="sng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Metacoupling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Research Impact through Global News and Social Media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7"/>
                        </a:rPr>
                        <a:t>Sue Nichols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Assistant Director of Strategic Communication, CSIS)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019444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4/8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Systems Integration and Governance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85239"/>
                  </a:ext>
                </a:extLst>
              </a:tr>
              <a:tr h="6825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4/15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Europe’s PhD Program 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Telecoupling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8"/>
                        </a:rPr>
                        <a:t>Dr. Jonas Ø. Nielsen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Humboldt-Universität zu Berlin, Germany)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967451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4/22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Class (study day)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7175"/>
                  </a:ext>
                </a:extLst>
              </a:tr>
              <a:tr h="330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4/29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Reflections and Perspectives (and potential short presentations by those students who choose to do research projects, if any)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239720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8"/>
            <a:extLst>
              <a:ext uri="{FF2B5EF4-FFF2-40B4-BE49-F238E27FC236}">
                <a16:creationId xmlns:a16="http://schemas.microsoft.com/office/drawing/2014/main" id="{3CF0DC66-FA18-4CEE-93EB-6CC3B542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82F3-6195-44E2-81CA-95BA7F54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E025-CD88-4330-AF06-B65C7B5A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Hands-on exercises</a:t>
            </a:r>
          </a:p>
          <a:p>
            <a:r>
              <a:rPr lang="en-US" dirty="0"/>
              <a:t>Discussion </a:t>
            </a:r>
          </a:p>
        </p:txBody>
      </p:sp>
    </p:spTree>
    <p:extLst>
      <p:ext uri="{BB962C8B-B14F-4D97-AF65-F5344CB8AC3E}">
        <p14:creationId xmlns:p14="http://schemas.microsoft.com/office/powerpoint/2010/main" val="158086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1010</Words>
  <Application>Microsoft Office PowerPoint</Application>
  <PresentationFormat>Widescreen</PresentationFormat>
  <Paragraphs>152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36_Office Theme</vt:lpstr>
      <vt:lpstr>PowerPoint Presentation</vt:lpstr>
      <vt:lpstr>PowerPoint Presentation</vt:lpstr>
      <vt:lpstr>Self-Introduction</vt:lpstr>
      <vt:lpstr>Course Overview</vt:lpstr>
      <vt:lpstr>Course Content</vt:lpstr>
      <vt:lpstr>Grading (Pass or Fail) and Expectations</vt:lpstr>
      <vt:lpstr>Optional Term Project </vt:lpstr>
      <vt:lpstr>Course Schedule</vt:lpstr>
      <vt:lpstr>Format</vt:lpstr>
      <vt:lpstr>Discussion Leaders</vt:lpstr>
      <vt:lpstr>Reading Materials</vt:lpstr>
      <vt:lpstr>Optional Reading Materials</vt:lpstr>
      <vt:lpstr> UN’s Sustainable Development Goals (SDGs) * 2030 Agenda Adopted by 193 Nations *  </vt:lpstr>
      <vt:lpstr>Web Site of UN Sustainable Development Goals</vt:lpstr>
      <vt:lpstr>What Scientists Can Do</vt:lpstr>
      <vt:lpstr>Q&amp;A</vt:lpstr>
      <vt:lpstr>To Do Before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Jianguo</dc:creator>
  <cp:lastModifiedBy>Li, Yingjie</cp:lastModifiedBy>
  <cp:revision>20</cp:revision>
  <dcterms:created xsi:type="dcterms:W3CDTF">2021-01-21T02:57:14Z</dcterms:created>
  <dcterms:modified xsi:type="dcterms:W3CDTF">2021-01-21T15:08:36Z</dcterms:modified>
</cp:coreProperties>
</file>