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7" r:id="rId2"/>
    <p:sldId id="325" r:id="rId3"/>
    <p:sldId id="269" r:id="rId4"/>
    <p:sldId id="270" r:id="rId5"/>
    <p:sldId id="272" r:id="rId6"/>
    <p:sldId id="327" r:id="rId7"/>
    <p:sldId id="273" r:id="rId8"/>
    <p:sldId id="276" r:id="rId9"/>
    <p:sldId id="274" r:id="rId10"/>
    <p:sldId id="277" r:id="rId11"/>
    <p:sldId id="326" r:id="rId12"/>
    <p:sldId id="278" r:id="rId13"/>
    <p:sldId id="279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99" r:id="rId22"/>
    <p:sldId id="324" r:id="rId2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7" autoAdjust="0"/>
    <p:restoredTop sz="91981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132" y="34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3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B8-49AB-A1E6-9D696785A5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B8-49AB-A1E6-9D696785A5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8-49AB-A1E6-9D696785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383704"/>
        <c:axId val="2127757528"/>
      </c:barChart>
      <c:catAx>
        <c:axId val="2128383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7757528"/>
        <c:crosses val="autoZero"/>
        <c:auto val="1"/>
        <c:lblAlgn val="ctr"/>
        <c:lblOffset val="100"/>
        <c:noMultiLvlLbl val="0"/>
      </c:catAx>
      <c:valAx>
        <c:axId val="2127757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3175" cap="flat" cmpd="sng" algn="ctr">
            <a:solidFill>
              <a:srgbClr val="818386"/>
            </a:solidFill>
            <a:prstDash val="solid"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2838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45221286994302"/>
          <c:y val="0.93308197789144998"/>
          <c:w val="0.24109557426011399"/>
          <c:h val="6.6918022108550301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9-4CA0-80BB-FBBE26C92E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9-4CA0-80BB-FBBE26C92E3E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9-4CA0-80BB-FBBE26C92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7745560"/>
        <c:axId val="2080028184"/>
      </c:barChart>
      <c:catAx>
        <c:axId val="21277455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080028184"/>
        <c:crosses val="autoZero"/>
        <c:auto val="1"/>
        <c:lblAlgn val="ctr"/>
        <c:lblOffset val="100"/>
        <c:noMultiLvlLbl val="0"/>
      </c:catAx>
      <c:valAx>
        <c:axId val="2080028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74556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C-40FB-A2EF-D031C7CE37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818386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C-40FB-A2EF-D031C7CE373A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64749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C-40FB-A2EF-D031C7CE373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7BB8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4.26</c:v>
                </c:pt>
                <c:pt idx="1">
                  <c:v>4.42</c:v>
                </c:pt>
                <c:pt idx="2">
                  <c:v>4.58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C-40FB-A2EF-D031C7CE373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34256C"/>
            </a:solidFill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2.36</c:v>
                </c:pt>
                <c:pt idx="1">
                  <c:v>2.2200000000000002</c:v>
                </c:pt>
                <c:pt idx="2">
                  <c:v>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AC-40FB-A2EF-D031C7CE373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4591A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AC-40FB-A2EF-D031C7CE373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92BDEE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AC-40FB-A2EF-D031C7CE373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D87DB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AC-40FB-A2EF-D031C7CE373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60C6CA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AC-40FB-A2EF-D031C7CE37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11328296"/>
        <c:axId val="-2110913528"/>
      </c:barChart>
      <c:catAx>
        <c:axId val="-21113282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913528"/>
        <c:crosses val="autoZero"/>
        <c:auto val="1"/>
        <c:lblAlgn val="ctr"/>
        <c:lblOffset val="100"/>
        <c:noMultiLvlLbl val="0"/>
      </c:catAx>
      <c:valAx>
        <c:axId val="-2110913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1328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51186843636376"/>
          <c:y val="0.92895423237603003"/>
          <c:w val="0.51507343168783604"/>
          <c:h val="5.890479018589830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  <a:latin typeface="+mn-lt"/>
          <a:ea typeface="Gill Sans MT Ext Condensed Bold" charset="0"/>
          <a:cs typeface="Gill Sans MT Ext Condensed Bold" charset="0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C83-452F-BAE1-8A06C6ADDEF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C83-452F-BAE1-8A06C6ADDEF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EC83-452F-BAE1-8A06C6ADDEF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EC83-452F-BAE1-8A06C6ADDEF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EC83-452F-BAE1-8A06C6ADDEF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EC83-452F-BAE1-8A06C6ADDEF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EC83-452F-BAE1-8A06C6ADDEF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EC83-452F-BAE1-8A06C6ADDEFB}"/>
              </c:ext>
            </c:extLst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EC83-452F-BAE1-8A06C6ADDEF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C83-452F-BAE1-8A06C6ADD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870200"/>
        <c:axId val="2132382680"/>
      </c:barChart>
      <c:catAx>
        <c:axId val="213787020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2382680"/>
        <c:crosses val="autoZero"/>
        <c:auto val="1"/>
        <c:lblAlgn val="ctr"/>
        <c:lblOffset val="100"/>
        <c:noMultiLvlLbl val="0"/>
      </c:catAx>
      <c:valAx>
        <c:axId val="2132382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870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6A2-43A5-B04A-7281F7F9111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6A2-43A5-B04A-7281F7F9111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6A2-43A5-B04A-7281F7F9111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6A2-43A5-B04A-7281F7F9111E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76A2-43A5-B04A-7281F7F9111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76A2-43A5-B04A-7281F7F9111E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6A2-43A5-B04A-7281F7F9111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76A2-43A5-B04A-7281F7F9111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6A2-43A5-B04A-7281F7F9111E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A2-43A5-B04A-7281F7F91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657944"/>
        <c:axId val="2137582248"/>
      </c:barChart>
      <c:catAx>
        <c:axId val="2137657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37582248"/>
        <c:crosses val="autoZero"/>
        <c:auto val="1"/>
        <c:lblAlgn val="ctr"/>
        <c:lblOffset val="100"/>
        <c:noMultiLvlLbl val="0"/>
      </c:catAx>
      <c:valAx>
        <c:axId val="2137582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7657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A036A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F-4A8F-9FC4-16987890DA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F-4A8F-9FC4-16987890DA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F-4A8F-9FC4-16987890DA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AF-4A8F-9FC4-16987890DA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F-4A8F-9FC4-16987890DA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AF-4A8F-9FC4-16987890DA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AF-4A8F-9FC4-16987890DA4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Sheet1!$I$2:$I$6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AF-4A8F-9FC4-16987890DA4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</c:spPr>
          <c:cat>
            <c:numRef>
              <c:f>Sheet1!$A$2:$A$6</c:f>
              <c:numCache>
                <c:formatCode>m/d/yy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Sheet1!$J$2:$J$6</c:f>
              <c:numCache>
                <c:formatCode>General</c:formatCod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AF-4A8F-9FC4-16987890D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807752"/>
        <c:axId val="2137652616"/>
      </c:areaChart>
      <c:dateAx>
        <c:axId val="-211080775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37652616"/>
        <c:crosses val="autoZero"/>
        <c:auto val="1"/>
        <c:lblOffset val="100"/>
        <c:baseTimeUnit val="months"/>
      </c:dateAx>
      <c:valAx>
        <c:axId val="2137652616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-2110807752"/>
        <c:crosses val="autoZero"/>
        <c:crossBetween val="midCat"/>
      </c:valAx>
      <c:spPr>
        <a:ln>
          <a:noFill/>
        </a:ln>
      </c:spPr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98B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64C-4B24-8B8C-77BF98166EF0}"/>
              </c:ext>
            </c:extLst>
          </c:dPt>
          <c:dPt>
            <c:idx val="1"/>
            <c:invertIfNegative val="0"/>
            <c:bubble3D val="0"/>
            <c:spPr>
              <a:solidFill>
                <a:srgbClr val="3C3C3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64C-4B24-8B8C-77BF98166EF0}"/>
              </c:ext>
            </c:extLst>
          </c:dPt>
          <c:dPt>
            <c:idx val="2"/>
            <c:invertIfNegative val="0"/>
            <c:bubble3D val="0"/>
            <c:spPr>
              <a:solidFill>
                <a:srgbClr val="92949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064C-4B24-8B8C-77BF98166EF0}"/>
              </c:ext>
            </c:extLst>
          </c:dPt>
          <c:dPt>
            <c:idx val="3"/>
            <c:invertIfNegative val="0"/>
            <c:bubble3D val="0"/>
            <c:spPr>
              <a:solidFill>
                <a:srgbClr val="90298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064C-4B24-8B8C-77BF98166EF0}"/>
              </c:ext>
            </c:extLst>
          </c:dPt>
          <c:dPt>
            <c:idx val="4"/>
            <c:invertIfNegative val="0"/>
            <c:bubble3D val="0"/>
            <c:spPr>
              <a:solidFill>
                <a:srgbClr val="39317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064C-4B24-8B8C-77BF98166EF0}"/>
              </c:ext>
            </c:extLst>
          </c:dPt>
          <c:dPt>
            <c:idx val="5"/>
            <c:invertIfNegative val="0"/>
            <c:bubble3D val="0"/>
            <c:spPr>
              <a:solidFill>
                <a:srgbClr val="6599B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064C-4B24-8B8C-77BF98166EF0}"/>
              </c:ext>
            </c:extLst>
          </c:dPt>
          <c:dPt>
            <c:idx val="6"/>
            <c:invertIfNegative val="0"/>
            <c:bubble3D val="0"/>
            <c:spPr>
              <a:solidFill>
                <a:srgbClr val="AFC3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064C-4B24-8B8C-77BF98166EF0}"/>
              </c:ext>
            </c:extLst>
          </c:dPt>
          <c:dPt>
            <c:idx val="7"/>
            <c:invertIfNegative val="0"/>
            <c:bubble3D val="0"/>
            <c:spPr>
              <a:solidFill>
                <a:srgbClr val="B978AB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064C-4B24-8B8C-77BF98166EF0}"/>
              </c:ext>
            </c:extLst>
          </c:dPt>
          <c:dPt>
            <c:idx val="8"/>
            <c:invertIfNegative val="0"/>
            <c:bubble3D val="0"/>
            <c:spPr>
              <a:solidFill>
                <a:srgbClr val="52BDC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064C-4B24-8B8C-77BF98166EF0}"/>
              </c:ext>
            </c:extLst>
          </c:dPt>
          <c:dPt>
            <c:idx val="9"/>
            <c:invertIfNegative val="0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3-064C-4B24-8B8C-77BF98166EF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64C-4B24-8B8C-77BF98166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129896"/>
        <c:axId val="2128127752"/>
      </c:barChart>
      <c:catAx>
        <c:axId val="2128129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7752"/>
        <c:crosses val="autoZero"/>
        <c:auto val="1"/>
        <c:lblAlgn val="ctr"/>
        <c:lblOffset val="100"/>
        <c:noMultiLvlLbl val="0"/>
      </c:catAx>
      <c:valAx>
        <c:axId val="2128127752"/>
        <c:scaling>
          <c:orientation val="minMax"/>
          <c:max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8129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5F3-494B-8DF4-B789FF42F22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5F3-494B-8DF4-B789FF42F22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5F3-494B-8DF4-B789FF42F22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F5F3-494B-8DF4-B789FF42F22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5F3-494B-8DF4-B789FF42F222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F5F3-494B-8DF4-B789FF42F222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5F3-494B-8DF4-B789FF42F222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F5F3-494B-8DF4-B789FF42F222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5F3-494B-8DF4-B789FF42F222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5F3-494B-8DF4-B789FF42F222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F3-494B-8DF4-B789FF42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097240"/>
        <c:axId val="2128100488"/>
      </c:barChart>
      <c:catAx>
        <c:axId val="2128097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8100488"/>
        <c:crosses val="autoZero"/>
        <c:auto val="1"/>
        <c:lblAlgn val="ctr"/>
        <c:lblOffset val="100"/>
        <c:noMultiLvlLbl val="0"/>
      </c:catAx>
      <c:valAx>
        <c:axId val="2128100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097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9919675988777298E-2"/>
          <c:y val="4.2173560421735597E-2"/>
          <c:w val="0.79106842248167297"/>
          <c:h val="0.870192284358615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0A-4A4A-B0B3-8590A16CDD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mpd="sng">
              <a:solidFill>
                <a:schemeClr val="bg2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0A-4A4A-B0B3-8590A16CDD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0A-4A4A-B0B3-8590A16CDD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mpd="sng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0A-4A4A-B0B3-8590A16CDD4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12700" cmpd="sng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0A-4A4A-B0B3-8590A16CDD4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12700" cmpd="sng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0A-4A4A-B0B3-8590A16CDD4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 w="12700" cmpd="sng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13</c:v>
                </c:pt>
                <c:pt idx="1">
                  <c:v>14</c:v>
                </c:pt>
                <c:pt idx="2">
                  <c:v>15</c:v>
                </c:pt>
                <c:pt idx="3">
                  <c:v>16</c:v>
                </c:pt>
                <c:pt idx="4">
                  <c:v>17</c:v>
                </c:pt>
                <c:pt idx="5">
                  <c:v>18</c:v>
                </c:pt>
                <c:pt idx="6">
                  <c:v>19</c:v>
                </c:pt>
                <c:pt idx="7">
                  <c:v>20</c:v>
                </c:pt>
                <c:pt idx="8">
                  <c:v>21</c:v>
                </c:pt>
                <c:pt idx="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0A-4A4A-B0B3-8590A16CDD4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ln w="12700" cmpd="sng"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0A-4A4A-B0B3-8590A16CDD4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ln w="12700" cmpd="sng"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10A-4A4A-B0B3-8590A16CDD4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ln w="12700" cmpd="sng">
              <a:solidFill>
                <a:srgbClr val="758ECD"/>
              </a:solidFill>
            </a:ln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10A-4A4A-B0B3-8590A16CD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996760"/>
        <c:axId val="2127989864"/>
      </c:lineChart>
      <c:catAx>
        <c:axId val="2127996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89864"/>
        <c:crosses val="autoZero"/>
        <c:auto val="1"/>
        <c:lblAlgn val="ctr"/>
        <c:lblOffset val="100"/>
        <c:noMultiLvlLbl val="0"/>
      </c:catAx>
      <c:valAx>
        <c:axId val="2127989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818386"/>
            </a:solidFill>
          </a:ln>
        </c:spPr>
        <c:crossAx val="21279967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2A94-46B7-A2DC-D533DA21947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2A94-46B7-A2DC-D533DA21947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2A94-46B7-A2DC-D533DA219473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3-2A94-46B7-A2DC-D533DA219473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4-2A94-46B7-A2DC-D533DA219473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5-2A94-46B7-A2DC-D533DA219473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6-2A94-46B7-A2DC-D533DA219473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7-2A94-46B7-A2DC-D533DA219473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8-2A94-46B7-A2DC-D533DA21947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A94-46B7-A2DC-D533DA219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456632"/>
        <c:axId val="2127033544"/>
      </c:lineChart>
      <c:catAx>
        <c:axId val="2128456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 cmpd="sng">
            <a:noFill/>
          </a:ln>
        </c:spPr>
        <c:crossAx val="2127033544"/>
        <c:crosses val="autoZero"/>
        <c:auto val="1"/>
        <c:lblAlgn val="ctr"/>
        <c:lblOffset val="100"/>
        <c:noMultiLvlLbl val="0"/>
      </c:catAx>
      <c:valAx>
        <c:axId val="21270335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28456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Model</a:t>
            </a:r>
            <a:r>
              <a:rPr lang="en-US" baseline="0" dirty="0" smtClean="0"/>
              <a:t> a</a:t>
            </a:r>
            <a:r>
              <a:rPr lang="en-US" dirty="0" smtClean="0"/>
              <a:t>ccuracy </a:t>
            </a:r>
            <a:r>
              <a:rPr lang="en-US" dirty="0"/>
              <a:t>in %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4928906066417032E-2"/>
          <c:y val="6.0365179629484941E-2"/>
          <c:w val="0.95812623908200101"/>
          <c:h val="0.873547128658339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in %</c:v>
                </c:pt>
              </c:strCache>
            </c:strRef>
          </c:tx>
          <c:spPr>
            <a:ln w="12700" cmpd="sng">
              <a:solidFill>
                <a:schemeClr val="tx2"/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Sheet1!$C$1:$C$9</c:f>
                <c:numCache>
                  <c:formatCode>General</c:formatCode>
                  <c:ptCount val="9"/>
                  <c:pt idx="0">
                    <c:v>0</c:v>
                  </c:pt>
                  <c:pt idx="1">
                    <c:v>2.4</c:v>
                  </c:pt>
                  <c:pt idx="2">
                    <c:v>4.4000000000000004</c:v>
                  </c:pt>
                  <c:pt idx="3">
                    <c:v>1.8</c:v>
                  </c:pt>
                  <c:pt idx="4">
                    <c:v>2.8</c:v>
                  </c:pt>
                  <c:pt idx="5">
                    <c:v>2.5</c:v>
                  </c:pt>
                  <c:pt idx="6">
                    <c:v>2.36</c:v>
                  </c:pt>
                  <c:pt idx="7">
                    <c:v>2.2200000000000002</c:v>
                  </c:pt>
                  <c:pt idx="8">
                    <c:v>2.08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xVal>
            <c:strRef>
              <c:f>Sheet1!$A$3:$A$16</c:f>
              <c:strCache>
                <c:ptCount val="12"/>
                <c:pt idx="0">
                  <c:v>nr of senors: 2</c:v>
                </c:pt>
                <c:pt idx="1">
                  <c:v>nr of senors: 3</c:v>
                </c:pt>
                <c:pt idx="2">
                  <c:v>nr of senors: 4</c:v>
                </c:pt>
                <c:pt idx="3">
                  <c:v>nr of senors: 5</c:v>
                </c:pt>
                <c:pt idx="4">
                  <c:v>nr of senors: 6</c:v>
                </c:pt>
                <c:pt idx="5">
                  <c:v>nr of senors: 7</c:v>
                </c:pt>
                <c:pt idx="6">
                  <c:v>nr of senors: 8</c:v>
                </c:pt>
                <c:pt idx="7">
                  <c:v>nr of senors: 9</c:v>
                </c:pt>
                <c:pt idx="8">
                  <c:v>nr of senors: 10</c:v>
                </c:pt>
                <c:pt idx="9">
                  <c:v>nr of senors: 11</c:v>
                </c:pt>
                <c:pt idx="10">
                  <c:v>nr of senors: 12</c:v>
                </c:pt>
                <c:pt idx="11">
                  <c:v>nr of senors: 13</c:v>
                </c:pt>
              </c:strCache>
            </c:str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32.299999999999997</c:v>
                </c:pt>
                <c:pt idx="1">
                  <c:v>59</c:v>
                </c:pt>
                <c:pt idx="2">
                  <c:v>58.2</c:v>
                </c:pt>
                <c:pt idx="3">
                  <c:v>76</c:v>
                </c:pt>
                <c:pt idx="4">
                  <c:v>61.6</c:v>
                </c:pt>
                <c:pt idx="5">
                  <c:v>89.9</c:v>
                </c:pt>
                <c:pt idx="6">
                  <c:v>86.4</c:v>
                </c:pt>
                <c:pt idx="7">
                  <c:v>85.2</c:v>
                </c:pt>
                <c:pt idx="8">
                  <c:v>88</c:v>
                </c:pt>
                <c:pt idx="9">
                  <c:v>88.6</c:v>
                </c:pt>
                <c:pt idx="10">
                  <c:v>84.9</c:v>
                </c:pt>
                <c:pt idx="11">
                  <c:v>87.6</c:v>
                </c:pt>
                <c:pt idx="12">
                  <c:v>84.4</c:v>
                </c:pt>
                <c:pt idx="13">
                  <c:v>85.7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1137-4493-B270-A6A0CC478498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axId val="2128456632"/>
        <c:axId val="2127033544"/>
      </c:scatterChart>
      <c:valAx>
        <c:axId val="2128456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</a:t>
                </a:r>
                <a:r>
                  <a:rPr lang="en-US" baseline="0" dirty="0" smtClean="0"/>
                  <a:t> sensor points</a:t>
                </a:r>
              </a:p>
            </c:rich>
          </c:tx>
          <c:layout>
            <c:manualLayout>
              <c:xMode val="edge"/>
              <c:yMode val="edge"/>
              <c:x val="0.4465605945001761"/>
              <c:y val="0.904019364389118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3175" cmpd="sng">
            <a:noFill/>
          </a:ln>
        </c:spPr>
        <c:crossAx val="2127033544"/>
        <c:crosses val="autoZero"/>
        <c:crossBetween val="midCat"/>
      </c:valAx>
      <c:valAx>
        <c:axId val="21270335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128456632"/>
        <c:crosses val="autoZero"/>
        <c:crossBetween val="midCat"/>
      </c:valAx>
      <c:spPr>
        <a:solidFill>
          <a:schemeClr val="bg1"/>
        </a:solidFill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80782861105701E-2"/>
          <c:y val="0.104183156336843"/>
          <c:w val="0.32363201659532298"/>
          <c:h val="0.791633687326314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A2A-4E40-8AA0-F3F0F65A522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A2A-4E40-8AA0-F3F0F65A5223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A2A-4E40-8AA0-F3F0F65A5223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A2A-4E40-8AA0-F3F0F65A5223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1A2A-4E40-8AA0-F3F0F65A5223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1A2A-4E40-8AA0-F3F0F65A5223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1A2A-4E40-8AA0-F3F0F65A5223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1A2A-4E40-8AA0-F3F0F65A5223}"/>
              </c:ext>
            </c:extLst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1A2A-4E40-8AA0-F3F0F65A522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A2A-4E40-8AA0-F3F0F65A5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01815913339898"/>
          <c:y val="0.37703294752870198"/>
          <c:w val="0.32356616541671601"/>
          <c:h val="0.245933852469177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99822877223197E-2"/>
          <c:y val="9.3163464056044101E-2"/>
          <c:w val="0.75258445974714605"/>
          <c:h val="0.8465812211429769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explosion val="17"/>
            <c:spPr>
              <a:solidFill>
                <a:schemeClr val="tx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84-4999-8653-E260A00E1A3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B684-4999-8653-E260A00E1A3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B684-4999-8653-E260A00E1A3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B684-4999-8653-E260A00E1A3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B684-4999-8653-E260A00E1A3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B684-4999-8653-E260A00E1A3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B684-4999-8653-E260A00E1A3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B684-4999-8653-E260A00E1A3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B684-4999-8653-E260A00E1A3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A-B684-4999-8653-E260A00E1A35}"/>
              </c:ext>
            </c:extLst>
          </c:dPt>
          <c:dLbls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84-4999-8653-E260A00E1A35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84-4999-8653-E260A00E1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05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80782861105701E-2"/>
          <c:y val="0.104183156336843"/>
          <c:w val="0.32363201659532298"/>
          <c:h val="0.791633687326314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spPr>
            <a:solidFill>
              <a:schemeClr val="accent1"/>
            </a:solidFill>
            <a:effectLst/>
          </c:spPr>
          <c:dPt>
            <c:idx val="0"/>
            <c:bubble3D val="0"/>
            <c:spPr>
              <a:solidFill>
                <a:schemeClr val="tx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0E4-4851-8300-97B9174F0AC2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0E4-4851-8300-97B9174F0AC2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0E4-4851-8300-97B9174F0AC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50E4-4851-8300-97B9174F0AC2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50E4-4851-8300-97B9174F0AC2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50E4-4851-8300-97B9174F0AC2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50E4-4851-8300-97B9174F0AC2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50E4-4851-8300-97B9174F0AC2}"/>
              </c:ext>
            </c:extLst>
          </c:dPt>
          <c:dPt>
            <c:idx val="9"/>
            <c:bubble3D val="0"/>
            <c:spPr>
              <a:solidFill>
                <a:srgbClr val="758ECD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50E4-4851-8300-97B9174F0A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0E4-4851-8300-97B9174F0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0239649779073403"/>
          <c:y val="0.37703294752870198"/>
          <c:w val="0.35182829398071702"/>
          <c:h val="0.249876729853189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900">
          <a:solidFill>
            <a:srgbClr val="464749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  <a:endParaRPr lang="en-US" sz="900" b="0" i="0" cap="all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 smtClean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  <p:pic>
        <p:nvPicPr>
          <p:cNvPr id="7" name="Picture 6" descr="ID TRAN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8" t="26408" r="16732" b="25699"/>
          <a:stretch/>
        </p:blipFill>
        <p:spPr>
          <a:xfrm>
            <a:off x="-9407" y="4673129"/>
            <a:ext cx="884297" cy="489185"/>
          </a:xfrm>
          <a:prstGeom prst="rect">
            <a:avLst/>
          </a:prstGeom>
        </p:spPr>
      </p:pic>
      <p:pic>
        <p:nvPicPr>
          <p:cNvPr id="8" name="Picture 7" descr="logo_UA_vert3_kl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97" y="4666703"/>
            <a:ext cx="366520" cy="446488"/>
          </a:xfrm>
          <a:prstGeom prst="rect">
            <a:avLst/>
          </a:prstGeom>
        </p:spPr>
      </p:pic>
      <p:pic>
        <p:nvPicPr>
          <p:cNvPr id="9" name="Picture 8" descr="logo_UGent_EN_RGB_2400_colo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17" y="4565716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 smtClean="0">
                <a:solidFill>
                  <a:schemeClr val="bg1"/>
                </a:solidFill>
              </a:rPr>
              <a:t>PUBLIC</a:t>
            </a:r>
            <a:endParaRPr lang="en-US" sz="600" cap="all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 descr="logo_UA_vert3_kl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58" y="4702616"/>
            <a:ext cx="366520" cy="446488"/>
          </a:xfrm>
          <a:prstGeom prst="rect">
            <a:avLst/>
          </a:prstGeom>
        </p:spPr>
      </p:pic>
      <p:pic>
        <p:nvPicPr>
          <p:cNvPr id="8" name="Picture 7" descr="logo_UGent_EN_RGB_2400_col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43" y="4577870"/>
            <a:ext cx="869791" cy="6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7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Tx/>
        <a:buBlip>
          <a:blip r:embed="rId16"/>
        </a:buBlip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612881"/>
              </p:ext>
            </p:extLst>
          </p:nvPr>
        </p:nvGraphicFramePr>
        <p:xfrm>
          <a:off x="237173" y="1082993"/>
          <a:ext cx="8666797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</a:t>
            </a:r>
            <a:r>
              <a:rPr lang="en-US" smtClean="0"/>
              <a:t>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176779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 extended series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60020" y="1078707"/>
          <a:ext cx="8753952" cy="3523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54518"/>
              </p:ext>
            </p:extLst>
          </p:nvPr>
        </p:nvGraphicFramePr>
        <p:xfrm>
          <a:off x="237173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182685"/>
              </p:ext>
            </p:extLst>
          </p:nvPr>
        </p:nvGraphicFramePr>
        <p:xfrm>
          <a:off x="237173" y="1082992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818914"/>
              </p:ext>
            </p:extLst>
          </p:nvPr>
        </p:nvGraphicFramePr>
        <p:xfrm>
          <a:off x="237172" y="1082993"/>
          <a:ext cx="8719662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8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1" y="2355308"/>
            <a:ext cx="8839200" cy="430887"/>
          </a:xfrm>
        </p:spPr>
        <p:txBody>
          <a:bodyPr/>
          <a:lstStyle/>
          <a:p>
            <a:r>
              <a:rPr lang="en-US" dirty="0" smtClean="0"/>
              <a:t>shapes, colors, lines,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4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7063" y="248030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0" name="Rounded Rectangle 9"/>
          <p:cNvSpPr/>
          <p:nvPr/>
        </p:nvSpPr>
        <p:spPr>
          <a:xfrm>
            <a:off x="1591244" y="2480309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3379605" y="2480309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4273786" y="2480309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7966" y="2480309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6062147" y="2480309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956327" y="2480308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5424" y="2480309"/>
            <a:ext cx="699135" cy="69913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97063" y="2341245"/>
            <a:ext cx="2487497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7063" y="1976926"/>
            <a:ext cx="248749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/>
              <a:t>PRIMARY </a:t>
            </a:r>
            <a:r>
              <a:rPr lang="en-US" sz="1440" b="1" dirty="0" smtClean="0"/>
              <a:t>COLORS</a:t>
            </a:r>
            <a:endParaRPr lang="en-US" sz="1440" b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379605" y="2332594"/>
            <a:ext cx="5165668" cy="865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79605" y="1976926"/>
            <a:ext cx="42758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b="1" dirty="0">
                <a:solidFill>
                  <a:srgbClr val="464749"/>
                </a:solidFill>
              </a:rPr>
              <a:t>SECONDARY </a:t>
            </a:r>
            <a:r>
              <a:rPr lang="en-US" sz="1440" b="1" dirty="0" smtClean="0">
                <a:solidFill>
                  <a:srgbClr val="464749"/>
                </a:solidFill>
              </a:rPr>
              <a:t>COLORS</a:t>
            </a:r>
            <a:endParaRPr lang="en-US" sz="1440" b="1" dirty="0">
              <a:solidFill>
                <a:srgbClr val="464749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2673" y="2480308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shape to make it default. Use the format painter to copy styles.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64523" y="3173730"/>
            <a:ext cx="699135" cy="6991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1" name="Rounded Rectangle 10"/>
          <p:cNvSpPr/>
          <p:nvPr/>
        </p:nvSpPr>
        <p:spPr>
          <a:xfrm>
            <a:off x="2952884" y="3173730"/>
            <a:ext cx="699135" cy="6991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2" name="Rounded Rectangle 11"/>
          <p:cNvSpPr/>
          <p:nvPr/>
        </p:nvSpPr>
        <p:spPr>
          <a:xfrm>
            <a:off x="3847065" y="3173730"/>
            <a:ext cx="699135" cy="69913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41246" y="3173730"/>
            <a:ext cx="699135" cy="69913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4" name="Rounded Rectangle 13"/>
          <p:cNvSpPr/>
          <p:nvPr/>
        </p:nvSpPr>
        <p:spPr>
          <a:xfrm>
            <a:off x="5635426" y="3173730"/>
            <a:ext cx="699135" cy="69913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5" name="Rounded Rectangle 14"/>
          <p:cNvSpPr/>
          <p:nvPr/>
        </p:nvSpPr>
        <p:spPr>
          <a:xfrm>
            <a:off x="6529607" y="3173730"/>
            <a:ext cx="699135" cy="69913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5084" y="3173729"/>
            <a:ext cx="699135" cy="69913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151294" y="2223140"/>
            <a:ext cx="712800" cy="712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71792" y="2223139"/>
            <a:ext cx="712800" cy="712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39530" y="2223140"/>
            <a:ext cx="712800" cy="712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833647" y="2223140"/>
            <a:ext cx="712800" cy="712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727765" y="2223140"/>
            <a:ext cx="712800" cy="712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621882" y="2223140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516000" y="2223140"/>
            <a:ext cx="712800" cy="712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1164523" y="4114800"/>
            <a:ext cx="699729" cy="533401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8" name="Isosceles Triangle 27"/>
          <p:cNvSpPr/>
          <p:nvPr/>
        </p:nvSpPr>
        <p:spPr>
          <a:xfrm>
            <a:off x="285679" y="4114799"/>
            <a:ext cx="699729" cy="533401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29" name="Isosceles Triangle 28"/>
          <p:cNvSpPr/>
          <p:nvPr/>
        </p:nvSpPr>
        <p:spPr>
          <a:xfrm>
            <a:off x="2954074" y="4114800"/>
            <a:ext cx="699729" cy="53340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0" name="Isosceles Triangle 29"/>
          <p:cNvSpPr/>
          <p:nvPr/>
        </p:nvSpPr>
        <p:spPr>
          <a:xfrm>
            <a:off x="3848850" y="4114800"/>
            <a:ext cx="699729" cy="53340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4743625" y="4114800"/>
            <a:ext cx="699729" cy="533401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2" name="Isosceles Triangle 31"/>
          <p:cNvSpPr/>
          <p:nvPr/>
        </p:nvSpPr>
        <p:spPr>
          <a:xfrm>
            <a:off x="5638401" y="4114800"/>
            <a:ext cx="699729" cy="533401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3" name="Isosceles Triangle 32"/>
          <p:cNvSpPr/>
          <p:nvPr/>
        </p:nvSpPr>
        <p:spPr>
          <a:xfrm>
            <a:off x="6533176" y="4114800"/>
            <a:ext cx="699729" cy="533401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25952" y="3173729"/>
            <a:ext cx="699135" cy="69913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10119" y="2223140"/>
            <a:ext cx="712800" cy="7128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7425358" y="4114800"/>
            <a:ext cx="699729" cy="533401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1151294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271792" y="1308739"/>
            <a:ext cx="712800" cy="712800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293953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3833647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4727765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5621882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6516000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7410119" y="1308740"/>
            <a:ext cx="712800" cy="712800"/>
          </a:xfrm>
          <a:prstGeom prst="roundRect">
            <a:avLst/>
          </a:prstGeom>
          <a:noFill/>
          <a:ln w="127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0" dirty="0">
              <a:solidFill>
                <a:srgbClr val="314B56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5039" y="1308740"/>
            <a:ext cx="712800" cy="3339462"/>
            <a:chOff x="285752" y="1454155"/>
            <a:chExt cx="792000" cy="3710513"/>
          </a:xfrm>
        </p:grpSpPr>
        <p:sp>
          <p:nvSpPr>
            <p:cNvPr id="47" name="Rectangle 46"/>
            <p:cNvSpPr/>
            <p:nvPr/>
          </p:nvSpPr>
          <p:spPr>
            <a:xfrm>
              <a:off x="300380" y="3526366"/>
              <a:ext cx="776817" cy="776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dirty="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85752" y="2470155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299719" y="4572000"/>
              <a:ext cx="777477" cy="59266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85752" y="1454155"/>
              <a:ext cx="792000" cy="792000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10" b="1" dirty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Right click any line to make it default. Use the format painter to copy styles.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0866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66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866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866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866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66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0866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866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09640" y="156210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09640" y="170688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09640" y="185165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309640" y="199643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09640" y="214121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09640" y="228599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309640" y="243077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09640" y="257555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866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0866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866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66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866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866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866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866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09640" y="3253740"/>
            <a:ext cx="3240000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09640" y="3398520"/>
            <a:ext cx="3240000" cy="0"/>
          </a:xfrm>
          <a:prstGeom prst="line">
            <a:avLst/>
          </a:prstGeom>
          <a:ln w="9525" cmpd="sng">
            <a:solidFill>
              <a:schemeClr val="bg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09640" y="3543299"/>
            <a:ext cx="3240000" cy="0"/>
          </a:xfrm>
          <a:prstGeom prst="line">
            <a:avLst/>
          </a:prstGeom>
          <a:ln w="9525" cmpd="sng">
            <a:solidFill>
              <a:schemeClr val="tx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09640" y="3688079"/>
            <a:ext cx="3240000" cy="0"/>
          </a:xfrm>
          <a:prstGeom prst="line">
            <a:avLst/>
          </a:prstGeom>
          <a:ln w="9525" cmpd="sng">
            <a:solidFill>
              <a:schemeClr val="accent1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309640" y="3832858"/>
            <a:ext cx="3240000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09640" y="3977637"/>
            <a:ext cx="3240000" cy="0"/>
          </a:xfrm>
          <a:prstGeom prst="line">
            <a:avLst/>
          </a:prstGeom>
          <a:ln w="9525" cmpd="sng">
            <a:solidFill>
              <a:schemeClr val="accent3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09640" y="4122417"/>
            <a:ext cx="3240000" cy="0"/>
          </a:xfrm>
          <a:prstGeom prst="line">
            <a:avLst/>
          </a:prstGeom>
          <a:ln w="9525" cmpd="sng">
            <a:solidFill>
              <a:schemeClr val="accent4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309640" y="4267196"/>
            <a:ext cx="3240000" cy="0"/>
          </a:xfrm>
          <a:prstGeom prst="line">
            <a:avLst/>
          </a:prstGeom>
          <a:ln w="9525" cmpd="sng">
            <a:solidFill>
              <a:schemeClr val="accent5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09640" y="271843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866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09640" y="4410072"/>
            <a:ext cx="3240000" cy="0"/>
          </a:xfrm>
          <a:prstGeom prst="line">
            <a:avLst/>
          </a:prstGeom>
          <a:ln w="9525" cmpd="sng">
            <a:solidFill>
              <a:schemeClr val="accent6"/>
            </a:solidFill>
            <a:prstDash val="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shapes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19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/>
              <a:t>Right click any shape to make it default. Use the format painter to copy styles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5422434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2435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7" name="Pentagon 6"/>
          <p:cNvSpPr/>
          <p:nvPr/>
        </p:nvSpPr>
        <p:spPr>
          <a:xfrm>
            <a:off x="3698057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8058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9" name="Pentagon 8"/>
          <p:cNvSpPr/>
          <p:nvPr/>
        </p:nvSpPr>
        <p:spPr>
          <a:xfrm>
            <a:off x="1964242" y="2545904"/>
            <a:ext cx="1919552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64243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  <p:sp>
        <p:nvSpPr>
          <p:cNvPr id="11" name="Chevron 10"/>
          <p:cNvSpPr/>
          <p:nvPr/>
        </p:nvSpPr>
        <p:spPr>
          <a:xfrm>
            <a:off x="1136433" y="2042491"/>
            <a:ext cx="1022985" cy="345201"/>
          </a:xfrm>
          <a:prstGeom prst="chevr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12" name="Pentagon 11"/>
          <p:cNvSpPr/>
          <p:nvPr/>
        </p:nvSpPr>
        <p:spPr>
          <a:xfrm>
            <a:off x="4147332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3" name="Pentagon 12"/>
          <p:cNvSpPr/>
          <p:nvPr/>
        </p:nvSpPr>
        <p:spPr>
          <a:xfrm>
            <a:off x="3365839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4" name="Pentagon 13"/>
          <p:cNvSpPr/>
          <p:nvPr/>
        </p:nvSpPr>
        <p:spPr>
          <a:xfrm>
            <a:off x="2584346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5" name="Pentagon 14"/>
          <p:cNvSpPr/>
          <p:nvPr/>
        </p:nvSpPr>
        <p:spPr>
          <a:xfrm>
            <a:off x="1802852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6" name="Pentagon 15"/>
          <p:cNvSpPr/>
          <p:nvPr/>
        </p:nvSpPr>
        <p:spPr>
          <a:xfrm>
            <a:off x="1021359" y="1507519"/>
            <a:ext cx="1022985" cy="373878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7" name="Pentagon 16"/>
          <p:cNvSpPr/>
          <p:nvPr/>
        </p:nvSpPr>
        <p:spPr>
          <a:xfrm>
            <a:off x="239865" y="1507519"/>
            <a:ext cx="1022985" cy="373878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18" name="Chevron 17"/>
          <p:cNvSpPr/>
          <p:nvPr/>
        </p:nvSpPr>
        <p:spPr>
          <a:xfrm>
            <a:off x="239865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19" name="Chevron 18"/>
          <p:cNvSpPr/>
          <p:nvPr/>
        </p:nvSpPr>
        <p:spPr>
          <a:xfrm>
            <a:off x="2924018" y="2042491"/>
            <a:ext cx="1022985" cy="34520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0" name="Chevron 19"/>
          <p:cNvSpPr/>
          <p:nvPr/>
        </p:nvSpPr>
        <p:spPr>
          <a:xfrm>
            <a:off x="2027451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1" name="Chevron 20"/>
          <p:cNvSpPr/>
          <p:nvPr/>
        </p:nvSpPr>
        <p:spPr>
          <a:xfrm>
            <a:off x="4711604" y="2042491"/>
            <a:ext cx="1022985" cy="345201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464749"/>
                </a:solidFill>
                <a:cs typeface="Verdana"/>
              </a:rPr>
              <a:t>text</a:t>
            </a:r>
          </a:p>
        </p:txBody>
      </p:sp>
      <p:sp>
        <p:nvSpPr>
          <p:cNvPr id="22" name="Chevron 21"/>
          <p:cNvSpPr/>
          <p:nvPr/>
        </p:nvSpPr>
        <p:spPr>
          <a:xfrm>
            <a:off x="3815036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3" name="Chevron 22"/>
          <p:cNvSpPr/>
          <p:nvPr/>
        </p:nvSpPr>
        <p:spPr>
          <a:xfrm>
            <a:off x="6499189" y="2042491"/>
            <a:ext cx="1022985" cy="345201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tx1"/>
                </a:solidFill>
                <a:cs typeface="Verdana"/>
              </a:rPr>
              <a:t>text</a:t>
            </a:r>
          </a:p>
        </p:txBody>
      </p:sp>
      <p:sp>
        <p:nvSpPr>
          <p:cNvPr id="24" name="Chevron 23"/>
          <p:cNvSpPr/>
          <p:nvPr/>
        </p:nvSpPr>
        <p:spPr>
          <a:xfrm>
            <a:off x="5602622" y="2042491"/>
            <a:ext cx="1022985" cy="345201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rgbClr val="FFFFFF"/>
                </a:solidFill>
                <a:cs typeface="Verdana"/>
              </a:rPr>
              <a:t>text</a:t>
            </a:r>
          </a:p>
        </p:txBody>
      </p:sp>
      <p:sp>
        <p:nvSpPr>
          <p:cNvPr id="25" name="Pentagon 24"/>
          <p:cNvSpPr/>
          <p:nvPr/>
        </p:nvSpPr>
        <p:spPr>
          <a:xfrm>
            <a:off x="239866" y="2545904"/>
            <a:ext cx="1919552" cy="373878"/>
          </a:xfrm>
          <a:prstGeom prst="homePlat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20" cap="all" dirty="0">
                <a:solidFill>
                  <a:schemeClr val="bg1"/>
                </a:solidFill>
                <a:cs typeface="Verdana"/>
              </a:rPr>
              <a:t>text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867" y="2919782"/>
            <a:ext cx="1733815" cy="1294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rIns="97200" rtlCol="0" anchor="ctr"/>
          <a:lstStyle/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  <a:p>
            <a:pPr marL="80010" indent="-80010">
              <a:spcAft>
                <a:spcPts val="540"/>
              </a:spcAft>
              <a:buClr>
                <a:schemeClr val="tx2"/>
              </a:buClr>
              <a:buFont typeface="Wingdings" charset="2"/>
              <a:buChar char="§"/>
            </a:pPr>
            <a:r>
              <a:rPr lang="en-US" sz="720" dirty="0">
                <a:solidFill>
                  <a:schemeClr val="tx1"/>
                </a:solidFill>
                <a:cs typeface="Verdana"/>
              </a:rPr>
              <a:t>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 Lorem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ipsum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 dolor sit </a:t>
            </a:r>
            <a:r>
              <a:rPr lang="en-US" sz="720" dirty="0" err="1">
                <a:solidFill>
                  <a:schemeClr val="tx1"/>
                </a:solidFill>
                <a:cs typeface="Verdana"/>
              </a:rPr>
              <a:t>amet</a:t>
            </a:r>
            <a:r>
              <a:rPr lang="en-US" sz="720" dirty="0">
                <a:solidFill>
                  <a:schemeClr val="tx1"/>
                </a:solidFill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7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081896"/>
              </p:ext>
            </p:extLst>
          </p:nvPr>
        </p:nvGraphicFramePr>
        <p:xfrm>
          <a:off x="152877" y="1082993"/>
          <a:ext cx="8752523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3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50000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631" y="576315"/>
            <a:ext cx="8753475" cy="646331"/>
          </a:xfrm>
        </p:spPr>
        <p:txBody>
          <a:bodyPr/>
          <a:lstStyle/>
          <a:p>
            <a:r>
              <a:rPr lang="en-US" dirty="0" smtClean="0"/>
              <a:t>Tables cannot be saved as template. Keep them light and corporate branded.</a:t>
            </a:r>
            <a:endParaRPr lang="en-US" dirty="0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490188"/>
              </p:ext>
            </p:extLst>
          </p:nvPr>
        </p:nvGraphicFramePr>
        <p:xfrm>
          <a:off x="237173" y="1281593"/>
          <a:ext cx="8668700" cy="307180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3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all" dirty="0" smtClean="0">
                          <a:solidFill>
                            <a:schemeClr val="tx2"/>
                          </a:solidFill>
                        </a:rPr>
                        <a:t>text</a:t>
                      </a:r>
                      <a:endParaRPr lang="en-US" sz="800" cap="all" dirty="0">
                        <a:solidFill>
                          <a:schemeClr val="tx2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700" cap="all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sz="700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7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algn="l"/>
                      <a:r>
                        <a:rPr lang="en-US" sz="800" b="1" cap="all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800" b="1" cap="all" dirty="0">
                        <a:solidFill>
                          <a:schemeClr val="tx1"/>
                        </a:solidFill>
                      </a:endParaRPr>
                    </a:p>
                  </a:txBody>
                  <a:tcPr marL="64953" marR="0" marT="27497" marB="2749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464749"/>
                          </a:solidFill>
                        </a:rPr>
                        <a:t>0</a:t>
                      </a:r>
                      <a:endParaRPr lang="en-US" sz="800" b="1" dirty="0">
                        <a:solidFill>
                          <a:srgbClr val="464749"/>
                        </a:solidFill>
                      </a:endParaRPr>
                    </a:p>
                  </a:txBody>
                  <a:tcPr marL="0" marR="0" marT="27497" marB="27497" anchor="ctr">
                    <a:lnL w="6350" cap="flat" cmpd="sng" algn="ctr">
                      <a:solidFill>
                        <a:srgbClr val="818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0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graph - accentuated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65779"/>
              </p:ext>
            </p:extLst>
          </p:nvPr>
        </p:nvGraphicFramePr>
        <p:xfrm>
          <a:off x="237172" y="1082993"/>
          <a:ext cx="8666798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6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48539"/>
              </p:ext>
            </p:extLst>
          </p:nvPr>
        </p:nvGraphicFramePr>
        <p:xfrm>
          <a:off x="237173" y="1082993"/>
          <a:ext cx="8666798" cy="351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 - accentuated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36099"/>
              </p:ext>
            </p:extLst>
          </p:nvPr>
        </p:nvGraphicFramePr>
        <p:xfrm>
          <a:off x="237173" y="1281545"/>
          <a:ext cx="8719661" cy="336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555579"/>
              </p:ext>
            </p:extLst>
          </p:nvPr>
        </p:nvGraphicFramePr>
        <p:xfrm>
          <a:off x="237173" y="1281545"/>
          <a:ext cx="8719661" cy="3366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65573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 – Accentuated with text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42373"/>
              </p:ext>
            </p:extLst>
          </p:nvPr>
        </p:nvGraphicFramePr>
        <p:xfrm>
          <a:off x="237173" y="1082993"/>
          <a:ext cx="3956000" cy="356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You can add comments about the chart here. </a:t>
            </a:r>
          </a:p>
        </p:txBody>
      </p:sp>
    </p:spTree>
    <p:extLst>
      <p:ext uri="{BB962C8B-B14F-4D97-AF65-F5344CB8AC3E}">
        <p14:creationId xmlns:p14="http://schemas.microsoft.com/office/powerpoint/2010/main" val="18834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your life easy. Right click on the chart. Choose ‘SAVE AS TEMPLATE’.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872888"/>
              </p:ext>
            </p:extLst>
          </p:nvPr>
        </p:nvGraphicFramePr>
        <p:xfrm>
          <a:off x="237172" y="1082993"/>
          <a:ext cx="8719662" cy="356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60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imec rebranded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mec rebranded">
    <a:dk1>
      <a:srgbClr val="3C3C3B"/>
    </a:dk1>
    <a:lt1>
      <a:srgbClr val="FFFFFF"/>
    </a:lt1>
    <a:dk2>
      <a:srgbClr val="3F98BD"/>
    </a:dk2>
    <a:lt2>
      <a:srgbClr val="929497"/>
    </a:lt2>
    <a:accent1>
      <a:srgbClr val="90298D"/>
    </a:accent1>
    <a:accent2>
      <a:srgbClr val="36337D"/>
    </a:accent2>
    <a:accent3>
      <a:srgbClr val="1582BE"/>
    </a:accent3>
    <a:accent4>
      <a:srgbClr val="99BDE4"/>
    </a:accent4>
    <a:accent5>
      <a:srgbClr val="C778AD"/>
    </a:accent5>
    <a:accent6>
      <a:srgbClr val="52BDC2"/>
    </a:accent6>
    <a:hlink>
      <a:srgbClr val="3F98BD"/>
    </a:hlink>
    <a:folHlink>
      <a:srgbClr val="2D6C85"/>
    </a:folHlink>
  </a:clrScheme>
  <a:fontScheme name="Gill Sans MT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IMEC DEF">
    <a:dk1>
      <a:srgbClr val="6A036A"/>
    </a:dk1>
    <a:lt1>
      <a:sysClr val="window" lastClr="FFFFFF"/>
    </a:lt1>
    <a:dk2>
      <a:srgbClr val="464749"/>
    </a:dk2>
    <a:lt2>
      <a:srgbClr val="818386"/>
    </a:lt2>
    <a:accent1>
      <a:srgbClr val="007BB8"/>
    </a:accent1>
    <a:accent2>
      <a:srgbClr val="34256C"/>
    </a:accent2>
    <a:accent3>
      <a:srgbClr val="4591AE"/>
    </a:accent3>
    <a:accent4>
      <a:srgbClr val="92BDEE"/>
    </a:accent4>
    <a:accent5>
      <a:srgbClr val="D87DB2"/>
    </a:accent5>
    <a:accent6>
      <a:srgbClr val="60C6CA"/>
    </a:accent6>
    <a:hlink>
      <a:srgbClr val="34256C"/>
    </a:hlink>
    <a:folHlink>
      <a:srgbClr val="800080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750</Words>
  <Application>Microsoft Office PowerPoint</Application>
  <PresentationFormat>On-screen Show (16:9)</PresentationFormat>
  <Paragraphs>227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Verdana</vt:lpstr>
      <vt:lpstr>Wingdings</vt:lpstr>
      <vt:lpstr>Office Theme imec rebranded</vt:lpstr>
      <vt:lpstr>Column graph</vt:lpstr>
      <vt:lpstr>Column graph</vt:lpstr>
      <vt:lpstr>Column graph - accentuated</vt:lpstr>
      <vt:lpstr>LINE graph</vt:lpstr>
      <vt:lpstr>line graph - accentuated</vt:lpstr>
      <vt:lpstr>PowerPoint Presentation</vt:lpstr>
      <vt:lpstr>PIE CHART</vt:lpstr>
      <vt:lpstr>PIE CHART – Accentuated with text</vt:lpstr>
      <vt:lpstr>DONUT CHART</vt:lpstr>
      <vt:lpstr>BAR CHART</vt:lpstr>
      <vt:lpstr>Bar chart extended series</vt:lpstr>
      <vt:lpstr>Bar chart</vt:lpstr>
      <vt:lpstr>bar chart - accentuated</vt:lpstr>
      <vt:lpstr>area CHART</vt:lpstr>
      <vt:lpstr>shapes, colors, lines, etc...</vt:lpstr>
      <vt:lpstr>colors</vt:lpstr>
      <vt:lpstr>Shapes</vt:lpstr>
      <vt:lpstr>LINES</vt:lpstr>
      <vt:lpstr>flow shapes</vt:lpstr>
      <vt:lpstr>tables</vt:lpstr>
      <vt:lpstr>tables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IMEC</dc:creator>
  <cp:keywords/>
  <dc:description/>
  <cp:lastModifiedBy>IBCN</cp:lastModifiedBy>
  <cp:revision>177</cp:revision>
  <dcterms:created xsi:type="dcterms:W3CDTF">2015-04-29T12:04:28Z</dcterms:created>
  <dcterms:modified xsi:type="dcterms:W3CDTF">2017-08-21T12:54:28Z</dcterms:modified>
  <cp:category/>
</cp:coreProperties>
</file>