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7" r:id="rId2"/>
    <p:sldId id="325" r:id="rId3"/>
    <p:sldId id="269" r:id="rId4"/>
    <p:sldId id="270" r:id="rId5"/>
    <p:sldId id="272" r:id="rId6"/>
    <p:sldId id="327" r:id="rId7"/>
    <p:sldId id="273" r:id="rId8"/>
    <p:sldId id="276" r:id="rId9"/>
    <p:sldId id="274" r:id="rId10"/>
    <p:sldId id="277" r:id="rId11"/>
    <p:sldId id="326" r:id="rId12"/>
    <p:sldId id="278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99" r:id="rId22"/>
    <p:sldId id="324" r:id="rId23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7" autoAdjust="0"/>
    <p:restoredTop sz="91981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32" y="34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3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8-49AB-A1E6-9D696785A5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B8-49AB-A1E6-9D696785A5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B8-49AB-A1E6-9D696785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383704"/>
        <c:axId val="2127757528"/>
      </c:barChart>
      <c:catAx>
        <c:axId val="2128383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3175" cap="flat" cmpd="sng" algn="ctr">
            <a:solidFill>
              <a:srgbClr val="818386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27757528"/>
        <c:crosses val="autoZero"/>
        <c:auto val="1"/>
        <c:lblAlgn val="ctr"/>
        <c:lblOffset val="100"/>
        <c:noMultiLvlLbl val="0"/>
      </c:catAx>
      <c:valAx>
        <c:axId val="2127757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rgbClr val="818386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2838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945221286994302"/>
          <c:y val="0.93308197789144998"/>
          <c:w val="0.24109557426011399"/>
          <c:h val="6.6918022108550301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0C6C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9-4CA0-80BB-FBBE26C92E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9-4CA0-80BB-FBBE26C92E3E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9-4CA0-80BB-FBBE26C92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745560"/>
        <c:axId val="2080028184"/>
      </c:barChart>
      <c:catAx>
        <c:axId val="21277455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080028184"/>
        <c:crosses val="autoZero"/>
        <c:auto val="1"/>
        <c:lblAlgn val="ctr"/>
        <c:lblOffset val="100"/>
        <c:noMultiLvlLbl val="0"/>
      </c:catAx>
      <c:valAx>
        <c:axId val="2080028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74556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A036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C-40FB-A2EF-D031C7CE3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818386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AC-40FB-A2EF-D031C7CE373A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64749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AC-40FB-A2EF-D031C7CE37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7BB8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4.26</c:v>
                </c:pt>
                <c:pt idx="1">
                  <c:v>4.42</c:v>
                </c:pt>
                <c:pt idx="2">
                  <c:v>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C-40FB-A2EF-D031C7CE373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34256C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2.36</c:v>
                </c:pt>
                <c:pt idx="1">
                  <c:v>2.2200000000000002</c:v>
                </c:pt>
                <c:pt idx="2">
                  <c:v>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AC-40FB-A2EF-D031C7CE373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4591AE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AC-40FB-A2EF-D031C7CE373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92BDEE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AC-40FB-A2EF-D031C7CE373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D87DB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AC-40FB-A2EF-D031C7CE373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60C6C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AC-40FB-A2EF-D031C7CE37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11328296"/>
        <c:axId val="-2110913528"/>
      </c:barChart>
      <c:catAx>
        <c:axId val="-21113282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0913528"/>
        <c:crosses val="autoZero"/>
        <c:auto val="1"/>
        <c:lblAlgn val="ctr"/>
        <c:lblOffset val="100"/>
        <c:noMultiLvlLbl val="0"/>
      </c:catAx>
      <c:valAx>
        <c:axId val="-2110913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1328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51186843636376"/>
          <c:y val="0.92895423237603003"/>
          <c:w val="0.51507343168783604"/>
          <c:h val="5.890479018589830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  <a:latin typeface="+mn-lt"/>
          <a:ea typeface="Gill Sans MT Ext Condensed Bold" charset="0"/>
          <a:cs typeface="Gill Sans MT Ext Condensed Bold" charset="0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C83-452F-BAE1-8A06C6ADDEF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C83-452F-BAE1-8A06C6ADDEF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EC83-452F-BAE1-8A06C6ADDEF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EC83-452F-BAE1-8A06C6ADDEF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EC83-452F-BAE1-8A06C6ADDEF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EC83-452F-BAE1-8A06C6ADDEF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EC83-452F-BAE1-8A06C6ADDEF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EC83-452F-BAE1-8A06C6ADDEFB}"/>
              </c:ext>
            </c:extLst>
          </c:dPt>
          <c:dPt>
            <c:idx val="9"/>
            <c:invertIfNegative val="0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EC83-452F-BAE1-8A06C6ADDEF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C83-452F-BAE1-8A06C6ADD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870200"/>
        <c:axId val="2132382680"/>
      </c:barChart>
      <c:catAx>
        <c:axId val="213787020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2382680"/>
        <c:crosses val="autoZero"/>
        <c:auto val="1"/>
        <c:lblAlgn val="ctr"/>
        <c:lblOffset val="100"/>
        <c:noMultiLvlLbl val="0"/>
      </c:catAx>
      <c:valAx>
        <c:axId val="2132382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7870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6A2-43A5-B04A-7281F7F9111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6A2-43A5-B04A-7281F7F9111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6A2-43A5-B04A-7281F7F9111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6A2-43A5-B04A-7281F7F9111E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76A2-43A5-B04A-7281F7F9111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76A2-43A5-B04A-7281F7F9111E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6A2-43A5-B04A-7281F7F9111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76A2-43A5-B04A-7281F7F9111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6A2-43A5-B04A-7281F7F9111E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A2-43A5-B04A-7281F7F91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657944"/>
        <c:axId val="2137582248"/>
      </c:barChart>
      <c:catAx>
        <c:axId val="21376579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37582248"/>
        <c:crosses val="autoZero"/>
        <c:auto val="1"/>
        <c:lblAlgn val="ctr"/>
        <c:lblOffset val="100"/>
        <c:noMultiLvlLbl val="0"/>
      </c:catAx>
      <c:valAx>
        <c:axId val="2137582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7657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A036A"/>
            </a:solidFill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F-4A8F-9FC4-16987890DA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F-4A8F-9FC4-16987890DA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F-4A8F-9FC4-16987890DA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AF-4A8F-9FC4-16987890DA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F-4A8F-9FC4-16987890DA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F-4A8F-9FC4-16987890DA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AF-4A8F-9FC4-16987890DA4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AF-4A8F-9FC4-16987890DA4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AF-4A8F-9FC4-16987890D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807752"/>
        <c:axId val="2137652616"/>
      </c:areaChart>
      <c:dateAx>
        <c:axId val="-211080775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7652616"/>
        <c:crosses val="autoZero"/>
        <c:auto val="1"/>
        <c:lblOffset val="100"/>
        <c:baseTimeUnit val="months"/>
      </c:dateAx>
      <c:valAx>
        <c:axId val="2137652616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0807752"/>
        <c:crosses val="autoZero"/>
        <c:crossBetween val="midCat"/>
      </c:valAx>
      <c:spPr>
        <a:ln>
          <a:noFill/>
        </a:ln>
      </c:spPr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F98B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64C-4B24-8B8C-77BF98166EF0}"/>
              </c:ext>
            </c:extLst>
          </c:dPt>
          <c:dPt>
            <c:idx val="1"/>
            <c:invertIfNegative val="0"/>
            <c:bubble3D val="0"/>
            <c:spPr>
              <a:solidFill>
                <a:srgbClr val="3C3C3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64C-4B24-8B8C-77BF98166EF0}"/>
              </c:ext>
            </c:extLst>
          </c:dPt>
          <c:dPt>
            <c:idx val="2"/>
            <c:invertIfNegative val="0"/>
            <c:bubble3D val="0"/>
            <c:spPr>
              <a:solidFill>
                <a:srgbClr val="92949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064C-4B24-8B8C-77BF98166EF0}"/>
              </c:ext>
            </c:extLst>
          </c:dPt>
          <c:dPt>
            <c:idx val="3"/>
            <c:invertIfNegative val="0"/>
            <c:bubble3D val="0"/>
            <c:spPr>
              <a:solidFill>
                <a:srgbClr val="90298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064C-4B24-8B8C-77BF98166EF0}"/>
              </c:ext>
            </c:extLst>
          </c:dPt>
          <c:dPt>
            <c:idx val="4"/>
            <c:invertIfNegative val="0"/>
            <c:bubble3D val="0"/>
            <c:spPr>
              <a:solidFill>
                <a:srgbClr val="39317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064C-4B24-8B8C-77BF98166EF0}"/>
              </c:ext>
            </c:extLst>
          </c:dPt>
          <c:dPt>
            <c:idx val="5"/>
            <c:invertIfNegative val="0"/>
            <c:bubble3D val="0"/>
            <c:spPr>
              <a:solidFill>
                <a:srgbClr val="6599BF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064C-4B24-8B8C-77BF98166EF0}"/>
              </c:ext>
            </c:extLst>
          </c:dPt>
          <c:dPt>
            <c:idx val="6"/>
            <c:invertIfNegative val="0"/>
            <c:bubble3D val="0"/>
            <c:spPr>
              <a:solidFill>
                <a:srgbClr val="AFC3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064C-4B24-8B8C-77BF98166EF0}"/>
              </c:ext>
            </c:extLst>
          </c:dPt>
          <c:dPt>
            <c:idx val="7"/>
            <c:invertIfNegative val="0"/>
            <c:bubble3D val="0"/>
            <c:spPr>
              <a:solidFill>
                <a:srgbClr val="B978A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064C-4B24-8B8C-77BF98166EF0}"/>
              </c:ext>
            </c:extLst>
          </c:dPt>
          <c:dPt>
            <c:idx val="8"/>
            <c:invertIfNegative val="0"/>
            <c:bubble3D val="0"/>
            <c:spPr>
              <a:solidFill>
                <a:srgbClr val="52BDC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064C-4B24-8B8C-77BF98166EF0}"/>
              </c:ext>
            </c:extLst>
          </c:dPt>
          <c:dPt>
            <c:idx val="9"/>
            <c:invertIfNegative val="0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3-064C-4B24-8B8C-77BF98166EF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64C-4B24-8B8C-77BF98166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129896"/>
        <c:axId val="2128127752"/>
      </c:barChart>
      <c:catAx>
        <c:axId val="2128129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8127752"/>
        <c:crosses val="autoZero"/>
        <c:auto val="1"/>
        <c:lblAlgn val="ctr"/>
        <c:lblOffset val="100"/>
        <c:noMultiLvlLbl val="0"/>
      </c:catAx>
      <c:valAx>
        <c:axId val="2128127752"/>
        <c:scaling>
          <c:orientation val="minMax"/>
          <c:max val="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8129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5F3-494B-8DF4-B789FF42F22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5F3-494B-8DF4-B789FF42F22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5F3-494B-8DF4-B789FF42F22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4-F5F3-494B-8DF4-B789FF42F222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5F3-494B-8DF4-B789FF42F222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F5F3-494B-8DF4-B789FF42F222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F5F3-494B-8DF4-B789FF42F222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A-F5F3-494B-8DF4-B789FF42F222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5F3-494B-8DF4-B789FF42F222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F5F3-494B-8DF4-B789FF42F222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5F3-494B-8DF4-B789FF42F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097240"/>
        <c:axId val="2128100488"/>
      </c:barChart>
      <c:catAx>
        <c:axId val="2128097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28100488"/>
        <c:crosses val="autoZero"/>
        <c:auto val="1"/>
        <c:lblAlgn val="ctr"/>
        <c:lblOffset val="100"/>
        <c:noMultiLvlLbl val="0"/>
      </c:catAx>
      <c:valAx>
        <c:axId val="2128100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8097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919675988777298E-2"/>
          <c:y val="4.2173560421735597E-2"/>
          <c:w val="0.79106842248167297"/>
          <c:h val="0.870192284358615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0A-4A4A-B0B3-8590A16CDD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mpd="sng">
              <a:solidFill>
                <a:schemeClr val="bg2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0A-4A4A-B0B3-8590A16CDD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0A-4A4A-B0B3-8590A16CDD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mpd="sng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0A-4A4A-B0B3-8590A16CDD4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12700" cmpd="sng"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0A-4A4A-B0B3-8590A16CDD4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12700" cmpd="sng"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10A-4A4A-B0B3-8590A16CDD4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ln w="12700" cmpd="sng"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10A-4A4A-B0B3-8590A16CDD4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ln w="12700" cmpd="sng">
              <a:solidFill>
                <a:schemeClr val="accent5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10A-4A4A-B0B3-8590A16CDD4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ln w="12700" cmpd="sng">
              <a:solidFill>
                <a:schemeClr val="accent6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10A-4A4A-B0B3-8590A16CDD4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ln w="12700" cmpd="sng">
              <a:solidFill>
                <a:srgbClr val="758ECD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10A-4A4A-B0B3-8590A16CD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7996760"/>
        <c:axId val="2127989864"/>
      </c:lineChart>
      <c:catAx>
        <c:axId val="2127996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989864"/>
        <c:crosses val="autoZero"/>
        <c:auto val="1"/>
        <c:lblAlgn val="ctr"/>
        <c:lblOffset val="100"/>
        <c:noMultiLvlLbl val="0"/>
      </c:catAx>
      <c:valAx>
        <c:axId val="2127989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996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A94-46B7-A2DC-D533DA21947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2A94-46B7-A2DC-D533DA21947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2A94-46B7-A2DC-D533DA219473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3-2A94-46B7-A2DC-D533DA219473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4-2A94-46B7-A2DC-D533DA219473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5-2A94-46B7-A2DC-D533DA219473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6-2A94-46B7-A2DC-D533DA219473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7-2A94-46B7-A2DC-D533DA219473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8-2A94-46B7-A2DC-D533DA21947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A94-46B7-A2DC-D533DA219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456632"/>
        <c:axId val="2127033544"/>
      </c:lineChart>
      <c:catAx>
        <c:axId val="2128456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27033544"/>
        <c:crosses val="autoZero"/>
        <c:auto val="1"/>
        <c:lblAlgn val="ctr"/>
        <c:lblOffset val="100"/>
        <c:noMultiLvlLbl val="0"/>
      </c:catAx>
      <c:valAx>
        <c:axId val="21270335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84566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Model</a:t>
            </a:r>
            <a:r>
              <a:rPr lang="en-US" baseline="0" dirty="0" smtClean="0"/>
              <a:t> a</a:t>
            </a:r>
            <a:r>
              <a:rPr lang="en-US" dirty="0" smtClean="0"/>
              <a:t>ccuracy </a:t>
            </a:r>
            <a:r>
              <a:rPr lang="en-US" dirty="0"/>
              <a:t>in %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4928906066417032E-2"/>
          <c:y val="6.0365179629484941E-2"/>
          <c:w val="0.95812623908200101"/>
          <c:h val="0.873547128658339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in %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strRef>
              <c:f>Sheet1!$A$3:$A$16</c:f>
              <c:strCache>
                <c:ptCount val="12"/>
                <c:pt idx="0">
                  <c:v>nr of senors: 2</c:v>
                </c:pt>
                <c:pt idx="1">
                  <c:v>nr of senors: 3</c:v>
                </c:pt>
                <c:pt idx="2">
                  <c:v>nr of senors: 4</c:v>
                </c:pt>
                <c:pt idx="3">
                  <c:v>nr of senors: 5</c:v>
                </c:pt>
                <c:pt idx="4">
                  <c:v>nr of senors: 6</c:v>
                </c:pt>
                <c:pt idx="5">
                  <c:v>nr of senors: 7</c:v>
                </c:pt>
                <c:pt idx="6">
                  <c:v>nr of senors: 8</c:v>
                </c:pt>
                <c:pt idx="7">
                  <c:v>nr of senors: 9</c:v>
                </c:pt>
                <c:pt idx="8">
                  <c:v>nr of senors: 10</c:v>
                </c:pt>
                <c:pt idx="9">
                  <c:v>nr of senors: 11</c:v>
                </c:pt>
                <c:pt idx="10">
                  <c:v>nr of senors: 12</c:v>
                </c:pt>
                <c:pt idx="11">
                  <c:v>nr of senors: 13</c:v>
                </c:pt>
              </c:strCache>
            </c:str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32.299999999999997</c:v>
                </c:pt>
                <c:pt idx="1">
                  <c:v>59</c:v>
                </c:pt>
                <c:pt idx="2">
                  <c:v>58.2</c:v>
                </c:pt>
                <c:pt idx="3">
                  <c:v>76</c:v>
                </c:pt>
                <c:pt idx="4">
                  <c:v>61.6</c:v>
                </c:pt>
                <c:pt idx="5">
                  <c:v>89.9</c:v>
                </c:pt>
                <c:pt idx="6">
                  <c:v>86.4</c:v>
                </c:pt>
                <c:pt idx="7">
                  <c:v>85.2</c:v>
                </c:pt>
                <c:pt idx="8">
                  <c:v>88</c:v>
                </c:pt>
                <c:pt idx="9">
                  <c:v>88.6</c:v>
                </c:pt>
                <c:pt idx="10">
                  <c:v>84.9</c:v>
                </c:pt>
                <c:pt idx="11">
                  <c:v>87.6</c:v>
                </c:pt>
                <c:pt idx="12">
                  <c:v>84.4</c:v>
                </c:pt>
                <c:pt idx="13">
                  <c:v>85.7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1137-4493-B270-A6A0CC478498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axId val="2128456632"/>
        <c:axId val="2127033544"/>
      </c:scatterChart>
      <c:valAx>
        <c:axId val="2128456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</a:t>
                </a:r>
                <a:r>
                  <a:rPr lang="en-US" baseline="0" dirty="0" smtClean="0"/>
                  <a:t> sensor points</a:t>
                </a:r>
              </a:p>
            </c:rich>
          </c:tx>
          <c:layout>
            <c:manualLayout>
              <c:xMode val="edge"/>
              <c:yMode val="edge"/>
              <c:x val="0.4465605945001761"/>
              <c:y val="0.904019364389118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3175" cmpd="sng">
            <a:noFill/>
          </a:ln>
        </c:spPr>
        <c:crossAx val="2127033544"/>
        <c:crosses val="autoZero"/>
        <c:crossBetween val="midCat"/>
      </c:valAx>
      <c:valAx>
        <c:axId val="2127033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28456632"/>
        <c:crosses val="autoZero"/>
        <c:crossBetween val="midCat"/>
      </c:valAx>
      <c:spPr>
        <a:solidFill>
          <a:schemeClr val="bg1"/>
        </a:solidFill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80782861105701E-2"/>
          <c:y val="0.104183156336843"/>
          <c:w val="0.32363201659532298"/>
          <c:h val="0.791633687326314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dPt>
            <c:idx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A2A-4E40-8AA0-F3F0F65A522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A2A-4E40-8AA0-F3F0F65A5223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1A2A-4E40-8AA0-F3F0F65A5223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1A2A-4E40-8AA0-F3F0F65A5223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1A2A-4E40-8AA0-F3F0F65A5223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1A2A-4E40-8AA0-F3F0F65A5223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1A2A-4E40-8AA0-F3F0F65A5223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1A2A-4E40-8AA0-F3F0F65A5223}"/>
              </c:ext>
            </c:extLst>
          </c:dPt>
          <c:dPt>
            <c:idx val="9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1A2A-4E40-8AA0-F3F0F65A522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A2A-4E40-8AA0-F3F0F65A5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01815913339898"/>
          <c:y val="0.37703294752870198"/>
          <c:w val="0.32356616541671601"/>
          <c:h val="0.245933852469177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99822877223197E-2"/>
          <c:y val="9.3163464056044101E-2"/>
          <c:w val="0.75258445974714605"/>
          <c:h val="0.846581221142976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bg1"/>
              </a:solidFill>
            </a:ln>
            <a:effectLst/>
          </c:spPr>
          <c:dPt>
            <c:idx val="0"/>
            <c:bubble3D val="0"/>
            <c:explosion val="17"/>
            <c:spPr>
              <a:solidFill>
                <a:schemeClr val="tx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84-4999-8653-E260A00E1A3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B684-4999-8653-E260A00E1A3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B684-4999-8653-E260A00E1A3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B684-4999-8653-E260A00E1A35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B684-4999-8653-E260A00E1A35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B684-4999-8653-E260A00E1A35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B684-4999-8653-E260A00E1A35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B684-4999-8653-E260A00E1A35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B684-4999-8653-E260A00E1A35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A-B684-4999-8653-E260A00E1A35}"/>
              </c:ext>
            </c:extLst>
          </c:dPt>
          <c:dLbls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84-4999-8653-E260A00E1A35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684-4999-8653-E260A00E1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05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80782861105701E-2"/>
          <c:y val="0.104183156336843"/>
          <c:w val="0.32363201659532298"/>
          <c:h val="0.791633687326314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dPt>
            <c:idx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0E4-4851-8300-97B9174F0AC2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0E4-4851-8300-97B9174F0AC2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50E4-4851-8300-97B9174F0AC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50E4-4851-8300-97B9174F0AC2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50E4-4851-8300-97B9174F0AC2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50E4-4851-8300-97B9174F0AC2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50E4-4851-8300-97B9174F0AC2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50E4-4851-8300-97B9174F0AC2}"/>
              </c:ext>
            </c:extLst>
          </c:dPt>
          <c:dPt>
            <c:idx val="9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50E4-4851-8300-97B9174F0A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0E4-4851-8300-97B9174F0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0239649779073403"/>
          <c:y val="0.37703294752870198"/>
          <c:w val="0.35182829398071702"/>
          <c:h val="0.249876729853189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  <a:endParaRPr lang="en-US" sz="900" b="0" i="0" cap="all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 smtClean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  <p:pic>
        <p:nvPicPr>
          <p:cNvPr id="7" name="Picture 6" descr="ID TRAN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t="26408" r="16732" b="25699"/>
          <a:stretch/>
        </p:blipFill>
        <p:spPr>
          <a:xfrm>
            <a:off x="-9407" y="4673129"/>
            <a:ext cx="884297" cy="489185"/>
          </a:xfrm>
          <a:prstGeom prst="rect">
            <a:avLst/>
          </a:prstGeom>
        </p:spPr>
      </p:pic>
      <p:pic>
        <p:nvPicPr>
          <p:cNvPr id="8" name="Picture 7" descr="logo_UA_vert3_k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97" y="4666703"/>
            <a:ext cx="366520" cy="446488"/>
          </a:xfrm>
          <a:prstGeom prst="rect">
            <a:avLst/>
          </a:prstGeom>
        </p:spPr>
      </p:pic>
      <p:pic>
        <p:nvPicPr>
          <p:cNvPr id="9" name="Picture 8" descr="logo_UGent_EN_RGB_2400_colo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17" y="4565716"/>
            <a:ext cx="869791" cy="6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 smtClean="0">
                <a:solidFill>
                  <a:schemeClr val="bg1"/>
                </a:solidFill>
              </a:rPr>
              <a:t>PUBLIC</a:t>
            </a:r>
            <a:endParaRPr lang="en-US" sz="600" cap="all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 descr="logo_UA_vert3_kl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58" y="4702616"/>
            <a:ext cx="366520" cy="446488"/>
          </a:xfrm>
          <a:prstGeom prst="rect">
            <a:avLst/>
          </a:prstGeom>
        </p:spPr>
      </p:pic>
      <p:pic>
        <p:nvPicPr>
          <p:cNvPr id="8" name="Picture 7" descr="logo_UGent_EN_RGB_2400_col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43" y="4577870"/>
            <a:ext cx="869791" cy="6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7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7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612881"/>
              </p:ext>
            </p:extLst>
          </p:nvPr>
        </p:nvGraphicFramePr>
        <p:xfrm>
          <a:off x="237173" y="1082993"/>
          <a:ext cx="8666797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</a:t>
            </a:r>
            <a:r>
              <a:rPr lang="en-US" smtClean="0"/>
              <a:t>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176779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 extended series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60020" y="1078707"/>
          <a:ext cx="8753952" cy="3523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54518"/>
              </p:ext>
            </p:extLst>
          </p:nvPr>
        </p:nvGraphicFramePr>
        <p:xfrm>
          <a:off x="237173" y="1082993"/>
          <a:ext cx="8666798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- accentuated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82685"/>
              </p:ext>
            </p:extLst>
          </p:nvPr>
        </p:nvGraphicFramePr>
        <p:xfrm>
          <a:off x="237173" y="1082992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818914"/>
              </p:ext>
            </p:extLst>
          </p:nvPr>
        </p:nvGraphicFramePr>
        <p:xfrm>
          <a:off x="237172" y="1082993"/>
          <a:ext cx="8719662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68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1" y="2355308"/>
            <a:ext cx="8839200" cy="430887"/>
          </a:xfrm>
        </p:spPr>
        <p:txBody>
          <a:bodyPr/>
          <a:lstStyle/>
          <a:p>
            <a:r>
              <a:rPr lang="en-US" dirty="0" smtClean="0"/>
              <a:t>shapes, colors, lines, 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/>
              <a:t>Right click any shape to make it default. Use the format painter to copy styles.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7063" y="2480309"/>
            <a:ext cx="699135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0" name="Rounded Rectangle 9"/>
          <p:cNvSpPr/>
          <p:nvPr/>
        </p:nvSpPr>
        <p:spPr>
          <a:xfrm>
            <a:off x="1591244" y="2480309"/>
            <a:ext cx="699135" cy="6991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1" name="Rounded Rectangle 10"/>
          <p:cNvSpPr/>
          <p:nvPr/>
        </p:nvSpPr>
        <p:spPr>
          <a:xfrm>
            <a:off x="3379605" y="2480309"/>
            <a:ext cx="699135" cy="6991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2" name="Rounded Rectangle 11"/>
          <p:cNvSpPr/>
          <p:nvPr/>
        </p:nvSpPr>
        <p:spPr>
          <a:xfrm>
            <a:off x="4273786" y="2480309"/>
            <a:ext cx="699135" cy="6991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7966" y="2480309"/>
            <a:ext cx="699135" cy="6991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4" name="Rounded Rectangle 13"/>
          <p:cNvSpPr/>
          <p:nvPr/>
        </p:nvSpPr>
        <p:spPr>
          <a:xfrm>
            <a:off x="6062147" y="2480309"/>
            <a:ext cx="699135" cy="69913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5" name="Rounded Rectangle 14"/>
          <p:cNvSpPr/>
          <p:nvPr/>
        </p:nvSpPr>
        <p:spPr>
          <a:xfrm>
            <a:off x="6956327" y="2480308"/>
            <a:ext cx="699135" cy="69913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85424" y="2480309"/>
            <a:ext cx="699135" cy="69913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97063" y="2341245"/>
            <a:ext cx="2487497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7063" y="1976926"/>
            <a:ext cx="24874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b="1" dirty="0"/>
              <a:t>PRIMARY </a:t>
            </a:r>
            <a:r>
              <a:rPr lang="en-US" sz="1440" b="1" dirty="0" smtClean="0"/>
              <a:t>COLORS</a:t>
            </a:r>
            <a:endParaRPr lang="en-US" sz="1440" b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379605" y="2332594"/>
            <a:ext cx="5165668" cy="865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79605" y="1976926"/>
            <a:ext cx="42758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b="1" dirty="0">
                <a:solidFill>
                  <a:srgbClr val="464749"/>
                </a:solidFill>
              </a:rPr>
              <a:t>SECONDARY </a:t>
            </a:r>
            <a:r>
              <a:rPr lang="en-US" sz="1440" b="1" dirty="0" smtClean="0">
                <a:solidFill>
                  <a:srgbClr val="464749"/>
                </a:solidFill>
              </a:rPr>
              <a:t>COLORS</a:t>
            </a:r>
            <a:endParaRPr lang="en-US" sz="1440" b="1" dirty="0">
              <a:solidFill>
                <a:srgbClr val="464749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52673" y="2480308"/>
            <a:ext cx="699135" cy="69913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Right click any shape to make it default. Use the format painter to copy styles.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64523" y="3173730"/>
            <a:ext cx="699135" cy="6991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1" name="Rounded Rectangle 10"/>
          <p:cNvSpPr/>
          <p:nvPr/>
        </p:nvSpPr>
        <p:spPr>
          <a:xfrm>
            <a:off x="2952884" y="3173730"/>
            <a:ext cx="699135" cy="6991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2" name="Rounded Rectangle 11"/>
          <p:cNvSpPr/>
          <p:nvPr/>
        </p:nvSpPr>
        <p:spPr>
          <a:xfrm>
            <a:off x="3847065" y="3173730"/>
            <a:ext cx="699135" cy="6991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1246" y="3173730"/>
            <a:ext cx="699135" cy="6991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4" name="Rounded Rectangle 13"/>
          <p:cNvSpPr/>
          <p:nvPr/>
        </p:nvSpPr>
        <p:spPr>
          <a:xfrm>
            <a:off x="5635426" y="3173730"/>
            <a:ext cx="699135" cy="69913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5" name="Rounded Rectangle 14"/>
          <p:cNvSpPr/>
          <p:nvPr/>
        </p:nvSpPr>
        <p:spPr>
          <a:xfrm>
            <a:off x="6529607" y="3173730"/>
            <a:ext cx="699135" cy="69913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5084" y="3173729"/>
            <a:ext cx="699135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151294" y="2223140"/>
            <a:ext cx="712800" cy="7128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71792" y="2223139"/>
            <a:ext cx="712800" cy="71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39530" y="2223140"/>
            <a:ext cx="712800" cy="712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833647" y="2223140"/>
            <a:ext cx="712800" cy="712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727765" y="2223140"/>
            <a:ext cx="712800" cy="712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621882" y="2223140"/>
            <a:ext cx="712800" cy="7128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516000" y="2223140"/>
            <a:ext cx="712800" cy="712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1164523" y="4114800"/>
            <a:ext cx="699729" cy="533401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8" name="Isosceles Triangle 27"/>
          <p:cNvSpPr/>
          <p:nvPr/>
        </p:nvSpPr>
        <p:spPr>
          <a:xfrm>
            <a:off x="285679" y="4114799"/>
            <a:ext cx="699729" cy="533401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9" name="Isosceles Triangle 28"/>
          <p:cNvSpPr/>
          <p:nvPr/>
        </p:nvSpPr>
        <p:spPr>
          <a:xfrm>
            <a:off x="2954074" y="4114800"/>
            <a:ext cx="699729" cy="53340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0" name="Isosceles Triangle 29"/>
          <p:cNvSpPr/>
          <p:nvPr/>
        </p:nvSpPr>
        <p:spPr>
          <a:xfrm>
            <a:off x="3848850" y="4114800"/>
            <a:ext cx="699729" cy="53340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4743625" y="4114800"/>
            <a:ext cx="699729" cy="53340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2" name="Isosceles Triangle 31"/>
          <p:cNvSpPr/>
          <p:nvPr/>
        </p:nvSpPr>
        <p:spPr>
          <a:xfrm>
            <a:off x="5638401" y="4114800"/>
            <a:ext cx="699729" cy="53340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3" name="Isosceles Triangle 32"/>
          <p:cNvSpPr/>
          <p:nvPr/>
        </p:nvSpPr>
        <p:spPr>
          <a:xfrm>
            <a:off x="6533176" y="4114800"/>
            <a:ext cx="699729" cy="53340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25952" y="3173729"/>
            <a:ext cx="699135" cy="69913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410119" y="2223140"/>
            <a:ext cx="712800" cy="7128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7425358" y="4114800"/>
            <a:ext cx="699729" cy="53340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1151294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271792" y="1308739"/>
            <a:ext cx="712800" cy="712800"/>
          </a:xfrm>
          <a:prstGeom prst="round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2939530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3833647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4727765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5621882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4" name="Rounded Rectangle 43"/>
          <p:cNvSpPr>
            <a:spLocks noChangeAspect="1"/>
          </p:cNvSpPr>
          <p:nvPr/>
        </p:nvSpPr>
        <p:spPr>
          <a:xfrm>
            <a:off x="6516000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7410119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5039" y="1308740"/>
            <a:ext cx="712800" cy="3339462"/>
            <a:chOff x="285752" y="1454155"/>
            <a:chExt cx="792000" cy="3710513"/>
          </a:xfrm>
        </p:grpSpPr>
        <p:sp>
          <p:nvSpPr>
            <p:cNvPr id="47" name="Rectangle 46"/>
            <p:cNvSpPr/>
            <p:nvPr/>
          </p:nvSpPr>
          <p:spPr>
            <a:xfrm>
              <a:off x="300380" y="3526366"/>
              <a:ext cx="776817" cy="776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dirty="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85752" y="2470155"/>
              <a:ext cx="792000" cy="79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99719" y="4572000"/>
              <a:ext cx="777477" cy="59266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285752" y="1454155"/>
              <a:ext cx="792000" cy="792000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Right click any line to make it default. Use the format painter to copy styles.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8660" y="156210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" y="170688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8660" y="185165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8660" y="199643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8660" y="214121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8660" y="228599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8660" y="243077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660" y="257555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09640" y="156210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09640" y="170688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09640" y="185165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09640" y="199643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09640" y="214121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09640" y="228599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09640" y="243077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09640" y="257555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8660" y="325374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8660" y="339852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8660" y="354329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660" y="368807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8660" y="383285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8660" y="397763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8660" y="412241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8660" y="426719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09640" y="325374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09640" y="339852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09640" y="354329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09640" y="368807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309640" y="383285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09640" y="397763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09640" y="412241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309640" y="426719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660" y="271843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09640" y="271843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8660" y="441007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09640" y="441007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/>
              <a:t>Right click any shape to make it default. Use the format painter to copy styles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5422434" y="2545904"/>
            <a:ext cx="1919552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22435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7" name="Pentagon 6"/>
          <p:cNvSpPr/>
          <p:nvPr/>
        </p:nvSpPr>
        <p:spPr>
          <a:xfrm>
            <a:off x="3698057" y="2545904"/>
            <a:ext cx="1919552" cy="373878"/>
          </a:xfrm>
          <a:prstGeom prst="homePlat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8058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9" name="Pentagon 8"/>
          <p:cNvSpPr/>
          <p:nvPr/>
        </p:nvSpPr>
        <p:spPr>
          <a:xfrm>
            <a:off x="1964242" y="2545904"/>
            <a:ext cx="1919552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64243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11" name="Chevron 10"/>
          <p:cNvSpPr/>
          <p:nvPr/>
        </p:nvSpPr>
        <p:spPr>
          <a:xfrm>
            <a:off x="1136433" y="2042491"/>
            <a:ext cx="1022985" cy="345201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FFFFFF"/>
                </a:solidFill>
                <a:cs typeface="Verdana"/>
              </a:rPr>
              <a:t>text</a:t>
            </a:r>
          </a:p>
        </p:txBody>
      </p:sp>
      <p:sp>
        <p:nvSpPr>
          <p:cNvPr id="12" name="Pentagon 11"/>
          <p:cNvSpPr/>
          <p:nvPr/>
        </p:nvSpPr>
        <p:spPr>
          <a:xfrm>
            <a:off x="4147332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3" name="Pentagon 12"/>
          <p:cNvSpPr/>
          <p:nvPr/>
        </p:nvSpPr>
        <p:spPr>
          <a:xfrm>
            <a:off x="3365839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4" name="Pentagon 13"/>
          <p:cNvSpPr/>
          <p:nvPr/>
        </p:nvSpPr>
        <p:spPr>
          <a:xfrm>
            <a:off x="2584346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5" name="Pentagon 14"/>
          <p:cNvSpPr/>
          <p:nvPr/>
        </p:nvSpPr>
        <p:spPr>
          <a:xfrm>
            <a:off x="1802852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6" name="Pentagon 15"/>
          <p:cNvSpPr/>
          <p:nvPr/>
        </p:nvSpPr>
        <p:spPr>
          <a:xfrm>
            <a:off x="1021359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7" name="Pentagon 16"/>
          <p:cNvSpPr/>
          <p:nvPr/>
        </p:nvSpPr>
        <p:spPr>
          <a:xfrm>
            <a:off x="239865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8" name="Chevron 17"/>
          <p:cNvSpPr/>
          <p:nvPr/>
        </p:nvSpPr>
        <p:spPr>
          <a:xfrm>
            <a:off x="239865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9" name="Chevron 18"/>
          <p:cNvSpPr/>
          <p:nvPr/>
        </p:nvSpPr>
        <p:spPr>
          <a:xfrm>
            <a:off x="2924018" y="2042491"/>
            <a:ext cx="1022985" cy="34520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20" name="Chevron 19"/>
          <p:cNvSpPr/>
          <p:nvPr/>
        </p:nvSpPr>
        <p:spPr>
          <a:xfrm>
            <a:off x="2027451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1" name="Chevron 20"/>
          <p:cNvSpPr/>
          <p:nvPr/>
        </p:nvSpPr>
        <p:spPr>
          <a:xfrm>
            <a:off x="4711604" y="2042491"/>
            <a:ext cx="1022985" cy="345201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464749"/>
                </a:solidFill>
                <a:cs typeface="Verdana"/>
              </a:rPr>
              <a:t>text</a:t>
            </a:r>
          </a:p>
        </p:txBody>
      </p:sp>
      <p:sp>
        <p:nvSpPr>
          <p:cNvPr id="22" name="Chevron 21"/>
          <p:cNvSpPr/>
          <p:nvPr/>
        </p:nvSpPr>
        <p:spPr>
          <a:xfrm>
            <a:off x="3815036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3" name="Chevron 22"/>
          <p:cNvSpPr/>
          <p:nvPr/>
        </p:nvSpPr>
        <p:spPr>
          <a:xfrm>
            <a:off x="6499189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4" name="Chevron 23"/>
          <p:cNvSpPr/>
          <p:nvPr/>
        </p:nvSpPr>
        <p:spPr>
          <a:xfrm>
            <a:off x="5602622" y="2042491"/>
            <a:ext cx="1022985" cy="345201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FFFFFF"/>
                </a:solidFill>
                <a:cs typeface="Verdana"/>
              </a:rPr>
              <a:t>text</a:t>
            </a:r>
          </a:p>
        </p:txBody>
      </p:sp>
      <p:sp>
        <p:nvSpPr>
          <p:cNvPr id="25" name="Pentagon 24"/>
          <p:cNvSpPr/>
          <p:nvPr/>
        </p:nvSpPr>
        <p:spPr>
          <a:xfrm>
            <a:off x="239866" y="2545904"/>
            <a:ext cx="1919552" cy="373878"/>
          </a:xfrm>
          <a:prstGeom prst="homePlat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867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7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81896"/>
              </p:ext>
            </p:extLst>
          </p:nvPr>
        </p:nvGraphicFramePr>
        <p:xfrm>
          <a:off x="152877" y="1082993"/>
          <a:ext cx="8752523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3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Tables cannot be saved as template. Keep them light and corporate branded.</a:t>
            </a:r>
            <a:endParaRPr lang="en-US" dirty="0"/>
          </a:p>
        </p:txBody>
      </p:sp>
      <p:graphicFrame>
        <p:nvGraphicFramePr>
          <p:cNvPr id="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500008"/>
              </p:ext>
            </p:extLst>
          </p:nvPr>
        </p:nvGraphicFramePr>
        <p:xfrm>
          <a:off x="237173" y="1281593"/>
          <a:ext cx="8668700" cy="30718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b="1" cap="all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800" b="1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Tables cannot be saved as template. Keep them light and corporate branded.</a:t>
            </a:r>
            <a:endParaRPr lang="en-US" dirty="0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490188"/>
              </p:ext>
            </p:extLst>
          </p:nvPr>
        </p:nvGraphicFramePr>
        <p:xfrm>
          <a:off x="237173" y="1281593"/>
          <a:ext cx="8668700" cy="30718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b="1" cap="all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800" b="1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 - accentuated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665779"/>
              </p:ext>
            </p:extLst>
          </p:nvPr>
        </p:nvGraphicFramePr>
        <p:xfrm>
          <a:off x="237172" y="1082993"/>
          <a:ext cx="8666798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6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48539"/>
              </p:ext>
            </p:extLst>
          </p:nvPr>
        </p:nvGraphicFramePr>
        <p:xfrm>
          <a:off x="237173" y="1082993"/>
          <a:ext cx="8666798" cy="351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 - accentuated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36099"/>
              </p:ext>
            </p:extLst>
          </p:nvPr>
        </p:nvGraphicFramePr>
        <p:xfrm>
          <a:off x="237173" y="1281545"/>
          <a:ext cx="8719661" cy="336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81219"/>
              </p:ext>
            </p:extLst>
          </p:nvPr>
        </p:nvGraphicFramePr>
        <p:xfrm>
          <a:off x="237173" y="1281545"/>
          <a:ext cx="8719661" cy="336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1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965573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– Accentuated with text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42373"/>
              </p:ext>
            </p:extLst>
          </p:nvPr>
        </p:nvGraphicFramePr>
        <p:xfrm>
          <a:off x="237173" y="1082993"/>
          <a:ext cx="3956000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You can add comments about the chart here. </a:t>
            </a:r>
          </a:p>
        </p:txBody>
      </p:sp>
    </p:spTree>
    <p:extLst>
      <p:ext uri="{BB962C8B-B14F-4D97-AF65-F5344CB8AC3E}">
        <p14:creationId xmlns:p14="http://schemas.microsoft.com/office/powerpoint/2010/main" val="18834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DONUT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872888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0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MEC DEF">
    <a:dk1>
      <a:srgbClr val="6A036A"/>
    </a:dk1>
    <a:lt1>
      <a:sysClr val="window" lastClr="FFFFFF"/>
    </a:lt1>
    <a:dk2>
      <a:srgbClr val="464749"/>
    </a:dk2>
    <a:lt2>
      <a:srgbClr val="818386"/>
    </a:lt2>
    <a:accent1>
      <a:srgbClr val="007BB8"/>
    </a:accent1>
    <a:accent2>
      <a:srgbClr val="34256C"/>
    </a:accent2>
    <a:accent3>
      <a:srgbClr val="4591AE"/>
    </a:accent3>
    <a:accent4>
      <a:srgbClr val="92BDEE"/>
    </a:accent4>
    <a:accent5>
      <a:srgbClr val="D87DB2"/>
    </a:accent5>
    <a:accent6>
      <a:srgbClr val="60C6CA"/>
    </a:accent6>
    <a:hlink>
      <a:srgbClr val="34256C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imec rebranded">
    <a:dk1>
      <a:srgbClr val="3C3C3B"/>
    </a:dk1>
    <a:lt1>
      <a:srgbClr val="FFFFFF"/>
    </a:lt1>
    <a:dk2>
      <a:srgbClr val="3F98BD"/>
    </a:dk2>
    <a:lt2>
      <a:srgbClr val="929497"/>
    </a:lt2>
    <a:accent1>
      <a:srgbClr val="90298D"/>
    </a:accent1>
    <a:accent2>
      <a:srgbClr val="36337D"/>
    </a:accent2>
    <a:accent3>
      <a:srgbClr val="1582BE"/>
    </a:accent3>
    <a:accent4>
      <a:srgbClr val="99BDE4"/>
    </a:accent4>
    <a:accent5>
      <a:srgbClr val="C778AD"/>
    </a:accent5>
    <a:accent6>
      <a:srgbClr val="52BDC2"/>
    </a:accent6>
    <a:hlink>
      <a:srgbClr val="3F98BD"/>
    </a:hlink>
    <a:folHlink>
      <a:srgbClr val="2D6C85"/>
    </a:folHlink>
  </a:clrScheme>
  <a:fontScheme name="Gill Sans MT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IMEC DEF">
    <a:dk1>
      <a:srgbClr val="6A036A"/>
    </a:dk1>
    <a:lt1>
      <a:sysClr val="window" lastClr="FFFFFF"/>
    </a:lt1>
    <a:dk2>
      <a:srgbClr val="464749"/>
    </a:dk2>
    <a:lt2>
      <a:srgbClr val="818386"/>
    </a:lt2>
    <a:accent1>
      <a:srgbClr val="007BB8"/>
    </a:accent1>
    <a:accent2>
      <a:srgbClr val="34256C"/>
    </a:accent2>
    <a:accent3>
      <a:srgbClr val="4591AE"/>
    </a:accent3>
    <a:accent4>
      <a:srgbClr val="92BDEE"/>
    </a:accent4>
    <a:accent5>
      <a:srgbClr val="D87DB2"/>
    </a:accent5>
    <a:accent6>
      <a:srgbClr val="60C6CA"/>
    </a:accent6>
    <a:hlink>
      <a:srgbClr val="34256C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750</Words>
  <Application>Microsoft Office PowerPoint</Application>
  <PresentationFormat>On-screen Show (16:9)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Verdana</vt:lpstr>
      <vt:lpstr>Wingdings</vt:lpstr>
      <vt:lpstr>Office Theme imec rebranded</vt:lpstr>
      <vt:lpstr>Column graph</vt:lpstr>
      <vt:lpstr>Column graph</vt:lpstr>
      <vt:lpstr>Column graph - accentuated</vt:lpstr>
      <vt:lpstr>LINE graph</vt:lpstr>
      <vt:lpstr>line graph - accentuated</vt:lpstr>
      <vt:lpstr>PowerPoint Presentation</vt:lpstr>
      <vt:lpstr>PIE CHART</vt:lpstr>
      <vt:lpstr>PIE CHART – Accentuated with text</vt:lpstr>
      <vt:lpstr>DONUT CHART</vt:lpstr>
      <vt:lpstr>BAR CHART</vt:lpstr>
      <vt:lpstr>Bar chart extended series</vt:lpstr>
      <vt:lpstr>Bar chart</vt:lpstr>
      <vt:lpstr>bar chart - accentuated</vt:lpstr>
      <vt:lpstr>area CHART</vt:lpstr>
      <vt:lpstr>shapes, colors, lines, etc...</vt:lpstr>
      <vt:lpstr>colors</vt:lpstr>
      <vt:lpstr>Shapes</vt:lpstr>
      <vt:lpstr>LINES</vt:lpstr>
      <vt:lpstr>flow shapes</vt:lpstr>
      <vt:lpstr>tables</vt:lpstr>
      <vt:lpstr>tables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IBCN</cp:lastModifiedBy>
  <cp:revision>175</cp:revision>
  <dcterms:created xsi:type="dcterms:W3CDTF">2015-04-29T12:04:28Z</dcterms:created>
  <dcterms:modified xsi:type="dcterms:W3CDTF">2017-08-11T14:02:32Z</dcterms:modified>
  <cp:category/>
</cp:coreProperties>
</file>