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7" r:id="rId18"/>
    <p:sldId id="269" r:id="rId19"/>
    <p:sldId id="271" r:id="rId20"/>
    <p:sldId id="278" r:id="rId21"/>
    <p:sldId id="279" r:id="rId22"/>
    <p:sldId id="286" r:id="rId23"/>
    <p:sldId id="280" r:id="rId24"/>
    <p:sldId id="285" r:id="rId25"/>
    <p:sldId id="281" r:id="rId26"/>
    <p:sldId id="282" r:id="rId27"/>
    <p:sldId id="283" r:id="rId28"/>
    <p:sldId id="273" r:id="rId29"/>
    <p:sldId id="274" r:id="rId30"/>
    <p:sldId id="275" r:id="rId31"/>
    <p:sldId id="27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CBCBCB"/>
    <a:srgbClr val="BAB7B5"/>
    <a:srgbClr val="E6E4E0"/>
    <a:srgbClr val="201F1F"/>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423FC-621E-420E-89C0-2A3A7407FD86}" v="1" dt="2021-04-20T05:57:14.84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2841" autoAdjust="0"/>
  </p:normalViewPr>
  <p:slideViewPr>
    <p:cSldViewPr snapToGrid="0">
      <p:cViewPr varScale="1">
        <p:scale>
          <a:sx n="58" d="100"/>
          <a:sy n="58" d="100"/>
        </p:scale>
        <p:origin x="792" y="60"/>
      </p:cViewPr>
      <p:guideLst/>
    </p:cSldViewPr>
  </p:slideViewPr>
  <p:outlineViewPr>
    <p:cViewPr>
      <p:scale>
        <a:sx n="33" d="100"/>
        <a:sy n="33" d="100"/>
      </p:scale>
      <p:origin x="0" y="-68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658CC-903A-4CEF-BD25-05EDFC6D37E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E1DFE89-51CE-4C6D-BB4D-F4A164E14898}">
      <dgm:prSet/>
      <dgm:spPr/>
      <dgm:t>
        <a:bodyPr/>
        <a:lstStyle/>
        <a:p>
          <a:r>
            <a:rPr lang="es-ES_tradnl"/>
            <a:t>En la tabla ENTREGA, la clave foránea </a:t>
          </a:r>
          <a:r>
            <a:rPr lang="es-ES_tradnl" b="1"/>
            <a:t>Rut</a:t>
          </a:r>
          <a:r>
            <a:rPr lang="es-ES_tradnl"/>
            <a:t> debe tener como restricción ON DELETE CASCADE, ON UPDATE CASCADE y la segunda clave foránea </a:t>
          </a:r>
          <a:r>
            <a:rPr lang="es-ES_tradnl" b="1"/>
            <a:t>ID Pedido</a:t>
          </a:r>
          <a:r>
            <a:rPr lang="es-ES_tradnl"/>
            <a:t> debe tener como restricción ON DELETE RESTRICT, ON UPDATE CASCADE.</a:t>
          </a:r>
          <a:endParaRPr lang="en-US"/>
        </a:p>
      </dgm:t>
    </dgm:pt>
    <dgm:pt modelId="{2C5DCA2C-BD49-491B-8F1B-FE8CB09E770D}" type="parTrans" cxnId="{FE2BFF86-CAEF-48C3-84DF-F6B919514CD8}">
      <dgm:prSet/>
      <dgm:spPr/>
      <dgm:t>
        <a:bodyPr/>
        <a:lstStyle/>
        <a:p>
          <a:endParaRPr lang="en-US"/>
        </a:p>
      </dgm:t>
    </dgm:pt>
    <dgm:pt modelId="{BBE9DBD1-BB89-44A0-AE22-FC1A245031AF}" type="sibTrans" cxnId="{FE2BFF86-CAEF-48C3-84DF-F6B919514CD8}">
      <dgm:prSet/>
      <dgm:spPr/>
      <dgm:t>
        <a:bodyPr/>
        <a:lstStyle/>
        <a:p>
          <a:endParaRPr lang="en-US"/>
        </a:p>
      </dgm:t>
    </dgm:pt>
    <dgm:pt modelId="{3919DD27-614C-4EE7-9AA1-FF87412EA439}">
      <dgm:prSet/>
      <dgm:spPr/>
      <dgm:t>
        <a:bodyPr/>
        <a:lstStyle/>
        <a:p>
          <a:r>
            <a:rPr lang="es-ES_tradnl"/>
            <a:t>En la tabla DUEÑO DE, la clave foránea </a:t>
          </a:r>
          <a:r>
            <a:rPr lang="es-ES_tradnl" b="1"/>
            <a:t>Rut</a:t>
          </a:r>
          <a:r>
            <a:rPr lang="es-ES_tradnl"/>
            <a:t> debe tener como restricción ON DELETE CASCADE, ON UPDATE CASCADE y la segunda clave foránea </a:t>
          </a:r>
          <a:r>
            <a:rPr lang="es-ES_tradnl" b="1"/>
            <a:t>ID Mascota</a:t>
          </a:r>
          <a:r>
            <a:rPr lang="es-ES_tradnl"/>
            <a:t> debe tener como restricción ON DELETE RESTRICT, ON UPDATE CASCADE.</a:t>
          </a:r>
          <a:endParaRPr lang="en-US"/>
        </a:p>
      </dgm:t>
    </dgm:pt>
    <dgm:pt modelId="{34CAC92F-6119-475E-9B2D-9B49190B6A72}" type="parTrans" cxnId="{B7131484-87F7-418E-8BA1-677A22AD0120}">
      <dgm:prSet/>
      <dgm:spPr/>
      <dgm:t>
        <a:bodyPr/>
        <a:lstStyle/>
        <a:p>
          <a:endParaRPr lang="en-US"/>
        </a:p>
      </dgm:t>
    </dgm:pt>
    <dgm:pt modelId="{7085A8F4-A2D1-4153-B092-0778CFDEB886}" type="sibTrans" cxnId="{B7131484-87F7-418E-8BA1-677A22AD0120}">
      <dgm:prSet/>
      <dgm:spPr/>
      <dgm:t>
        <a:bodyPr/>
        <a:lstStyle/>
        <a:p>
          <a:endParaRPr lang="en-US"/>
        </a:p>
      </dgm:t>
    </dgm:pt>
    <dgm:pt modelId="{E4958647-8DEB-497C-8885-734CA980F42A}">
      <dgm:prSet/>
      <dgm:spPr/>
      <dgm:t>
        <a:bodyPr/>
        <a:lstStyle/>
        <a:p>
          <a:r>
            <a:rPr lang="es-ES_tradnl"/>
            <a:t>En la tabla ATIENDE la clave foránea </a:t>
          </a:r>
          <a:r>
            <a:rPr lang="es-ES_tradnl" b="1"/>
            <a:t>ID Mascota</a:t>
          </a:r>
          <a:r>
            <a:rPr lang="es-ES_tradnl"/>
            <a:t> debe tener como restricción ON DELETE CASCADE, ON UPDATE CASCADE y la segunda clave foránea </a:t>
          </a:r>
          <a:r>
            <a:rPr lang="es-ES_tradnl" b="1"/>
            <a:t>ID Producto</a:t>
          </a:r>
          <a:r>
            <a:rPr lang="es-ES_tradnl"/>
            <a:t> debe tener como restricción ON DELETE RESTRICT, ON UPDATE CASCADE. </a:t>
          </a:r>
          <a:endParaRPr lang="en-US"/>
        </a:p>
      </dgm:t>
    </dgm:pt>
    <dgm:pt modelId="{92B2CD8E-39C1-4B6C-8057-E2B51625BD99}" type="parTrans" cxnId="{890EBAE8-A536-4509-9A1D-72884908A4DF}">
      <dgm:prSet/>
      <dgm:spPr/>
      <dgm:t>
        <a:bodyPr/>
        <a:lstStyle/>
        <a:p>
          <a:endParaRPr lang="en-US"/>
        </a:p>
      </dgm:t>
    </dgm:pt>
    <dgm:pt modelId="{15853218-8FE0-419E-A3BC-8FC86D3EB3F8}" type="sibTrans" cxnId="{890EBAE8-A536-4509-9A1D-72884908A4DF}">
      <dgm:prSet/>
      <dgm:spPr/>
      <dgm:t>
        <a:bodyPr/>
        <a:lstStyle/>
        <a:p>
          <a:endParaRPr lang="en-US"/>
        </a:p>
      </dgm:t>
    </dgm:pt>
    <dgm:pt modelId="{A556482D-AE34-4784-974A-6C370C49872B}">
      <dgm:prSet/>
      <dgm:spPr/>
      <dgm:t>
        <a:bodyPr/>
        <a:lstStyle/>
        <a:p>
          <a:r>
            <a:rPr lang="es-ES_tradnl"/>
            <a:t>En la tabla PEDIDO, la clave foránea </a:t>
          </a:r>
          <a:r>
            <a:rPr lang="es-ES_tradnl" b="1"/>
            <a:t>Patente</a:t>
          </a:r>
          <a:r>
            <a:rPr lang="es-ES_tradnl"/>
            <a:t> debe tener como restricción ON DELETE SET NULL, ON UPDATE CASCADE.  </a:t>
          </a:r>
          <a:endParaRPr lang="en-US"/>
        </a:p>
      </dgm:t>
    </dgm:pt>
    <dgm:pt modelId="{8A13CA80-9CA5-40C6-893A-07BAC15E6CDD}" type="parTrans" cxnId="{2295346A-D29C-4E82-BB93-EAAB208F1FAC}">
      <dgm:prSet/>
      <dgm:spPr/>
      <dgm:t>
        <a:bodyPr/>
        <a:lstStyle/>
        <a:p>
          <a:endParaRPr lang="en-US"/>
        </a:p>
      </dgm:t>
    </dgm:pt>
    <dgm:pt modelId="{DB3C55A3-2A26-4596-9B5F-9801DE12544D}" type="sibTrans" cxnId="{2295346A-D29C-4E82-BB93-EAAB208F1FAC}">
      <dgm:prSet/>
      <dgm:spPr/>
      <dgm:t>
        <a:bodyPr/>
        <a:lstStyle/>
        <a:p>
          <a:endParaRPr lang="en-US"/>
        </a:p>
      </dgm:t>
    </dgm:pt>
    <dgm:pt modelId="{B13DF646-C9A4-486A-B6D3-35FD34B79681}">
      <dgm:prSet/>
      <dgm:spPr/>
      <dgm:t>
        <a:bodyPr/>
        <a:lstStyle/>
        <a:p>
          <a:r>
            <a:rPr lang="es-ES_tradnl"/>
            <a:t>En la tabla CONTACTA la clave foránea </a:t>
          </a:r>
          <a:r>
            <a:rPr lang="es-ES_tradnl" b="1"/>
            <a:t>Rut </a:t>
          </a:r>
          <a:r>
            <a:rPr lang="es-ES_tradnl"/>
            <a:t>debe tener como restricción ON DELETE RESTRICT, ON UPDATE RESTRICT y la segunda clave foránea </a:t>
          </a:r>
          <a:r>
            <a:rPr lang="es-ES_tradnl" b="1"/>
            <a:t>Rut Proveedor</a:t>
          </a:r>
          <a:r>
            <a:rPr lang="es-ES_tradnl"/>
            <a:t> debe tener como restricción ON DELETE RESTRICT, ON UPDATE RESTRICT.</a:t>
          </a:r>
          <a:endParaRPr lang="en-US"/>
        </a:p>
      </dgm:t>
    </dgm:pt>
    <dgm:pt modelId="{43AC7F59-F395-4820-8B73-EF4A277A8E95}" type="parTrans" cxnId="{5F03BE86-C8CE-417C-A6A0-D98D3F6BD9B8}">
      <dgm:prSet/>
      <dgm:spPr/>
      <dgm:t>
        <a:bodyPr/>
        <a:lstStyle/>
        <a:p>
          <a:endParaRPr lang="en-US"/>
        </a:p>
      </dgm:t>
    </dgm:pt>
    <dgm:pt modelId="{63A99E27-6D59-49AB-A34F-8D4B7AC9A06C}" type="sibTrans" cxnId="{5F03BE86-C8CE-417C-A6A0-D98D3F6BD9B8}">
      <dgm:prSet/>
      <dgm:spPr/>
      <dgm:t>
        <a:bodyPr/>
        <a:lstStyle/>
        <a:p>
          <a:endParaRPr lang="en-US"/>
        </a:p>
      </dgm:t>
    </dgm:pt>
    <dgm:pt modelId="{39820FE9-97DE-49B6-A993-8C9B5729DCE7}" type="pres">
      <dgm:prSet presAssocID="{9C7658CC-903A-4CEF-BD25-05EDFC6D37E5}" presName="linear" presStyleCnt="0">
        <dgm:presLayoutVars>
          <dgm:animLvl val="lvl"/>
          <dgm:resizeHandles val="exact"/>
        </dgm:presLayoutVars>
      </dgm:prSet>
      <dgm:spPr/>
    </dgm:pt>
    <dgm:pt modelId="{A2FD77EE-B0CB-4FD6-A4ED-B3C7DA71DE4A}" type="pres">
      <dgm:prSet presAssocID="{DE1DFE89-51CE-4C6D-BB4D-F4A164E14898}" presName="parentText" presStyleLbl="node1" presStyleIdx="0" presStyleCnt="5">
        <dgm:presLayoutVars>
          <dgm:chMax val="0"/>
          <dgm:bulletEnabled val="1"/>
        </dgm:presLayoutVars>
      </dgm:prSet>
      <dgm:spPr/>
    </dgm:pt>
    <dgm:pt modelId="{73F4C260-F801-4A54-8D5D-B88565BF34A2}" type="pres">
      <dgm:prSet presAssocID="{BBE9DBD1-BB89-44A0-AE22-FC1A245031AF}" presName="spacer" presStyleCnt="0"/>
      <dgm:spPr/>
    </dgm:pt>
    <dgm:pt modelId="{4BD01D08-4FF3-4052-A01E-A4543C17A585}" type="pres">
      <dgm:prSet presAssocID="{3919DD27-614C-4EE7-9AA1-FF87412EA439}" presName="parentText" presStyleLbl="node1" presStyleIdx="1" presStyleCnt="5">
        <dgm:presLayoutVars>
          <dgm:chMax val="0"/>
          <dgm:bulletEnabled val="1"/>
        </dgm:presLayoutVars>
      </dgm:prSet>
      <dgm:spPr/>
    </dgm:pt>
    <dgm:pt modelId="{79E36868-4DBE-413E-ABF5-3D9EBE0E4288}" type="pres">
      <dgm:prSet presAssocID="{7085A8F4-A2D1-4153-B092-0778CFDEB886}" presName="spacer" presStyleCnt="0"/>
      <dgm:spPr/>
    </dgm:pt>
    <dgm:pt modelId="{5F877943-7FB2-479A-86B3-AFD40262D7A2}" type="pres">
      <dgm:prSet presAssocID="{E4958647-8DEB-497C-8885-734CA980F42A}" presName="parentText" presStyleLbl="node1" presStyleIdx="2" presStyleCnt="5">
        <dgm:presLayoutVars>
          <dgm:chMax val="0"/>
          <dgm:bulletEnabled val="1"/>
        </dgm:presLayoutVars>
      </dgm:prSet>
      <dgm:spPr/>
    </dgm:pt>
    <dgm:pt modelId="{00403DFF-265D-4ADF-90C0-A5D5CF101F37}" type="pres">
      <dgm:prSet presAssocID="{15853218-8FE0-419E-A3BC-8FC86D3EB3F8}" presName="spacer" presStyleCnt="0"/>
      <dgm:spPr/>
    </dgm:pt>
    <dgm:pt modelId="{2E6D37C6-94EC-46C2-A188-3081F91A59A6}" type="pres">
      <dgm:prSet presAssocID="{A556482D-AE34-4784-974A-6C370C49872B}" presName="parentText" presStyleLbl="node1" presStyleIdx="3" presStyleCnt="5">
        <dgm:presLayoutVars>
          <dgm:chMax val="0"/>
          <dgm:bulletEnabled val="1"/>
        </dgm:presLayoutVars>
      </dgm:prSet>
      <dgm:spPr/>
    </dgm:pt>
    <dgm:pt modelId="{6BB25607-AAB8-415C-B3CB-8DBF4D127487}" type="pres">
      <dgm:prSet presAssocID="{DB3C55A3-2A26-4596-9B5F-9801DE12544D}" presName="spacer" presStyleCnt="0"/>
      <dgm:spPr/>
    </dgm:pt>
    <dgm:pt modelId="{84B423A5-E03B-41EE-8AC2-093EDD75555A}" type="pres">
      <dgm:prSet presAssocID="{B13DF646-C9A4-486A-B6D3-35FD34B79681}" presName="parentText" presStyleLbl="node1" presStyleIdx="4" presStyleCnt="5">
        <dgm:presLayoutVars>
          <dgm:chMax val="0"/>
          <dgm:bulletEnabled val="1"/>
        </dgm:presLayoutVars>
      </dgm:prSet>
      <dgm:spPr/>
    </dgm:pt>
  </dgm:ptLst>
  <dgm:cxnLst>
    <dgm:cxn modelId="{95342801-C7D3-4746-900E-0A6D7CE7F31C}" type="presOf" srcId="{B13DF646-C9A4-486A-B6D3-35FD34B79681}" destId="{84B423A5-E03B-41EE-8AC2-093EDD75555A}" srcOrd="0" destOrd="0" presId="urn:microsoft.com/office/officeart/2005/8/layout/vList2"/>
    <dgm:cxn modelId="{F860B217-01C3-4383-83CD-F599BEF02135}" type="presOf" srcId="{DE1DFE89-51CE-4C6D-BB4D-F4A164E14898}" destId="{A2FD77EE-B0CB-4FD6-A4ED-B3C7DA71DE4A}" srcOrd="0" destOrd="0" presId="urn:microsoft.com/office/officeart/2005/8/layout/vList2"/>
    <dgm:cxn modelId="{629BF03A-8429-4F8E-B6D6-0C84061277B5}" type="presOf" srcId="{E4958647-8DEB-497C-8885-734CA980F42A}" destId="{5F877943-7FB2-479A-86B3-AFD40262D7A2}" srcOrd="0" destOrd="0" presId="urn:microsoft.com/office/officeart/2005/8/layout/vList2"/>
    <dgm:cxn modelId="{2B087A65-0BB0-42D1-9CE5-5E84F5A07C25}" type="presOf" srcId="{A556482D-AE34-4784-974A-6C370C49872B}" destId="{2E6D37C6-94EC-46C2-A188-3081F91A59A6}" srcOrd="0" destOrd="0" presId="urn:microsoft.com/office/officeart/2005/8/layout/vList2"/>
    <dgm:cxn modelId="{2295346A-D29C-4E82-BB93-EAAB208F1FAC}" srcId="{9C7658CC-903A-4CEF-BD25-05EDFC6D37E5}" destId="{A556482D-AE34-4784-974A-6C370C49872B}" srcOrd="3" destOrd="0" parTransId="{8A13CA80-9CA5-40C6-893A-07BAC15E6CDD}" sibTransId="{DB3C55A3-2A26-4596-9B5F-9801DE12544D}"/>
    <dgm:cxn modelId="{B7131484-87F7-418E-8BA1-677A22AD0120}" srcId="{9C7658CC-903A-4CEF-BD25-05EDFC6D37E5}" destId="{3919DD27-614C-4EE7-9AA1-FF87412EA439}" srcOrd="1" destOrd="0" parTransId="{34CAC92F-6119-475E-9B2D-9B49190B6A72}" sibTransId="{7085A8F4-A2D1-4153-B092-0778CFDEB886}"/>
    <dgm:cxn modelId="{5F03BE86-C8CE-417C-A6A0-D98D3F6BD9B8}" srcId="{9C7658CC-903A-4CEF-BD25-05EDFC6D37E5}" destId="{B13DF646-C9A4-486A-B6D3-35FD34B79681}" srcOrd="4" destOrd="0" parTransId="{43AC7F59-F395-4820-8B73-EF4A277A8E95}" sibTransId="{63A99E27-6D59-49AB-A34F-8D4B7AC9A06C}"/>
    <dgm:cxn modelId="{FE2BFF86-CAEF-48C3-84DF-F6B919514CD8}" srcId="{9C7658CC-903A-4CEF-BD25-05EDFC6D37E5}" destId="{DE1DFE89-51CE-4C6D-BB4D-F4A164E14898}" srcOrd="0" destOrd="0" parTransId="{2C5DCA2C-BD49-491B-8F1B-FE8CB09E770D}" sibTransId="{BBE9DBD1-BB89-44A0-AE22-FC1A245031AF}"/>
    <dgm:cxn modelId="{6EDE7CC0-F4BB-4883-ACCB-84E594856E61}" type="presOf" srcId="{9C7658CC-903A-4CEF-BD25-05EDFC6D37E5}" destId="{39820FE9-97DE-49B6-A993-8C9B5729DCE7}" srcOrd="0" destOrd="0" presId="urn:microsoft.com/office/officeart/2005/8/layout/vList2"/>
    <dgm:cxn modelId="{890EBAE8-A536-4509-9A1D-72884908A4DF}" srcId="{9C7658CC-903A-4CEF-BD25-05EDFC6D37E5}" destId="{E4958647-8DEB-497C-8885-734CA980F42A}" srcOrd="2" destOrd="0" parTransId="{92B2CD8E-39C1-4B6C-8057-E2B51625BD99}" sibTransId="{15853218-8FE0-419E-A3BC-8FC86D3EB3F8}"/>
    <dgm:cxn modelId="{981586F4-E6B9-4117-838F-AD1D21936EC3}" type="presOf" srcId="{3919DD27-614C-4EE7-9AA1-FF87412EA439}" destId="{4BD01D08-4FF3-4052-A01E-A4543C17A585}" srcOrd="0" destOrd="0" presId="urn:microsoft.com/office/officeart/2005/8/layout/vList2"/>
    <dgm:cxn modelId="{6AFC1EB6-B20F-4353-BA3A-FCA5DEE2FC01}" type="presParOf" srcId="{39820FE9-97DE-49B6-A993-8C9B5729DCE7}" destId="{A2FD77EE-B0CB-4FD6-A4ED-B3C7DA71DE4A}" srcOrd="0" destOrd="0" presId="urn:microsoft.com/office/officeart/2005/8/layout/vList2"/>
    <dgm:cxn modelId="{01DE19EF-497F-40E3-94AD-4CA270F8C190}" type="presParOf" srcId="{39820FE9-97DE-49B6-A993-8C9B5729DCE7}" destId="{73F4C260-F801-4A54-8D5D-B88565BF34A2}" srcOrd="1" destOrd="0" presId="urn:microsoft.com/office/officeart/2005/8/layout/vList2"/>
    <dgm:cxn modelId="{B94138E6-8802-494B-AD84-396EF1D9006F}" type="presParOf" srcId="{39820FE9-97DE-49B6-A993-8C9B5729DCE7}" destId="{4BD01D08-4FF3-4052-A01E-A4543C17A585}" srcOrd="2" destOrd="0" presId="urn:microsoft.com/office/officeart/2005/8/layout/vList2"/>
    <dgm:cxn modelId="{12177A4D-899C-45AF-93FF-D1AF5D9EEF40}" type="presParOf" srcId="{39820FE9-97DE-49B6-A993-8C9B5729DCE7}" destId="{79E36868-4DBE-413E-ABF5-3D9EBE0E4288}" srcOrd="3" destOrd="0" presId="urn:microsoft.com/office/officeart/2005/8/layout/vList2"/>
    <dgm:cxn modelId="{AE273D7E-5A79-47D0-89E1-29A81C22AA05}" type="presParOf" srcId="{39820FE9-97DE-49B6-A993-8C9B5729DCE7}" destId="{5F877943-7FB2-479A-86B3-AFD40262D7A2}" srcOrd="4" destOrd="0" presId="urn:microsoft.com/office/officeart/2005/8/layout/vList2"/>
    <dgm:cxn modelId="{8904431F-2A57-4F6D-BE20-9C404739911B}" type="presParOf" srcId="{39820FE9-97DE-49B6-A993-8C9B5729DCE7}" destId="{00403DFF-265D-4ADF-90C0-A5D5CF101F37}" srcOrd="5" destOrd="0" presId="urn:microsoft.com/office/officeart/2005/8/layout/vList2"/>
    <dgm:cxn modelId="{A3EE5E12-AD4A-4827-B2B0-228AC8263E53}" type="presParOf" srcId="{39820FE9-97DE-49B6-A993-8C9B5729DCE7}" destId="{2E6D37C6-94EC-46C2-A188-3081F91A59A6}" srcOrd="6" destOrd="0" presId="urn:microsoft.com/office/officeart/2005/8/layout/vList2"/>
    <dgm:cxn modelId="{ACF636E9-81AF-4D14-9709-1F8A80C32C43}" type="presParOf" srcId="{39820FE9-97DE-49B6-A993-8C9B5729DCE7}" destId="{6BB25607-AAB8-415C-B3CB-8DBF4D127487}" srcOrd="7" destOrd="0" presId="urn:microsoft.com/office/officeart/2005/8/layout/vList2"/>
    <dgm:cxn modelId="{483AAA80-1DAF-4FBD-B1EC-73CA26B3DC8A}" type="presParOf" srcId="{39820FE9-97DE-49B6-A993-8C9B5729DCE7}" destId="{84B423A5-E03B-41EE-8AC2-093EDD75555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B5ECAD-C651-402C-8865-224B9D1431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9C893F6-B2CD-4CBC-8127-F0A66AD3366B}">
      <dgm:prSet/>
      <dgm:spPr/>
      <dgm:t>
        <a:bodyPr/>
        <a:lstStyle/>
        <a:p>
          <a:r>
            <a:rPr lang="es-ES_tradnl"/>
            <a:t>En la tabla ENVIA la clave foránea </a:t>
          </a:r>
          <a:r>
            <a:rPr lang="es-ES_tradnl" b="1"/>
            <a:t>ID Producto</a:t>
          </a:r>
          <a:r>
            <a:rPr lang="es-ES_tradnl"/>
            <a:t> debe tener como restricción ON DELETE CASCADE, ON UPDATE CASCADE y la segunda clave foránea </a:t>
          </a:r>
          <a:r>
            <a:rPr lang="es-ES_tradnl" b="1"/>
            <a:t>ID Pedido</a:t>
          </a:r>
          <a:r>
            <a:rPr lang="es-ES_tradnl"/>
            <a:t> debe tener como restricción ON DELETE RESTRICT, ON UPDATE CASCADE.</a:t>
          </a:r>
          <a:endParaRPr lang="en-US"/>
        </a:p>
      </dgm:t>
    </dgm:pt>
    <dgm:pt modelId="{5B0139ED-6C0B-45EC-A516-DF172BA242F8}" type="parTrans" cxnId="{A3921D5C-06C7-4E05-AFE5-F7DC59415959}">
      <dgm:prSet/>
      <dgm:spPr/>
      <dgm:t>
        <a:bodyPr/>
        <a:lstStyle/>
        <a:p>
          <a:endParaRPr lang="en-US"/>
        </a:p>
      </dgm:t>
    </dgm:pt>
    <dgm:pt modelId="{5492FFA6-8E10-4267-946E-CA445C3915E4}" type="sibTrans" cxnId="{A3921D5C-06C7-4E05-AFE5-F7DC59415959}">
      <dgm:prSet/>
      <dgm:spPr/>
      <dgm:t>
        <a:bodyPr/>
        <a:lstStyle/>
        <a:p>
          <a:endParaRPr lang="en-US"/>
        </a:p>
      </dgm:t>
    </dgm:pt>
    <dgm:pt modelId="{06A50EFA-66A3-49BF-8055-7B9BC66DC59E}">
      <dgm:prSet/>
      <dgm:spPr/>
      <dgm:t>
        <a:bodyPr/>
        <a:lstStyle/>
        <a:p>
          <a:r>
            <a:rPr lang="es-ES_tradnl"/>
            <a:t>En la tabla VENDE, la clave foránea </a:t>
          </a:r>
          <a:r>
            <a:rPr lang="es-ES_tradnl" b="1"/>
            <a:t>ID Producto</a:t>
          </a:r>
          <a:r>
            <a:rPr lang="es-ES_tradnl"/>
            <a:t> debe tener como restricción ON DELETE CASCADE, ON UPDATE CASCADE y la segunda clave foránea </a:t>
          </a:r>
          <a:r>
            <a:rPr lang="es-ES_tradnl" b="1"/>
            <a:t>ID Tienda</a:t>
          </a:r>
          <a:r>
            <a:rPr lang="es-ES_tradnl"/>
            <a:t> debe tener como restricción ON DELETE RESTRICT, ON UPDATE CASCADE.</a:t>
          </a:r>
          <a:endParaRPr lang="en-US"/>
        </a:p>
      </dgm:t>
    </dgm:pt>
    <dgm:pt modelId="{EC0F3FFF-55AC-4137-869F-AB84B73B552E}" type="parTrans" cxnId="{94A70F3B-0FD8-4FF3-847B-235E21A59BF1}">
      <dgm:prSet/>
      <dgm:spPr/>
      <dgm:t>
        <a:bodyPr/>
        <a:lstStyle/>
        <a:p>
          <a:endParaRPr lang="en-US"/>
        </a:p>
      </dgm:t>
    </dgm:pt>
    <dgm:pt modelId="{AFE7041E-D789-457D-A978-556D302B73FE}" type="sibTrans" cxnId="{94A70F3B-0FD8-4FF3-847B-235E21A59BF1}">
      <dgm:prSet/>
      <dgm:spPr/>
      <dgm:t>
        <a:bodyPr/>
        <a:lstStyle/>
        <a:p>
          <a:endParaRPr lang="en-US"/>
        </a:p>
      </dgm:t>
    </dgm:pt>
    <dgm:pt modelId="{6D559288-222D-4A69-9F31-8302D47A13E3}">
      <dgm:prSet/>
      <dgm:spPr/>
      <dgm:t>
        <a:bodyPr/>
        <a:lstStyle/>
        <a:p>
          <a:r>
            <a:rPr lang="es-ES_tradnl"/>
            <a:t>En la tabla ALMACENA, la clave foránea </a:t>
          </a:r>
          <a:r>
            <a:rPr lang="es-ES_tradnl" b="1"/>
            <a:t>ID Producto</a:t>
          </a:r>
          <a:r>
            <a:rPr lang="es-ES_tradnl"/>
            <a:t> debe tener como restricción ON DELETE CASCADE, ON UPDATE CASCADE y la segunda clave foránea </a:t>
          </a:r>
          <a:r>
            <a:rPr lang="es-ES_tradnl" b="1"/>
            <a:t>ID Bodega</a:t>
          </a:r>
          <a:r>
            <a:rPr lang="es-ES_tradnl"/>
            <a:t> debe tener como restricción ON DELETE RESTRICT, ON UPDATE CASCADE.</a:t>
          </a:r>
          <a:endParaRPr lang="en-US"/>
        </a:p>
      </dgm:t>
    </dgm:pt>
    <dgm:pt modelId="{B68C11B8-D108-4FC6-B2C1-83B0B12BB2B7}" type="parTrans" cxnId="{510DAAD9-07F5-4FB9-BBCD-6E31197BCEFA}">
      <dgm:prSet/>
      <dgm:spPr/>
      <dgm:t>
        <a:bodyPr/>
        <a:lstStyle/>
        <a:p>
          <a:endParaRPr lang="en-US"/>
        </a:p>
      </dgm:t>
    </dgm:pt>
    <dgm:pt modelId="{83FCF437-A492-4C33-9CBA-C2B789AEC3AB}" type="sibTrans" cxnId="{510DAAD9-07F5-4FB9-BBCD-6E31197BCEFA}">
      <dgm:prSet/>
      <dgm:spPr/>
      <dgm:t>
        <a:bodyPr/>
        <a:lstStyle/>
        <a:p>
          <a:endParaRPr lang="en-US"/>
        </a:p>
      </dgm:t>
    </dgm:pt>
    <dgm:pt modelId="{033F6A14-2D7A-4CEE-9487-94704E260C72}">
      <dgm:prSet/>
      <dgm:spPr/>
      <dgm:t>
        <a:bodyPr/>
        <a:lstStyle/>
        <a:p>
          <a:r>
            <a:rPr lang="es-ES_tradnl"/>
            <a:t>En la tabla ABASTECE la clave foránea </a:t>
          </a:r>
          <a:r>
            <a:rPr lang="es-ES_tradnl" b="1"/>
            <a:t>Rut Proveedor </a:t>
          </a:r>
          <a:r>
            <a:rPr lang="es-ES_tradnl"/>
            <a:t>debe tener como restricción ON DELETE CASCADE, ON UPDATE CASCADE y la segunda clave foránea </a:t>
          </a:r>
          <a:r>
            <a:rPr lang="es-ES_tradnl" b="1"/>
            <a:t>ID Bodega </a:t>
          </a:r>
          <a:r>
            <a:rPr lang="es-ES_tradnl"/>
            <a:t>debe tener como restricción ON DELETE RESTRICT, ON UPDATE CASCADE. </a:t>
          </a:r>
          <a:endParaRPr lang="en-US"/>
        </a:p>
      </dgm:t>
    </dgm:pt>
    <dgm:pt modelId="{F0BDCEF4-CEA9-4A58-8BA3-DE6DD3144A03}" type="parTrans" cxnId="{23857443-DCA9-4E2E-92EB-0CADC37E4DA8}">
      <dgm:prSet/>
      <dgm:spPr/>
      <dgm:t>
        <a:bodyPr/>
        <a:lstStyle/>
        <a:p>
          <a:endParaRPr lang="en-US"/>
        </a:p>
      </dgm:t>
    </dgm:pt>
    <dgm:pt modelId="{1B74AF0A-2876-4425-B405-54146F823998}" type="sibTrans" cxnId="{23857443-DCA9-4E2E-92EB-0CADC37E4DA8}">
      <dgm:prSet/>
      <dgm:spPr/>
      <dgm:t>
        <a:bodyPr/>
        <a:lstStyle/>
        <a:p>
          <a:endParaRPr lang="en-US"/>
        </a:p>
      </dgm:t>
    </dgm:pt>
    <dgm:pt modelId="{91D3CF32-D799-426E-9997-962CAD2A5394}">
      <dgm:prSet/>
      <dgm:spPr/>
      <dgm:t>
        <a:bodyPr/>
        <a:lstStyle/>
        <a:p>
          <a:r>
            <a:rPr lang="es-ES_tradnl"/>
            <a:t>En la tabla TIENDA, la clave foránea </a:t>
          </a:r>
          <a:r>
            <a:rPr lang="es-ES_tradnl" b="1"/>
            <a:t>ID Bodega </a:t>
          </a:r>
          <a:r>
            <a:rPr lang="es-ES_tradnl"/>
            <a:t>debe tener como restricción ON DELETE RESTRICT, ON UPDATE CASCADE. </a:t>
          </a:r>
          <a:endParaRPr lang="en-US"/>
        </a:p>
      </dgm:t>
    </dgm:pt>
    <dgm:pt modelId="{AEDCAE37-D343-45BF-9462-11CDD8F461B8}" type="parTrans" cxnId="{EBB27F13-E27F-4C00-A9FC-334B6B9D0712}">
      <dgm:prSet/>
      <dgm:spPr/>
      <dgm:t>
        <a:bodyPr/>
        <a:lstStyle/>
        <a:p>
          <a:endParaRPr lang="en-US"/>
        </a:p>
      </dgm:t>
    </dgm:pt>
    <dgm:pt modelId="{D3FD76AA-20D8-4B31-A7EF-71AE7F90246F}" type="sibTrans" cxnId="{EBB27F13-E27F-4C00-A9FC-334B6B9D0712}">
      <dgm:prSet/>
      <dgm:spPr/>
      <dgm:t>
        <a:bodyPr/>
        <a:lstStyle/>
        <a:p>
          <a:endParaRPr lang="en-US"/>
        </a:p>
      </dgm:t>
    </dgm:pt>
    <dgm:pt modelId="{F4A48B59-3E8B-49C5-BB30-40BDAA25F601}" type="pres">
      <dgm:prSet presAssocID="{F1B5ECAD-C651-402C-8865-224B9D1431D1}" presName="linear" presStyleCnt="0">
        <dgm:presLayoutVars>
          <dgm:animLvl val="lvl"/>
          <dgm:resizeHandles val="exact"/>
        </dgm:presLayoutVars>
      </dgm:prSet>
      <dgm:spPr/>
    </dgm:pt>
    <dgm:pt modelId="{9E7A6D12-DE91-4F1E-9FE3-90CA95D0C349}" type="pres">
      <dgm:prSet presAssocID="{29C893F6-B2CD-4CBC-8127-F0A66AD3366B}" presName="parentText" presStyleLbl="node1" presStyleIdx="0" presStyleCnt="5">
        <dgm:presLayoutVars>
          <dgm:chMax val="0"/>
          <dgm:bulletEnabled val="1"/>
        </dgm:presLayoutVars>
      </dgm:prSet>
      <dgm:spPr/>
    </dgm:pt>
    <dgm:pt modelId="{97DB545D-7DFF-4974-9586-F0FA4BA15473}" type="pres">
      <dgm:prSet presAssocID="{5492FFA6-8E10-4267-946E-CA445C3915E4}" presName="spacer" presStyleCnt="0"/>
      <dgm:spPr/>
    </dgm:pt>
    <dgm:pt modelId="{465C23CA-A5A1-4FDD-AA79-EE1D51898FDD}" type="pres">
      <dgm:prSet presAssocID="{06A50EFA-66A3-49BF-8055-7B9BC66DC59E}" presName="parentText" presStyleLbl="node1" presStyleIdx="1" presStyleCnt="5">
        <dgm:presLayoutVars>
          <dgm:chMax val="0"/>
          <dgm:bulletEnabled val="1"/>
        </dgm:presLayoutVars>
      </dgm:prSet>
      <dgm:spPr/>
    </dgm:pt>
    <dgm:pt modelId="{E249FB76-9902-4317-BD0C-634BD30C1253}" type="pres">
      <dgm:prSet presAssocID="{AFE7041E-D789-457D-A978-556D302B73FE}" presName="spacer" presStyleCnt="0"/>
      <dgm:spPr/>
    </dgm:pt>
    <dgm:pt modelId="{A6D030BD-5476-4A3C-9B54-246273CC8355}" type="pres">
      <dgm:prSet presAssocID="{6D559288-222D-4A69-9F31-8302D47A13E3}" presName="parentText" presStyleLbl="node1" presStyleIdx="2" presStyleCnt="5">
        <dgm:presLayoutVars>
          <dgm:chMax val="0"/>
          <dgm:bulletEnabled val="1"/>
        </dgm:presLayoutVars>
      </dgm:prSet>
      <dgm:spPr/>
    </dgm:pt>
    <dgm:pt modelId="{BDF67751-5294-4682-B75B-1A7B9D4F4FEC}" type="pres">
      <dgm:prSet presAssocID="{83FCF437-A492-4C33-9CBA-C2B789AEC3AB}" presName="spacer" presStyleCnt="0"/>
      <dgm:spPr/>
    </dgm:pt>
    <dgm:pt modelId="{5AC977AB-F77B-40D4-8314-FB52E12E616E}" type="pres">
      <dgm:prSet presAssocID="{033F6A14-2D7A-4CEE-9487-94704E260C72}" presName="parentText" presStyleLbl="node1" presStyleIdx="3" presStyleCnt="5">
        <dgm:presLayoutVars>
          <dgm:chMax val="0"/>
          <dgm:bulletEnabled val="1"/>
        </dgm:presLayoutVars>
      </dgm:prSet>
      <dgm:spPr/>
    </dgm:pt>
    <dgm:pt modelId="{54ADEDF6-3FF0-4813-9394-F239549043CE}" type="pres">
      <dgm:prSet presAssocID="{1B74AF0A-2876-4425-B405-54146F823998}" presName="spacer" presStyleCnt="0"/>
      <dgm:spPr/>
    </dgm:pt>
    <dgm:pt modelId="{66832938-7F01-4C3E-A6CE-7B6C59D2C06C}" type="pres">
      <dgm:prSet presAssocID="{91D3CF32-D799-426E-9997-962CAD2A5394}" presName="parentText" presStyleLbl="node1" presStyleIdx="4" presStyleCnt="5">
        <dgm:presLayoutVars>
          <dgm:chMax val="0"/>
          <dgm:bulletEnabled val="1"/>
        </dgm:presLayoutVars>
      </dgm:prSet>
      <dgm:spPr/>
    </dgm:pt>
  </dgm:ptLst>
  <dgm:cxnLst>
    <dgm:cxn modelId="{EBB27F13-E27F-4C00-A9FC-334B6B9D0712}" srcId="{F1B5ECAD-C651-402C-8865-224B9D1431D1}" destId="{91D3CF32-D799-426E-9997-962CAD2A5394}" srcOrd="4" destOrd="0" parTransId="{AEDCAE37-D343-45BF-9462-11CDD8F461B8}" sibTransId="{D3FD76AA-20D8-4B31-A7EF-71AE7F90246F}"/>
    <dgm:cxn modelId="{953D9E1D-F621-45CC-8C36-CB007184DBE8}" type="presOf" srcId="{033F6A14-2D7A-4CEE-9487-94704E260C72}" destId="{5AC977AB-F77B-40D4-8314-FB52E12E616E}" srcOrd="0" destOrd="0" presId="urn:microsoft.com/office/officeart/2005/8/layout/vList2"/>
    <dgm:cxn modelId="{46AAF02E-3867-40AE-B2B0-71A1A3089F44}" type="presOf" srcId="{06A50EFA-66A3-49BF-8055-7B9BC66DC59E}" destId="{465C23CA-A5A1-4FDD-AA79-EE1D51898FDD}" srcOrd="0" destOrd="0" presId="urn:microsoft.com/office/officeart/2005/8/layout/vList2"/>
    <dgm:cxn modelId="{CF61B839-7A2F-4A8F-ABC8-4C7A276A0797}" type="presOf" srcId="{F1B5ECAD-C651-402C-8865-224B9D1431D1}" destId="{F4A48B59-3E8B-49C5-BB30-40BDAA25F601}" srcOrd="0" destOrd="0" presId="urn:microsoft.com/office/officeart/2005/8/layout/vList2"/>
    <dgm:cxn modelId="{94A70F3B-0FD8-4FF3-847B-235E21A59BF1}" srcId="{F1B5ECAD-C651-402C-8865-224B9D1431D1}" destId="{06A50EFA-66A3-49BF-8055-7B9BC66DC59E}" srcOrd="1" destOrd="0" parTransId="{EC0F3FFF-55AC-4137-869F-AB84B73B552E}" sibTransId="{AFE7041E-D789-457D-A978-556D302B73FE}"/>
    <dgm:cxn modelId="{A3921D5C-06C7-4E05-AFE5-F7DC59415959}" srcId="{F1B5ECAD-C651-402C-8865-224B9D1431D1}" destId="{29C893F6-B2CD-4CBC-8127-F0A66AD3366B}" srcOrd="0" destOrd="0" parTransId="{5B0139ED-6C0B-45EC-A516-DF172BA242F8}" sibTransId="{5492FFA6-8E10-4267-946E-CA445C3915E4}"/>
    <dgm:cxn modelId="{23857443-DCA9-4E2E-92EB-0CADC37E4DA8}" srcId="{F1B5ECAD-C651-402C-8865-224B9D1431D1}" destId="{033F6A14-2D7A-4CEE-9487-94704E260C72}" srcOrd="3" destOrd="0" parTransId="{F0BDCEF4-CEA9-4A58-8BA3-DE6DD3144A03}" sibTransId="{1B74AF0A-2876-4425-B405-54146F823998}"/>
    <dgm:cxn modelId="{CF82D39E-DE58-4106-9735-B52DF7085006}" type="presOf" srcId="{29C893F6-B2CD-4CBC-8127-F0A66AD3366B}" destId="{9E7A6D12-DE91-4F1E-9FE3-90CA95D0C349}" srcOrd="0" destOrd="0" presId="urn:microsoft.com/office/officeart/2005/8/layout/vList2"/>
    <dgm:cxn modelId="{510DAAD9-07F5-4FB9-BBCD-6E31197BCEFA}" srcId="{F1B5ECAD-C651-402C-8865-224B9D1431D1}" destId="{6D559288-222D-4A69-9F31-8302D47A13E3}" srcOrd="2" destOrd="0" parTransId="{B68C11B8-D108-4FC6-B2C1-83B0B12BB2B7}" sibTransId="{83FCF437-A492-4C33-9CBA-C2B789AEC3AB}"/>
    <dgm:cxn modelId="{CA03D5DE-3B9A-498E-B797-613894A51A4D}" type="presOf" srcId="{91D3CF32-D799-426E-9997-962CAD2A5394}" destId="{66832938-7F01-4C3E-A6CE-7B6C59D2C06C}" srcOrd="0" destOrd="0" presId="urn:microsoft.com/office/officeart/2005/8/layout/vList2"/>
    <dgm:cxn modelId="{7BADB8F7-34E8-4204-AC90-14F0A7538917}" type="presOf" srcId="{6D559288-222D-4A69-9F31-8302D47A13E3}" destId="{A6D030BD-5476-4A3C-9B54-246273CC8355}" srcOrd="0" destOrd="0" presId="urn:microsoft.com/office/officeart/2005/8/layout/vList2"/>
    <dgm:cxn modelId="{138FD173-EC14-46C9-A3A5-36DD6DE94400}" type="presParOf" srcId="{F4A48B59-3E8B-49C5-BB30-40BDAA25F601}" destId="{9E7A6D12-DE91-4F1E-9FE3-90CA95D0C349}" srcOrd="0" destOrd="0" presId="urn:microsoft.com/office/officeart/2005/8/layout/vList2"/>
    <dgm:cxn modelId="{6B75F6F6-3887-4321-B8B3-AD9B02DF721F}" type="presParOf" srcId="{F4A48B59-3E8B-49C5-BB30-40BDAA25F601}" destId="{97DB545D-7DFF-4974-9586-F0FA4BA15473}" srcOrd="1" destOrd="0" presId="urn:microsoft.com/office/officeart/2005/8/layout/vList2"/>
    <dgm:cxn modelId="{AC06D671-359D-4DC5-B623-3B9848A88920}" type="presParOf" srcId="{F4A48B59-3E8B-49C5-BB30-40BDAA25F601}" destId="{465C23CA-A5A1-4FDD-AA79-EE1D51898FDD}" srcOrd="2" destOrd="0" presId="urn:microsoft.com/office/officeart/2005/8/layout/vList2"/>
    <dgm:cxn modelId="{90963E33-D472-4E2A-B4E3-7BDEA5C4E5E3}" type="presParOf" srcId="{F4A48B59-3E8B-49C5-BB30-40BDAA25F601}" destId="{E249FB76-9902-4317-BD0C-634BD30C1253}" srcOrd="3" destOrd="0" presId="urn:microsoft.com/office/officeart/2005/8/layout/vList2"/>
    <dgm:cxn modelId="{5D7431C5-E5CE-413C-9E18-E8215B50163A}" type="presParOf" srcId="{F4A48B59-3E8B-49C5-BB30-40BDAA25F601}" destId="{A6D030BD-5476-4A3C-9B54-246273CC8355}" srcOrd="4" destOrd="0" presId="urn:microsoft.com/office/officeart/2005/8/layout/vList2"/>
    <dgm:cxn modelId="{F664E604-DEC1-4B97-A288-6638AA9B2B27}" type="presParOf" srcId="{F4A48B59-3E8B-49C5-BB30-40BDAA25F601}" destId="{BDF67751-5294-4682-B75B-1A7B9D4F4FEC}" srcOrd="5" destOrd="0" presId="urn:microsoft.com/office/officeart/2005/8/layout/vList2"/>
    <dgm:cxn modelId="{F05831D6-1F13-4069-B90F-44B7839960AE}" type="presParOf" srcId="{F4A48B59-3E8B-49C5-BB30-40BDAA25F601}" destId="{5AC977AB-F77B-40D4-8314-FB52E12E616E}" srcOrd="6" destOrd="0" presId="urn:microsoft.com/office/officeart/2005/8/layout/vList2"/>
    <dgm:cxn modelId="{E9334FB1-E856-48A5-A722-81C8D56531F0}" type="presParOf" srcId="{F4A48B59-3E8B-49C5-BB30-40BDAA25F601}" destId="{54ADEDF6-3FF0-4813-9394-F239549043CE}" srcOrd="7" destOrd="0" presId="urn:microsoft.com/office/officeart/2005/8/layout/vList2"/>
    <dgm:cxn modelId="{416387E1-7A7E-4B40-B72B-792728E81D31}" type="presParOf" srcId="{F4A48B59-3E8B-49C5-BB30-40BDAA25F601}" destId="{66832938-7F01-4C3E-A6CE-7B6C59D2C06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11E401-2416-4857-972D-A581157AC7D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24DDD62-4D7B-40BF-9F3B-CC14D985198F}">
      <dgm:prSet/>
      <dgm:spPr/>
      <dgm:t>
        <a:bodyPr/>
        <a:lstStyle/>
        <a:p>
          <a:r>
            <a:rPr lang="es-ES_tradnl"/>
            <a:t>En la tabla BODEGA, la clave foránea </a:t>
          </a:r>
          <a:r>
            <a:rPr lang="es-ES_tradnl" b="1"/>
            <a:t>ID Tienda</a:t>
          </a:r>
          <a:r>
            <a:rPr lang="es-ES_tradnl"/>
            <a:t> debe tener como restricción ON DELETE SET NULL, ON UPDATE CASCADE.</a:t>
          </a:r>
          <a:endParaRPr lang="en-US"/>
        </a:p>
      </dgm:t>
    </dgm:pt>
    <dgm:pt modelId="{157E1D06-B436-41FC-82A4-6DB466A2B9DC}" type="parTrans" cxnId="{C9658191-A3AB-45C3-B375-119048B8B873}">
      <dgm:prSet/>
      <dgm:spPr/>
      <dgm:t>
        <a:bodyPr/>
        <a:lstStyle/>
        <a:p>
          <a:endParaRPr lang="en-US"/>
        </a:p>
      </dgm:t>
    </dgm:pt>
    <dgm:pt modelId="{149A1A75-70E7-4417-924D-5C871327AC9A}" type="sibTrans" cxnId="{C9658191-A3AB-45C3-B375-119048B8B873}">
      <dgm:prSet/>
      <dgm:spPr/>
      <dgm:t>
        <a:bodyPr/>
        <a:lstStyle/>
        <a:p>
          <a:endParaRPr lang="en-US"/>
        </a:p>
      </dgm:t>
    </dgm:pt>
    <dgm:pt modelId="{779DC2D9-5E0F-42A1-9080-AC683C4B4699}">
      <dgm:prSet/>
      <dgm:spPr/>
      <dgm:t>
        <a:bodyPr/>
        <a:lstStyle/>
        <a:p>
          <a:r>
            <a:rPr lang="es-ES_tradnl"/>
            <a:t>En la tabla TRABAJA, la clave foránea </a:t>
          </a:r>
          <a:r>
            <a:rPr lang="es-ES_tradnl" b="1"/>
            <a:t>Rut</a:t>
          </a:r>
          <a:r>
            <a:rPr lang="es-ES_tradnl"/>
            <a:t> debe tener como restricción ON DELETE CASCADE, ON UPDATE CASCADE, la segunda clave foránea </a:t>
          </a:r>
          <a:r>
            <a:rPr lang="es-ES_tradnl" b="1"/>
            <a:t>ID Tienda</a:t>
          </a:r>
          <a:r>
            <a:rPr lang="es-ES_tradnl"/>
            <a:t> debe tener como restricción ON DELETE RESTRICT, ON UPDATE CASCADE y la tercera clave foránea </a:t>
          </a:r>
          <a:r>
            <a:rPr lang="es-ES_tradnl" b="1"/>
            <a:t>ID Bodega</a:t>
          </a:r>
          <a:r>
            <a:rPr lang="es-ES_tradnl"/>
            <a:t> debe tener como restricción ON DELETE RESTRICT, ON UPDATE CASCADE.</a:t>
          </a:r>
          <a:endParaRPr lang="en-US"/>
        </a:p>
      </dgm:t>
    </dgm:pt>
    <dgm:pt modelId="{9F889237-95C3-4439-B3DB-76B75FFD4857}" type="parTrans" cxnId="{2B259A1A-9D9A-4204-ABC0-C423D8746BB3}">
      <dgm:prSet/>
      <dgm:spPr/>
      <dgm:t>
        <a:bodyPr/>
        <a:lstStyle/>
        <a:p>
          <a:endParaRPr lang="en-US"/>
        </a:p>
      </dgm:t>
    </dgm:pt>
    <dgm:pt modelId="{FE463B25-08F1-4151-B074-01FEA208FC49}" type="sibTrans" cxnId="{2B259A1A-9D9A-4204-ABC0-C423D8746BB3}">
      <dgm:prSet/>
      <dgm:spPr/>
      <dgm:t>
        <a:bodyPr/>
        <a:lstStyle/>
        <a:p>
          <a:endParaRPr lang="en-US"/>
        </a:p>
      </dgm:t>
    </dgm:pt>
    <dgm:pt modelId="{EA51C2C4-7806-4241-80A0-39BE5D794B5B}">
      <dgm:prSet/>
      <dgm:spPr/>
      <dgm:t>
        <a:bodyPr/>
        <a:lstStyle/>
        <a:p>
          <a:r>
            <a:rPr lang="es-ES_tradnl"/>
            <a:t>En la tabla EMPLEADO, la clave foránea </a:t>
          </a:r>
          <a:r>
            <a:rPr lang="es-ES_tradnl" b="1"/>
            <a:t>ID Contrato</a:t>
          </a:r>
          <a:r>
            <a:rPr lang="es-ES_tradnl"/>
            <a:t> debe tener como restricción ON DELETE RESTRICT, ON UPDATE CASCADE.</a:t>
          </a:r>
          <a:endParaRPr lang="en-US"/>
        </a:p>
      </dgm:t>
    </dgm:pt>
    <dgm:pt modelId="{844B7CF6-CA0D-4B3C-AEC7-97AF4B487FE3}" type="parTrans" cxnId="{29272787-A843-4A34-B9F4-0C0DBE82453A}">
      <dgm:prSet/>
      <dgm:spPr/>
      <dgm:t>
        <a:bodyPr/>
        <a:lstStyle/>
        <a:p>
          <a:endParaRPr lang="en-US"/>
        </a:p>
      </dgm:t>
    </dgm:pt>
    <dgm:pt modelId="{87D39E35-DDD1-43C2-8C2D-487755057DFC}" type="sibTrans" cxnId="{29272787-A843-4A34-B9F4-0C0DBE82453A}">
      <dgm:prSet/>
      <dgm:spPr/>
      <dgm:t>
        <a:bodyPr/>
        <a:lstStyle/>
        <a:p>
          <a:endParaRPr lang="en-US"/>
        </a:p>
      </dgm:t>
    </dgm:pt>
    <dgm:pt modelId="{459046FF-191C-4302-8827-42C14B0229F9}">
      <dgm:prSet/>
      <dgm:spPr/>
      <dgm:t>
        <a:bodyPr/>
        <a:lstStyle/>
        <a:p>
          <a:r>
            <a:rPr lang="es-ES_tradnl"/>
            <a:t>En la tabla CONTRATO, la clave foránea </a:t>
          </a:r>
          <a:r>
            <a:rPr lang="es-ES_tradnl" b="1"/>
            <a:t>Rut</a:t>
          </a:r>
          <a:r>
            <a:rPr lang="es-ES_tradnl"/>
            <a:t> debe tener como restricción ON DELETE SET NULL, ON UPDATE CASCADE.</a:t>
          </a:r>
          <a:endParaRPr lang="en-US"/>
        </a:p>
      </dgm:t>
    </dgm:pt>
    <dgm:pt modelId="{B5E9F7D7-E9DE-46C3-86DC-F824611BE63D}" type="parTrans" cxnId="{2751E761-3C1F-4A03-96C9-8E02A6897E89}">
      <dgm:prSet/>
      <dgm:spPr/>
      <dgm:t>
        <a:bodyPr/>
        <a:lstStyle/>
        <a:p>
          <a:endParaRPr lang="en-US"/>
        </a:p>
      </dgm:t>
    </dgm:pt>
    <dgm:pt modelId="{3DD31D90-8FC3-40AF-BBAA-4DFF48E8C2EA}" type="sibTrans" cxnId="{2751E761-3C1F-4A03-96C9-8E02A6897E89}">
      <dgm:prSet/>
      <dgm:spPr/>
      <dgm:t>
        <a:bodyPr/>
        <a:lstStyle/>
        <a:p>
          <a:endParaRPr lang="en-US"/>
        </a:p>
      </dgm:t>
    </dgm:pt>
    <dgm:pt modelId="{A46475E0-64AA-4579-B5B7-731718182A29}" type="pres">
      <dgm:prSet presAssocID="{2111E401-2416-4857-972D-A581157AC7DA}" presName="linear" presStyleCnt="0">
        <dgm:presLayoutVars>
          <dgm:animLvl val="lvl"/>
          <dgm:resizeHandles val="exact"/>
        </dgm:presLayoutVars>
      </dgm:prSet>
      <dgm:spPr/>
    </dgm:pt>
    <dgm:pt modelId="{7ACF1D33-DB5A-492F-9ED4-C9FE2C4ED967}" type="pres">
      <dgm:prSet presAssocID="{224DDD62-4D7B-40BF-9F3B-CC14D985198F}" presName="parentText" presStyleLbl="node1" presStyleIdx="0" presStyleCnt="4">
        <dgm:presLayoutVars>
          <dgm:chMax val="0"/>
          <dgm:bulletEnabled val="1"/>
        </dgm:presLayoutVars>
      </dgm:prSet>
      <dgm:spPr/>
    </dgm:pt>
    <dgm:pt modelId="{C70AC1F9-F13B-4AD8-AD8A-DB01368A713A}" type="pres">
      <dgm:prSet presAssocID="{149A1A75-70E7-4417-924D-5C871327AC9A}" presName="spacer" presStyleCnt="0"/>
      <dgm:spPr/>
    </dgm:pt>
    <dgm:pt modelId="{F199CE5E-E298-4830-B38C-6653382B42F8}" type="pres">
      <dgm:prSet presAssocID="{779DC2D9-5E0F-42A1-9080-AC683C4B4699}" presName="parentText" presStyleLbl="node1" presStyleIdx="1" presStyleCnt="4">
        <dgm:presLayoutVars>
          <dgm:chMax val="0"/>
          <dgm:bulletEnabled val="1"/>
        </dgm:presLayoutVars>
      </dgm:prSet>
      <dgm:spPr/>
    </dgm:pt>
    <dgm:pt modelId="{2D4671E9-93D8-4B40-9B33-FBACDD7CFDC7}" type="pres">
      <dgm:prSet presAssocID="{FE463B25-08F1-4151-B074-01FEA208FC49}" presName="spacer" presStyleCnt="0"/>
      <dgm:spPr/>
    </dgm:pt>
    <dgm:pt modelId="{AB928E6A-E4F4-48AD-BC80-1FF19C6C17BF}" type="pres">
      <dgm:prSet presAssocID="{EA51C2C4-7806-4241-80A0-39BE5D794B5B}" presName="parentText" presStyleLbl="node1" presStyleIdx="2" presStyleCnt="4">
        <dgm:presLayoutVars>
          <dgm:chMax val="0"/>
          <dgm:bulletEnabled val="1"/>
        </dgm:presLayoutVars>
      </dgm:prSet>
      <dgm:spPr/>
    </dgm:pt>
    <dgm:pt modelId="{183CEE10-43A6-49E3-B88E-25686310874E}" type="pres">
      <dgm:prSet presAssocID="{87D39E35-DDD1-43C2-8C2D-487755057DFC}" presName="spacer" presStyleCnt="0"/>
      <dgm:spPr/>
    </dgm:pt>
    <dgm:pt modelId="{1FBCA5F3-2B79-475D-ACA2-1C1AC24CA56A}" type="pres">
      <dgm:prSet presAssocID="{459046FF-191C-4302-8827-42C14B0229F9}" presName="parentText" presStyleLbl="node1" presStyleIdx="3" presStyleCnt="4">
        <dgm:presLayoutVars>
          <dgm:chMax val="0"/>
          <dgm:bulletEnabled val="1"/>
        </dgm:presLayoutVars>
      </dgm:prSet>
      <dgm:spPr/>
    </dgm:pt>
  </dgm:ptLst>
  <dgm:cxnLst>
    <dgm:cxn modelId="{2B259A1A-9D9A-4204-ABC0-C423D8746BB3}" srcId="{2111E401-2416-4857-972D-A581157AC7DA}" destId="{779DC2D9-5E0F-42A1-9080-AC683C4B4699}" srcOrd="1" destOrd="0" parTransId="{9F889237-95C3-4439-B3DB-76B75FFD4857}" sibTransId="{FE463B25-08F1-4151-B074-01FEA208FC49}"/>
    <dgm:cxn modelId="{AABC032B-7067-4646-B344-FFC43E8319B3}" type="presOf" srcId="{459046FF-191C-4302-8827-42C14B0229F9}" destId="{1FBCA5F3-2B79-475D-ACA2-1C1AC24CA56A}" srcOrd="0" destOrd="0" presId="urn:microsoft.com/office/officeart/2005/8/layout/vList2"/>
    <dgm:cxn modelId="{7BFB1B3F-F5C0-4C54-B9F2-519DEFAE0918}" type="presOf" srcId="{EA51C2C4-7806-4241-80A0-39BE5D794B5B}" destId="{AB928E6A-E4F4-48AD-BC80-1FF19C6C17BF}" srcOrd="0" destOrd="0" presId="urn:microsoft.com/office/officeart/2005/8/layout/vList2"/>
    <dgm:cxn modelId="{DC287D41-0F87-4E87-8F70-4A4FF419A189}" type="presOf" srcId="{779DC2D9-5E0F-42A1-9080-AC683C4B4699}" destId="{F199CE5E-E298-4830-B38C-6653382B42F8}" srcOrd="0" destOrd="0" presId="urn:microsoft.com/office/officeart/2005/8/layout/vList2"/>
    <dgm:cxn modelId="{2751E761-3C1F-4A03-96C9-8E02A6897E89}" srcId="{2111E401-2416-4857-972D-A581157AC7DA}" destId="{459046FF-191C-4302-8827-42C14B0229F9}" srcOrd="3" destOrd="0" parTransId="{B5E9F7D7-E9DE-46C3-86DC-F824611BE63D}" sibTransId="{3DD31D90-8FC3-40AF-BBAA-4DFF48E8C2EA}"/>
    <dgm:cxn modelId="{29272787-A843-4A34-B9F4-0C0DBE82453A}" srcId="{2111E401-2416-4857-972D-A581157AC7DA}" destId="{EA51C2C4-7806-4241-80A0-39BE5D794B5B}" srcOrd="2" destOrd="0" parTransId="{844B7CF6-CA0D-4B3C-AEC7-97AF4B487FE3}" sibTransId="{87D39E35-DDD1-43C2-8C2D-487755057DFC}"/>
    <dgm:cxn modelId="{2A3AD589-93E9-4831-B0CC-7F0F1B7E1776}" type="presOf" srcId="{224DDD62-4D7B-40BF-9F3B-CC14D985198F}" destId="{7ACF1D33-DB5A-492F-9ED4-C9FE2C4ED967}" srcOrd="0" destOrd="0" presId="urn:microsoft.com/office/officeart/2005/8/layout/vList2"/>
    <dgm:cxn modelId="{C9658191-A3AB-45C3-B375-119048B8B873}" srcId="{2111E401-2416-4857-972D-A581157AC7DA}" destId="{224DDD62-4D7B-40BF-9F3B-CC14D985198F}" srcOrd="0" destOrd="0" parTransId="{157E1D06-B436-41FC-82A4-6DB466A2B9DC}" sibTransId="{149A1A75-70E7-4417-924D-5C871327AC9A}"/>
    <dgm:cxn modelId="{CDEA29A3-F6BA-4752-8B76-AC87EADA3FF6}" type="presOf" srcId="{2111E401-2416-4857-972D-A581157AC7DA}" destId="{A46475E0-64AA-4579-B5B7-731718182A29}" srcOrd="0" destOrd="0" presId="urn:microsoft.com/office/officeart/2005/8/layout/vList2"/>
    <dgm:cxn modelId="{073798EB-1590-4303-AFA9-B28495575DD3}" type="presParOf" srcId="{A46475E0-64AA-4579-B5B7-731718182A29}" destId="{7ACF1D33-DB5A-492F-9ED4-C9FE2C4ED967}" srcOrd="0" destOrd="0" presId="urn:microsoft.com/office/officeart/2005/8/layout/vList2"/>
    <dgm:cxn modelId="{9AB4F392-BF04-4FBE-B29A-0A249C1EB5D5}" type="presParOf" srcId="{A46475E0-64AA-4579-B5B7-731718182A29}" destId="{C70AC1F9-F13B-4AD8-AD8A-DB01368A713A}" srcOrd="1" destOrd="0" presId="urn:microsoft.com/office/officeart/2005/8/layout/vList2"/>
    <dgm:cxn modelId="{235719CF-8B37-45E7-8241-CE965B631582}" type="presParOf" srcId="{A46475E0-64AA-4579-B5B7-731718182A29}" destId="{F199CE5E-E298-4830-B38C-6653382B42F8}" srcOrd="2" destOrd="0" presId="urn:microsoft.com/office/officeart/2005/8/layout/vList2"/>
    <dgm:cxn modelId="{FB8A1741-61E4-4BAA-A175-E887BD51A1E5}" type="presParOf" srcId="{A46475E0-64AA-4579-B5B7-731718182A29}" destId="{2D4671E9-93D8-4B40-9B33-FBACDD7CFDC7}" srcOrd="3" destOrd="0" presId="urn:microsoft.com/office/officeart/2005/8/layout/vList2"/>
    <dgm:cxn modelId="{0E89845D-50CB-4685-89DA-3D9D2CDA92CB}" type="presParOf" srcId="{A46475E0-64AA-4579-B5B7-731718182A29}" destId="{AB928E6A-E4F4-48AD-BC80-1FF19C6C17BF}" srcOrd="4" destOrd="0" presId="urn:microsoft.com/office/officeart/2005/8/layout/vList2"/>
    <dgm:cxn modelId="{2D0FF8B7-DA9B-4382-B223-D0C5ECACD907}" type="presParOf" srcId="{A46475E0-64AA-4579-B5B7-731718182A29}" destId="{183CEE10-43A6-49E3-B88E-25686310874E}" srcOrd="5" destOrd="0" presId="urn:microsoft.com/office/officeart/2005/8/layout/vList2"/>
    <dgm:cxn modelId="{143C021E-278A-4D47-A82E-EE91E03AEF3D}" type="presParOf" srcId="{A46475E0-64AA-4579-B5B7-731718182A29}" destId="{1FBCA5F3-2B79-475D-ACA2-1C1AC24CA56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D77EE-B0CB-4FD6-A4ED-B3C7DA71DE4A}">
      <dsp:nvSpPr>
        <dsp:cNvPr id="0" name=""/>
        <dsp:cNvSpPr/>
      </dsp:nvSpPr>
      <dsp:spPr>
        <a:xfrm>
          <a:off x="0" y="228653"/>
          <a:ext cx="6451943" cy="76985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_tradnl" sz="1400" kern="1200"/>
            <a:t>En la tabla ENTREGA, la clave foránea </a:t>
          </a:r>
          <a:r>
            <a:rPr lang="es-ES_tradnl" sz="1400" b="1" kern="1200"/>
            <a:t>Rut</a:t>
          </a:r>
          <a:r>
            <a:rPr lang="es-ES_tradnl" sz="1400" kern="1200"/>
            <a:t> debe tener como restricción ON DELETE CASCADE, ON UPDATE CASCADE y la segunda clave foránea </a:t>
          </a:r>
          <a:r>
            <a:rPr lang="es-ES_tradnl" sz="1400" b="1" kern="1200"/>
            <a:t>ID Pedido</a:t>
          </a:r>
          <a:r>
            <a:rPr lang="es-ES_tradnl" sz="1400" kern="1200"/>
            <a:t> debe tener como restricción ON DELETE RESTRICT, ON UPDATE CASCADE.</a:t>
          </a:r>
          <a:endParaRPr lang="en-US" sz="1400" kern="1200"/>
        </a:p>
      </dsp:txBody>
      <dsp:txXfrm>
        <a:off x="37581" y="266234"/>
        <a:ext cx="6376781" cy="694697"/>
      </dsp:txXfrm>
    </dsp:sp>
    <dsp:sp modelId="{4BD01D08-4FF3-4052-A01E-A4543C17A585}">
      <dsp:nvSpPr>
        <dsp:cNvPr id="0" name=""/>
        <dsp:cNvSpPr/>
      </dsp:nvSpPr>
      <dsp:spPr>
        <a:xfrm>
          <a:off x="0" y="1038833"/>
          <a:ext cx="6451943" cy="769859"/>
        </a:xfrm>
        <a:prstGeom prst="roundRect">
          <a:avLst/>
        </a:prstGeom>
        <a:solidFill>
          <a:schemeClr val="accent2">
            <a:hueOff val="-358396"/>
            <a:satOff val="-8636"/>
            <a:lumOff val="-519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_tradnl" sz="1400" kern="1200"/>
            <a:t>En la tabla DUEÑO DE, la clave foránea </a:t>
          </a:r>
          <a:r>
            <a:rPr lang="es-ES_tradnl" sz="1400" b="1" kern="1200"/>
            <a:t>Rut</a:t>
          </a:r>
          <a:r>
            <a:rPr lang="es-ES_tradnl" sz="1400" kern="1200"/>
            <a:t> debe tener como restricción ON DELETE CASCADE, ON UPDATE CASCADE y la segunda clave foránea </a:t>
          </a:r>
          <a:r>
            <a:rPr lang="es-ES_tradnl" sz="1400" b="1" kern="1200"/>
            <a:t>ID Mascota</a:t>
          </a:r>
          <a:r>
            <a:rPr lang="es-ES_tradnl" sz="1400" kern="1200"/>
            <a:t> debe tener como restricción ON DELETE RESTRICT, ON UPDATE CASCADE.</a:t>
          </a:r>
          <a:endParaRPr lang="en-US" sz="1400" kern="1200"/>
        </a:p>
      </dsp:txBody>
      <dsp:txXfrm>
        <a:off x="37581" y="1076414"/>
        <a:ext cx="6376781" cy="694697"/>
      </dsp:txXfrm>
    </dsp:sp>
    <dsp:sp modelId="{5F877943-7FB2-479A-86B3-AFD40262D7A2}">
      <dsp:nvSpPr>
        <dsp:cNvPr id="0" name=""/>
        <dsp:cNvSpPr/>
      </dsp:nvSpPr>
      <dsp:spPr>
        <a:xfrm>
          <a:off x="0" y="1849013"/>
          <a:ext cx="6451943" cy="769859"/>
        </a:xfrm>
        <a:prstGeom prst="roundRect">
          <a:avLst/>
        </a:prstGeom>
        <a:solidFill>
          <a:schemeClr val="accent2">
            <a:hueOff val="-716791"/>
            <a:satOff val="-17272"/>
            <a:lumOff val="-1039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_tradnl" sz="1400" kern="1200"/>
            <a:t>En la tabla ATIENDE la clave foránea </a:t>
          </a:r>
          <a:r>
            <a:rPr lang="es-ES_tradnl" sz="1400" b="1" kern="1200"/>
            <a:t>ID Mascota</a:t>
          </a:r>
          <a:r>
            <a:rPr lang="es-ES_tradnl" sz="1400" kern="1200"/>
            <a:t> debe tener como restricción ON DELETE CASCADE, ON UPDATE CASCADE y la segunda clave foránea </a:t>
          </a:r>
          <a:r>
            <a:rPr lang="es-ES_tradnl" sz="1400" b="1" kern="1200"/>
            <a:t>ID Producto</a:t>
          </a:r>
          <a:r>
            <a:rPr lang="es-ES_tradnl" sz="1400" kern="1200"/>
            <a:t> debe tener como restricción ON DELETE RESTRICT, ON UPDATE CASCADE. </a:t>
          </a:r>
          <a:endParaRPr lang="en-US" sz="1400" kern="1200"/>
        </a:p>
      </dsp:txBody>
      <dsp:txXfrm>
        <a:off x="37581" y="1886594"/>
        <a:ext cx="6376781" cy="694697"/>
      </dsp:txXfrm>
    </dsp:sp>
    <dsp:sp modelId="{2E6D37C6-94EC-46C2-A188-3081F91A59A6}">
      <dsp:nvSpPr>
        <dsp:cNvPr id="0" name=""/>
        <dsp:cNvSpPr/>
      </dsp:nvSpPr>
      <dsp:spPr>
        <a:xfrm>
          <a:off x="0" y="2659193"/>
          <a:ext cx="6451943" cy="769859"/>
        </a:xfrm>
        <a:prstGeom prst="roundRect">
          <a:avLst/>
        </a:prstGeom>
        <a:solidFill>
          <a:schemeClr val="accent2">
            <a:hueOff val="-1075187"/>
            <a:satOff val="-25908"/>
            <a:lumOff val="-155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_tradnl" sz="1400" kern="1200"/>
            <a:t>En la tabla PEDIDO, la clave foránea </a:t>
          </a:r>
          <a:r>
            <a:rPr lang="es-ES_tradnl" sz="1400" b="1" kern="1200"/>
            <a:t>Patente</a:t>
          </a:r>
          <a:r>
            <a:rPr lang="es-ES_tradnl" sz="1400" kern="1200"/>
            <a:t> debe tener como restricción ON DELETE SET NULL, ON UPDATE CASCADE.  </a:t>
          </a:r>
          <a:endParaRPr lang="en-US" sz="1400" kern="1200"/>
        </a:p>
      </dsp:txBody>
      <dsp:txXfrm>
        <a:off x="37581" y="2696774"/>
        <a:ext cx="6376781" cy="694697"/>
      </dsp:txXfrm>
    </dsp:sp>
    <dsp:sp modelId="{84B423A5-E03B-41EE-8AC2-093EDD75555A}">
      <dsp:nvSpPr>
        <dsp:cNvPr id="0" name=""/>
        <dsp:cNvSpPr/>
      </dsp:nvSpPr>
      <dsp:spPr>
        <a:xfrm>
          <a:off x="0" y="3469373"/>
          <a:ext cx="6451943" cy="769859"/>
        </a:xfrm>
        <a:prstGeom prst="roundRect">
          <a:avLst/>
        </a:prstGeom>
        <a:solidFill>
          <a:schemeClr val="accent2">
            <a:hueOff val="-1433582"/>
            <a:satOff val="-34544"/>
            <a:lumOff val="-20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_tradnl" sz="1400" kern="1200"/>
            <a:t>En la tabla CONTACTA la clave foránea </a:t>
          </a:r>
          <a:r>
            <a:rPr lang="es-ES_tradnl" sz="1400" b="1" kern="1200"/>
            <a:t>Rut </a:t>
          </a:r>
          <a:r>
            <a:rPr lang="es-ES_tradnl" sz="1400" kern="1200"/>
            <a:t>debe tener como restricción ON DELETE RESTRICT, ON UPDATE RESTRICT y la segunda clave foránea </a:t>
          </a:r>
          <a:r>
            <a:rPr lang="es-ES_tradnl" sz="1400" b="1" kern="1200"/>
            <a:t>Rut Proveedor</a:t>
          </a:r>
          <a:r>
            <a:rPr lang="es-ES_tradnl" sz="1400" kern="1200"/>
            <a:t> debe tener como restricción ON DELETE RESTRICT, ON UPDATE RESTRICT.</a:t>
          </a:r>
          <a:endParaRPr lang="en-US" sz="1400" kern="1200"/>
        </a:p>
      </dsp:txBody>
      <dsp:txXfrm>
        <a:off x="37581" y="3506954"/>
        <a:ext cx="6376781" cy="694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A6D12-DE91-4F1E-9FE3-90CA95D0C349}">
      <dsp:nvSpPr>
        <dsp:cNvPr id="0" name=""/>
        <dsp:cNvSpPr/>
      </dsp:nvSpPr>
      <dsp:spPr>
        <a:xfrm>
          <a:off x="0" y="228653"/>
          <a:ext cx="6451943" cy="76985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_tradnl" sz="1400" kern="1200"/>
            <a:t>En la tabla ENVIA la clave foránea </a:t>
          </a:r>
          <a:r>
            <a:rPr lang="es-ES_tradnl" sz="1400" b="1" kern="1200"/>
            <a:t>ID Producto</a:t>
          </a:r>
          <a:r>
            <a:rPr lang="es-ES_tradnl" sz="1400" kern="1200"/>
            <a:t> debe tener como restricción ON DELETE CASCADE, ON UPDATE CASCADE y la segunda clave foránea </a:t>
          </a:r>
          <a:r>
            <a:rPr lang="es-ES_tradnl" sz="1400" b="1" kern="1200"/>
            <a:t>ID Pedido</a:t>
          </a:r>
          <a:r>
            <a:rPr lang="es-ES_tradnl" sz="1400" kern="1200"/>
            <a:t> debe tener como restricción ON DELETE RESTRICT, ON UPDATE CASCADE.</a:t>
          </a:r>
          <a:endParaRPr lang="en-US" sz="1400" kern="1200"/>
        </a:p>
      </dsp:txBody>
      <dsp:txXfrm>
        <a:off x="37581" y="266234"/>
        <a:ext cx="6376781" cy="694697"/>
      </dsp:txXfrm>
    </dsp:sp>
    <dsp:sp modelId="{465C23CA-A5A1-4FDD-AA79-EE1D51898FDD}">
      <dsp:nvSpPr>
        <dsp:cNvPr id="0" name=""/>
        <dsp:cNvSpPr/>
      </dsp:nvSpPr>
      <dsp:spPr>
        <a:xfrm>
          <a:off x="0" y="1038833"/>
          <a:ext cx="6451943" cy="769859"/>
        </a:xfrm>
        <a:prstGeom prst="roundRect">
          <a:avLst/>
        </a:prstGeom>
        <a:solidFill>
          <a:schemeClr val="accent2">
            <a:hueOff val="-358396"/>
            <a:satOff val="-8636"/>
            <a:lumOff val="-519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_tradnl" sz="1400" kern="1200"/>
            <a:t>En la tabla VENDE, la clave foránea </a:t>
          </a:r>
          <a:r>
            <a:rPr lang="es-ES_tradnl" sz="1400" b="1" kern="1200"/>
            <a:t>ID Producto</a:t>
          </a:r>
          <a:r>
            <a:rPr lang="es-ES_tradnl" sz="1400" kern="1200"/>
            <a:t> debe tener como restricción ON DELETE CASCADE, ON UPDATE CASCADE y la segunda clave foránea </a:t>
          </a:r>
          <a:r>
            <a:rPr lang="es-ES_tradnl" sz="1400" b="1" kern="1200"/>
            <a:t>ID Tienda</a:t>
          </a:r>
          <a:r>
            <a:rPr lang="es-ES_tradnl" sz="1400" kern="1200"/>
            <a:t> debe tener como restricción ON DELETE RESTRICT, ON UPDATE CASCADE.</a:t>
          </a:r>
          <a:endParaRPr lang="en-US" sz="1400" kern="1200"/>
        </a:p>
      </dsp:txBody>
      <dsp:txXfrm>
        <a:off x="37581" y="1076414"/>
        <a:ext cx="6376781" cy="694697"/>
      </dsp:txXfrm>
    </dsp:sp>
    <dsp:sp modelId="{A6D030BD-5476-4A3C-9B54-246273CC8355}">
      <dsp:nvSpPr>
        <dsp:cNvPr id="0" name=""/>
        <dsp:cNvSpPr/>
      </dsp:nvSpPr>
      <dsp:spPr>
        <a:xfrm>
          <a:off x="0" y="1849013"/>
          <a:ext cx="6451943" cy="769859"/>
        </a:xfrm>
        <a:prstGeom prst="roundRect">
          <a:avLst/>
        </a:prstGeom>
        <a:solidFill>
          <a:schemeClr val="accent2">
            <a:hueOff val="-716791"/>
            <a:satOff val="-17272"/>
            <a:lumOff val="-1039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_tradnl" sz="1400" kern="1200"/>
            <a:t>En la tabla ALMACENA, la clave foránea </a:t>
          </a:r>
          <a:r>
            <a:rPr lang="es-ES_tradnl" sz="1400" b="1" kern="1200"/>
            <a:t>ID Producto</a:t>
          </a:r>
          <a:r>
            <a:rPr lang="es-ES_tradnl" sz="1400" kern="1200"/>
            <a:t> debe tener como restricción ON DELETE CASCADE, ON UPDATE CASCADE y la segunda clave foránea </a:t>
          </a:r>
          <a:r>
            <a:rPr lang="es-ES_tradnl" sz="1400" b="1" kern="1200"/>
            <a:t>ID Bodega</a:t>
          </a:r>
          <a:r>
            <a:rPr lang="es-ES_tradnl" sz="1400" kern="1200"/>
            <a:t> debe tener como restricción ON DELETE RESTRICT, ON UPDATE CASCADE.</a:t>
          </a:r>
          <a:endParaRPr lang="en-US" sz="1400" kern="1200"/>
        </a:p>
      </dsp:txBody>
      <dsp:txXfrm>
        <a:off x="37581" y="1886594"/>
        <a:ext cx="6376781" cy="694697"/>
      </dsp:txXfrm>
    </dsp:sp>
    <dsp:sp modelId="{5AC977AB-F77B-40D4-8314-FB52E12E616E}">
      <dsp:nvSpPr>
        <dsp:cNvPr id="0" name=""/>
        <dsp:cNvSpPr/>
      </dsp:nvSpPr>
      <dsp:spPr>
        <a:xfrm>
          <a:off x="0" y="2659193"/>
          <a:ext cx="6451943" cy="769859"/>
        </a:xfrm>
        <a:prstGeom prst="roundRect">
          <a:avLst/>
        </a:prstGeom>
        <a:solidFill>
          <a:schemeClr val="accent2">
            <a:hueOff val="-1075187"/>
            <a:satOff val="-25908"/>
            <a:lumOff val="-155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_tradnl" sz="1400" kern="1200"/>
            <a:t>En la tabla ABASTECE la clave foránea </a:t>
          </a:r>
          <a:r>
            <a:rPr lang="es-ES_tradnl" sz="1400" b="1" kern="1200"/>
            <a:t>Rut Proveedor </a:t>
          </a:r>
          <a:r>
            <a:rPr lang="es-ES_tradnl" sz="1400" kern="1200"/>
            <a:t>debe tener como restricción ON DELETE CASCADE, ON UPDATE CASCADE y la segunda clave foránea </a:t>
          </a:r>
          <a:r>
            <a:rPr lang="es-ES_tradnl" sz="1400" b="1" kern="1200"/>
            <a:t>ID Bodega </a:t>
          </a:r>
          <a:r>
            <a:rPr lang="es-ES_tradnl" sz="1400" kern="1200"/>
            <a:t>debe tener como restricción ON DELETE RESTRICT, ON UPDATE CASCADE. </a:t>
          </a:r>
          <a:endParaRPr lang="en-US" sz="1400" kern="1200"/>
        </a:p>
      </dsp:txBody>
      <dsp:txXfrm>
        <a:off x="37581" y="2696774"/>
        <a:ext cx="6376781" cy="694697"/>
      </dsp:txXfrm>
    </dsp:sp>
    <dsp:sp modelId="{66832938-7F01-4C3E-A6CE-7B6C59D2C06C}">
      <dsp:nvSpPr>
        <dsp:cNvPr id="0" name=""/>
        <dsp:cNvSpPr/>
      </dsp:nvSpPr>
      <dsp:spPr>
        <a:xfrm>
          <a:off x="0" y="3469373"/>
          <a:ext cx="6451943" cy="769859"/>
        </a:xfrm>
        <a:prstGeom prst="roundRect">
          <a:avLst/>
        </a:prstGeom>
        <a:solidFill>
          <a:schemeClr val="accent2">
            <a:hueOff val="-1433582"/>
            <a:satOff val="-34544"/>
            <a:lumOff val="-20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_tradnl" sz="1400" kern="1200"/>
            <a:t>En la tabla TIENDA, la clave foránea </a:t>
          </a:r>
          <a:r>
            <a:rPr lang="es-ES_tradnl" sz="1400" b="1" kern="1200"/>
            <a:t>ID Bodega </a:t>
          </a:r>
          <a:r>
            <a:rPr lang="es-ES_tradnl" sz="1400" kern="1200"/>
            <a:t>debe tener como restricción ON DELETE RESTRICT, ON UPDATE CASCADE. </a:t>
          </a:r>
          <a:endParaRPr lang="en-US" sz="1400" kern="1200"/>
        </a:p>
      </dsp:txBody>
      <dsp:txXfrm>
        <a:off x="37581" y="3506954"/>
        <a:ext cx="6376781" cy="6946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F1D33-DB5A-492F-9ED4-C9FE2C4ED967}">
      <dsp:nvSpPr>
        <dsp:cNvPr id="0" name=""/>
        <dsp:cNvSpPr/>
      </dsp:nvSpPr>
      <dsp:spPr>
        <a:xfrm>
          <a:off x="0" y="335472"/>
          <a:ext cx="6451943" cy="92115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_tradnl" sz="1300" kern="1200"/>
            <a:t>En la tabla BODEGA, la clave foránea </a:t>
          </a:r>
          <a:r>
            <a:rPr lang="es-ES_tradnl" sz="1300" b="1" kern="1200"/>
            <a:t>ID Tienda</a:t>
          </a:r>
          <a:r>
            <a:rPr lang="es-ES_tradnl" sz="1300" kern="1200"/>
            <a:t> debe tener como restricción ON DELETE SET NULL, ON UPDATE CASCADE.</a:t>
          </a:r>
          <a:endParaRPr lang="en-US" sz="1300" kern="1200"/>
        </a:p>
      </dsp:txBody>
      <dsp:txXfrm>
        <a:off x="44967" y="380439"/>
        <a:ext cx="6362009" cy="831221"/>
      </dsp:txXfrm>
    </dsp:sp>
    <dsp:sp modelId="{F199CE5E-E298-4830-B38C-6653382B42F8}">
      <dsp:nvSpPr>
        <dsp:cNvPr id="0" name=""/>
        <dsp:cNvSpPr/>
      </dsp:nvSpPr>
      <dsp:spPr>
        <a:xfrm>
          <a:off x="0" y="1294067"/>
          <a:ext cx="6451943" cy="921155"/>
        </a:xfrm>
        <a:prstGeom prst="roundRect">
          <a:avLst/>
        </a:prstGeom>
        <a:solidFill>
          <a:schemeClr val="accent2">
            <a:hueOff val="-477861"/>
            <a:satOff val="-11515"/>
            <a:lumOff val="-692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_tradnl" sz="1300" kern="1200"/>
            <a:t>En la tabla TRABAJA, la clave foránea </a:t>
          </a:r>
          <a:r>
            <a:rPr lang="es-ES_tradnl" sz="1300" b="1" kern="1200"/>
            <a:t>Rut</a:t>
          </a:r>
          <a:r>
            <a:rPr lang="es-ES_tradnl" sz="1300" kern="1200"/>
            <a:t> debe tener como restricción ON DELETE CASCADE, ON UPDATE CASCADE, la segunda clave foránea </a:t>
          </a:r>
          <a:r>
            <a:rPr lang="es-ES_tradnl" sz="1300" b="1" kern="1200"/>
            <a:t>ID Tienda</a:t>
          </a:r>
          <a:r>
            <a:rPr lang="es-ES_tradnl" sz="1300" kern="1200"/>
            <a:t> debe tener como restricción ON DELETE RESTRICT, ON UPDATE CASCADE y la tercera clave foránea </a:t>
          </a:r>
          <a:r>
            <a:rPr lang="es-ES_tradnl" sz="1300" b="1" kern="1200"/>
            <a:t>ID Bodega</a:t>
          </a:r>
          <a:r>
            <a:rPr lang="es-ES_tradnl" sz="1300" kern="1200"/>
            <a:t> debe tener como restricción ON DELETE RESTRICT, ON UPDATE CASCADE.</a:t>
          </a:r>
          <a:endParaRPr lang="en-US" sz="1300" kern="1200"/>
        </a:p>
      </dsp:txBody>
      <dsp:txXfrm>
        <a:off x="44967" y="1339034"/>
        <a:ext cx="6362009" cy="831221"/>
      </dsp:txXfrm>
    </dsp:sp>
    <dsp:sp modelId="{AB928E6A-E4F4-48AD-BC80-1FF19C6C17BF}">
      <dsp:nvSpPr>
        <dsp:cNvPr id="0" name=""/>
        <dsp:cNvSpPr/>
      </dsp:nvSpPr>
      <dsp:spPr>
        <a:xfrm>
          <a:off x="0" y="2252663"/>
          <a:ext cx="6451943" cy="921155"/>
        </a:xfrm>
        <a:prstGeom prst="roundRect">
          <a:avLst/>
        </a:prstGeom>
        <a:solidFill>
          <a:schemeClr val="accent2">
            <a:hueOff val="-955721"/>
            <a:satOff val="-23029"/>
            <a:lumOff val="-1385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_tradnl" sz="1300" kern="1200"/>
            <a:t>En la tabla EMPLEADO, la clave foránea </a:t>
          </a:r>
          <a:r>
            <a:rPr lang="es-ES_tradnl" sz="1300" b="1" kern="1200"/>
            <a:t>ID Contrato</a:t>
          </a:r>
          <a:r>
            <a:rPr lang="es-ES_tradnl" sz="1300" kern="1200"/>
            <a:t> debe tener como restricción ON DELETE RESTRICT, ON UPDATE CASCADE.</a:t>
          </a:r>
          <a:endParaRPr lang="en-US" sz="1300" kern="1200"/>
        </a:p>
      </dsp:txBody>
      <dsp:txXfrm>
        <a:off x="44967" y="2297630"/>
        <a:ext cx="6362009" cy="831221"/>
      </dsp:txXfrm>
    </dsp:sp>
    <dsp:sp modelId="{1FBCA5F3-2B79-475D-ACA2-1C1AC24CA56A}">
      <dsp:nvSpPr>
        <dsp:cNvPr id="0" name=""/>
        <dsp:cNvSpPr/>
      </dsp:nvSpPr>
      <dsp:spPr>
        <a:xfrm>
          <a:off x="0" y="3211259"/>
          <a:ext cx="6451943" cy="921155"/>
        </a:xfrm>
        <a:prstGeom prst="roundRect">
          <a:avLst/>
        </a:prstGeom>
        <a:solidFill>
          <a:schemeClr val="accent2">
            <a:hueOff val="-1433582"/>
            <a:satOff val="-34544"/>
            <a:lumOff val="-20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_tradnl" sz="1300" kern="1200"/>
            <a:t>En la tabla CONTRATO, la clave foránea </a:t>
          </a:r>
          <a:r>
            <a:rPr lang="es-ES_tradnl" sz="1300" b="1" kern="1200"/>
            <a:t>Rut</a:t>
          </a:r>
          <a:r>
            <a:rPr lang="es-ES_tradnl" sz="1300" kern="1200"/>
            <a:t> debe tener como restricción ON DELETE SET NULL, ON UPDATE CASCADE.</a:t>
          </a:r>
          <a:endParaRPr lang="en-US" sz="1300" kern="1200"/>
        </a:p>
      </dsp:txBody>
      <dsp:txXfrm>
        <a:off x="44967" y="3256226"/>
        <a:ext cx="6362009" cy="8312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E8EA074D-B339-456F-BD76-FD92D2B958D7}" type="datetimeFigureOut">
              <a:rPr lang="es-CL" smtClean="0"/>
              <a:t>10-08-2021</a:t>
            </a:fld>
            <a:endParaRPr lang="es-CL"/>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s-CL"/>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BB1BB8C-D3D0-4409-9193-5233E8EDE4A8}" type="slidenum">
              <a:rPr lang="es-CL" smtClean="0"/>
              <a:t>‹Nº›</a:t>
            </a:fld>
            <a:endParaRPr lang="es-CL"/>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65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EA074D-B339-456F-BD76-FD92D2B958D7}" type="datetimeFigureOut">
              <a:rPr lang="es-CL" smtClean="0"/>
              <a:t>10-08-2021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BB1BB8C-D3D0-4409-9193-5233E8EDE4A8}" type="slidenum">
              <a:rPr lang="es-CL" smtClean="0"/>
              <a:t>‹Nº›</a:t>
            </a:fld>
            <a:endParaRPr lang="es-CL"/>
          </a:p>
        </p:txBody>
      </p:sp>
    </p:spTree>
    <p:extLst>
      <p:ext uri="{BB962C8B-B14F-4D97-AF65-F5344CB8AC3E}">
        <p14:creationId xmlns:p14="http://schemas.microsoft.com/office/powerpoint/2010/main" val="825795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EA074D-B339-456F-BD76-FD92D2B958D7}" type="datetimeFigureOut">
              <a:rPr lang="es-CL" smtClean="0"/>
              <a:t>10-08-2021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BB1BB8C-D3D0-4409-9193-5233E8EDE4A8}" type="slidenum">
              <a:rPr lang="es-CL" smtClean="0"/>
              <a:t>‹Nº›</a:t>
            </a:fld>
            <a:endParaRPr lang="es-CL"/>
          </a:p>
        </p:txBody>
      </p:sp>
    </p:spTree>
    <p:extLst>
      <p:ext uri="{BB962C8B-B14F-4D97-AF65-F5344CB8AC3E}">
        <p14:creationId xmlns:p14="http://schemas.microsoft.com/office/powerpoint/2010/main" val="332746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EA074D-B339-456F-BD76-FD92D2B958D7}" type="datetimeFigureOut">
              <a:rPr lang="es-CL" smtClean="0"/>
              <a:t>10-08-2021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BB1BB8C-D3D0-4409-9193-5233E8EDE4A8}" type="slidenum">
              <a:rPr lang="es-CL" smtClean="0"/>
              <a:t>‹Nº›</a:t>
            </a:fld>
            <a:endParaRPr lang="es-CL"/>
          </a:p>
        </p:txBody>
      </p:sp>
    </p:spTree>
    <p:extLst>
      <p:ext uri="{BB962C8B-B14F-4D97-AF65-F5344CB8AC3E}">
        <p14:creationId xmlns:p14="http://schemas.microsoft.com/office/powerpoint/2010/main" val="46062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8EA074D-B339-456F-BD76-FD92D2B958D7}" type="datetimeFigureOut">
              <a:rPr lang="es-CL" smtClean="0"/>
              <a:t>10-08-2021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BB1BB8C-D3D0-4409-9193-5233E8EDE4A8}" type="slidenum">
              <a:rPr lang="es-CL" smtClean="0"/>
              <a:t>‹Nº›</a:t>
            </a:fld>
            <a:endParaRPr lang="es-CL"/>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91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8EA074D-B339-456F-BD76-FD92D2B958D7}" type="datetimeFigureOut">
              <a:rPr lang="es-CL" smtClean="0"/>
              <a:t>10-08-2021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BB1BB8C-D3D0-4409-9193-5233E8EDE4A8}" type="slidenum">
              <a:rPr lang="es-CL" smtClean="0"/>
              <a:t>‹Nº›</a:t>
            </a:fld>
            <a:endParaRPr lang="es-CL"/>
          </a:p>
        </p:txBody>
      </p:sp>
    </p:spTree>
    <p:extLst>
      <p:ext uri="{BB962C8B-B14F-4D97-AF65-F5344CB8AC3E}">
        <p14:creationId xmlns:p14="http://schemas.microsoft.com/office/powerpoint/2010/main" val="356663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8EA074D-B339-456F-BD76-FD92D2B958D7}" type="datetimeFigureOut">
              <a:rPr lang="es-CL" smtClean="0"/>
              <a:t>10-08-2021</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BB1BB8C-D3D0-4409-9193-5233E8EDE4A8}" type="slidenum">
              <a:rPr lang="es-CL" smtClean="0"/>
              <a:t>‹Nº›</a:t>
            </a:fld>
            <a:endParaRPr lang="es-CL"/>
          </a:p>
        </p:txBody>
      </p:sp>
    </p:spTree>
    <p:extLst>
      <p:ext uri="{BB962C8B-B14F-4D97-AF65-F5344CB8AC3E}">
        <p14:creationId xmlns:p14="http://schemas.microsoft.com/office/powerpoint/2010/main" val="238813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8EA074D-B339-456F-BD76-FD92D2B958D7}" type="datetimeFigureOut">
              <a:rPr lang="es-CL" smtClean="0"/>
              <a:t>10-08-2021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BB1BB8C-D3D0-4409-9193-5233E8EDE4A8}" type="slidenum">
              <a:rPr lang="es-CL" smtClean="0"/>
              <a:t>‹Nº›</a:t>
            </a:fld>
            <a:endParaRPr lang="es-CL"/>
          </a:p>
        </p:txBody>
      </p:sp>
    </p:spTree>
    <p:extLst>
      <p:ext uri="{BB962C8B-B14F-4D97-AF65-F5344CB8AC3E}">
        <p14:creationId xmlns:p14="http://schemas.microsoft.com/office/powerpoint/2010/main" val="408901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A074D-B339-456F-BD76-FD92D2B958D7}" type="datetimeFigureOut">
              <a:rPr lang="es-CL" smtClean="0"/>
              <a:t>10-08-2021</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BB1BB8C-D3D0-4409-9193-5233E8EDE4A8}" type="slidenum">
              <a:rPr lang="es-CL" smtClean="0"/>
              <a:t>‹Nº›</a:t>
            </a:fld>
            <a:endParaRPr lang="es-CL"/>
          </a:p>
        </p:txBody>
      </p:sp>
    </p:spTree>
    <p:extLst>
      <p:ext uri="{BB962C8B-B14F-4D97-AF65-F5344CB8AC3E}">
        <p14:creationId xmlns:p14="http://schemas.microsoft.com/office/powerpoint/2010/main" val="122905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EA074D-B339-456F-BD76-FD92D2B958D7}" type="datetimeFigureOut">
              <a:rPr lang="es-CL" smtClean="0"/>
              <a:t>10-08-2021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BB1BB8C-D3D0-4409-9193-5233E8EDE4A8}" type="slidenum">
              <a:rPr lang="es-CL" smtClean="0"/>
              <a:t>‹Nº›</a:t>
            </a:fld>
            <a:endParaRPr lang="es-CL"/>
          </a:p>
        </p:txBody>
      </p:sp>
    </p:spTree>
    <p:extLst>
      <p:ext uri="{BB962C8B-B14F-4D97-AF65-F5344CB8AC3E}">
        <p14:creationId xmlns:p14="http://schemas.microsoft.com/office/powerpoint/2010/main" val="94775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EA074D-B339-456F-BD76-FD92D2B958D7}" type="datetimeFigureOut">
              <a:rPr lang="es-CL" smtClean="0"/>
              <a:t>10-08-2021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BB1BB8C-D3D0-4409-9193-5233E8EDE4A8}" type="slidenum">
              <a:rPr lang="es-CL" smtClean="0"/>
              <a:t>‹Nº›</a:t>
            </a:fld>
            <a:endParaRPr lang="es-CL"/>
          </a:p>
        </p:txBody>
      </p:sp>
    </p:spTree>
    <p:extLst>
      <p:ext uri="{BB962C8B-B14F-4D97-AF65-F5344CB8AC3E}">
        <p14:creationId xmlns:p14="http://schemas.microsoft.com/office/powerpoint/2010/main" val="3527340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8EA074D-B339-456F-BD76-FD92D2B958D7}" type="datetimeFigureOut">
              <a:rPr lang="es-CL" smtClean="0"/>
              <a:t>10-08-2021</a:t>
            </a:fld>
            <a:endParaRPr lang="es-CL"/>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CL"/>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BB1BB8C-D3D0-4409-9193-5233E8EDE4A8}" type="slidenum">
              <a:rPr lang="es-CL" smtClean="0"/>
              <a:t>‹Nº›</a:t>
            </a:fld>
            <a:endParaRPr lang="es-CL"/>
          </a:p>
        </p:txBody>
      </p:sp>
    </p:spTree>
    <p:extLst>
      <p:ext uri="{BB962C8B-B14F-4D97-AF65-F5344CB8AC3E}">
        <p14:creationId xmlns:p14="http://schemas.microsoft.com/office/powerpoint/2010/main" val="38992021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6332E57-5044-49BE-AFF8-1B76940EC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0586B2C-7754-4833-9CB3-AE55D9BAE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54A7CDB-32DD-4877-B325-BAAFD4524BFA}"/>
              </a:ext>
            </a:extLst>
          </p:cNvPr>
          <p:cNvSpPr>
            <a:spLocks noGrp="1"/>
          </p:cNvSpPr>
          <p:nvPr>
            <p:ph type="ctrTitle"/>
          </p:nvPr>
        </p:nvSpPr>
        <p:spPr>
          <a:xfrm>
            <a:off x="895467" y="863364"/>
            <a:ext cx="6657476" cy="5126124"/>
          </a:xfrm>
        </p:spPr>
        <p:txBody>
          <a:bodyPr anchor="ctr">
            <a:normAutofit/>
          </a:bodyPr>
          <a:lstStyle/>
          <a:p>
            <a:pPr algn="r"/>
            <a:r>
              <a:rPr lang="es-ES" sz="6600">
                <a:solidFill>
                  <a:srgbClr val="FFFFFF"/>
                </a:solidFill>
              </a:rPr>
              <a:t>EUKOnUBA</a:t>
            </a:r>
            <a:endParaRPr lang="es-CL" sz="6600">
              <a:solidFill>
                <a:srgbClr val="FFFFFF"/>
              </a:solidFill>
            </a:endParaRPr>
          </a:p>
        </p:txBody>
      </p:sp>
      <p:sp>
        <p:nvSpPr>
          <p:cNvPr id="3" name="Subtítulo 2">
            <a:extLst>
              <a:ext uri="{FF2B5EF4-FFF2-40B4-BE49-F238E27FC236}">
                <a16:creationId xmlns:a16="http://schemas.microsoft.com/office/drawing/2014/main" id="{09ED29D7-814D-4815-B9A5-89E6D78F604C}"/>
              </a:ext>
            </a:extLst>
          </p:cNvPr>
          <p:cNvSpPr>
            <a:spLocks noGrp="1"/>
          </p:cNvSpPr>
          <p:nvPr>
            <p:ph type="subTitle" idx="1"/>
          </p:nvPr>
        </p:nvSpPr>
        <p:spPr>
          <a:xfrm>
            <a:off x="8352941" y="863364"/>
            <a:ext cx="3082986" cy="5120435"/>
          </a:xfrm>
        </p:spPr>
        <p:txBody>
          <a:bodyPr anchor="ctr">
            <a:normAutofit/>
          </a:bodyPr>
          <a:lstStyle/>
          <a:p>
            <a:pPr algn="l"/>
            <a:endParaRPr lang="es-CL" sz="2000">
              <a:solidFill>
                <a:srgbClr val="FFFFFF"/>
              </a:solidFill>
            </a:endParaRPr>
          </a:p>
        </p:txBody>
      </p:sp>
      <p:cxnSp>
        <p:nvCxnSpPr>
          <p:cNvPr id="12" name="Straight Connector 11">
            <a:extLst>
              <a:ext uri="{FF2B5EF4-FFF2-40B4-BE49-F238E27FC236}">
                <a16:creationId xmlns:a16="http://schemas.microsoft.com/office/drawing/2014/main" id="{2A25CD05-7BC4-424D-96DE-541C38A492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6814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9F828-5752-43EE-B959-BE3C76471A6E}"/>
              </a:ext>
            </a:extLst>
          </p:cNvPr>
          <p:cNvSpPr>
            <a:spLocks noGrp="1"/>
          </p:cNvSpPr>
          <p:nvPr>
            <p:ph type="title"/>
          </p:nvPr>
        </p:nvSpPr>
        <p:spPr>
          <a:xfrm>
            <a:off x="653145" y="609599"/>
            <a:ext cx="3364378" cy="5606143"/>
          </a:xfrm>
        </p:spPr>
        <p:txBody>
          <a:bodyPr vert="horz" lIns="91440" tIns="45720" rIns="91440" bIns="45720" rtlCol="0">
            <a:normAutofit/>
          </a:bodyPr>
          <a:lstStyle/>
          <a:p>
            <a:r>
              <a:rPr lang="en-US" sz="3000"/>
              <a:t>REQUERIMIENTOS DE USUARIOS</a:t>
            </a:r>
          </a:p>
        </p:txBody>
      </p:sp>
      <p:graphicFrame>
        <p:nvGraphicFramePr>
          <p:cNvPr id="6" name="Marcador de contenido 5">
            <a:extLst>
              <a:ext uri="{FF2B5EF4-FFF2-40B4-BE49-F238E27FC236}">
                <a16:creationId xmlns:a16="http://schemas.microsoft.com/office/drawing/2014/main" id="{CF3DB4E3-A8F8-4F08-B7A8-0AC7627B861E}"/>
              </a:ext>
            </a:extLst>
          </p:cNvPr>
          <p:cNvGraphicFramePr>
            <a:graphicFrameLocks noGrp="1"/>
          </p:cNvGraphicFramePr>
          <p:nvPr>
            <p:ph idx="1"/>
            <p:extLst>
              <p:ext uri="{D42A27DB-BD31-4B8C-83A1-F6EECF244321}">
                <p14:modId xmlns:p14="http://schemas.microsoft.com/office/powerpoint/2010/main" val="743312445"/>
              </p:ext>
            </p:extLst>
          </p:nvPr>
        </p:nvGraphicFramePr>
        <p:xfrm>
          <a:off x="4327450" y="1655987"/>
          <a:ext cx="7070651" cy="3546025"/>
        </p:xfrm>
        <a:graphic>
          <a:graphicData uri="http://schemas.openxmlformats.org/drawingml/2006/table">
            <a:tbl>
              <a:tblPr firstRow="1" firstCol="1" bandRow="1">
                <a:tableStyleId>{5C22544A-7EE6-4342-B048-85BDC9FD1C3A}</a:tableStyleId>
              </a:tblPr>
              <a:tblGrid>
                <a:gridCol w="936995">
                  <a:extLst>
                    <a:ext uri="{9D8B030D-6E8A-4147-A177-3AD203B41FA5}">
                      <a16:colId xmlns:a16="http://schemas.microsoft.com/office/drawing/2014/main" val="2453939204"/>
                    </a:ext>
                  </a:extLst>
                </a:gridCol>
                <a:gridCol w="1685108">
                  <a:extLst>
                    <a:ext uri="{9D8B030D-6E8A-4147-A177-3AD203B41FA5}">
                      <a16:colId xmlns:a16="http://schemas.microsoft.com/office/drawing/2014/main" val="227569017"/>
                    </a:ext>
                  </a:extLst>
                </a:gridCol>
                <a:gridCol w="4448548">
                  <a:extLst>
                    <a:ext uri="{9D8B030D-6E8A-4147-A177-3AD203B41FA5}">
                      <a16:colId xmlns:a16="http://schemas.microsoft.com/office/drawing/2014/main" val="2942076516"/>
                    </a:ext>
                  </a:extLst>
                </a:gridCol>
              </a:tblGrid>
              <a:tr h="256024">
                <a:tc>
                  <a:txBody>
                    <a:bodyPr/>
                    <a:lstStyle/>
                    <a:p>
                      <a:pPr algn="ctr"/>
                      <a:r>
                        <a:rPr lang="es-CL" sz="1400">
                          <a:effectLst/>
                        </a:rPr>
                        <a:t>Codigo</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pPr algn="ctr"/>
                      <a:r>
                        <a:rPr lang="es-CL" sz="1400">
                          <a:effectLst/>
                        </a:rPr>
                        <a:t>Nombre</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pPr algn="ctr"/>
                      <a:r>
                        <a:rPr lang="es-CL" sz="1400">
                          <a:effectLst/>
                        </a:rPr>
                        <a:t>Descripción</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extLst>
                  <a:ext uri="{0D108BD9-81ED-4DB2-BD59-A6C34878D82A}">
                    <a16:rowId xmlns:a16="http://schemas.microsoft.com/office/drawing/2014/main" val="4226930005"/>
                  </a:ext>
                </a:extLst>
              </a:tr>
              <a:tr h="492843">
                <a:tc>
                  <a:txBody>
                    <a:bodyPr/>
                    <a:lstStyle/>
                    <a:p>
                      <a:pPr algn="ctr"/>
                      <a:r>
                        <a:rPr lang="es-CL" sz="1400">
                          <a:effectLst/>
                        </a:rPr>
                        <a:t>RU01</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pPr algn="ctr"/>
                      <a:r>
                        <a:rPr lang="es-CL" sz="1400" dirty="0">
                          <a:effectLst/>
                        </a:rPr>
                        <a:t>Registro</a:t>
                      </a:r>
                      <a:endParaRPr lang="es-CL" sz="1400" dirty="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r>
                        <a:rPr lang="es-CL" sz="1400">
                          <a:effectLst/>
                        </a:rPr>
                        <a:t>El Usuario  debera registrarse en la pagina web de la empresa para que disponer de mas opciones en la pagina</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extLst>
                  <a:ext uri="{0D108BD9-81ED-4DB2-BD59-A6C34878D82A}">
                    <a16:rowId xmlns:a16="http://schemas.microsoft.com/office/drawing/2014/main" val="2166578137"/>
                  </a:ext>
                </a:extLst>
              </a:tr>
              <a:tr h="466193">
                <a:tc>
                  <a:txBody>
                    <a:bodyPr/>
                    <a:lstStyle/>
                    <a:p>
                      <a:pPr algn="ctr"/>
                      <a:r>
                        <a:rPr lang="es-CL" sz="1400">
                          <a:effectLst/>
                        </a:rPr>
                        <a:t>RU02</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pPr algn="ctr"/>
                      <a:r>
                        <a:rPr lang="es-CL" sz="1400">
                          <a:effectLst/>
                        </a:rPr>
                        <a:t>Diseño</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r>
                        <a:rPr lang="es-CL" sz="1400">
                          <a:effectLst/>
                        </a:rPr>
                        <a:t>El sistema se diseñara de tal forma que el usuario tenga una navegacion intuitiva </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extLst>
                  <a:ext uri="{0D108BD9-81ED-4DB2-BD59-A6C34878D82A}">
                    <a16:rowId xmlns:a16="http://schemas.microsoft.com/office/drawing/2014/main" val="649503753"/>
                  </a:ext>
                </a:extLst>
              </a:tr>
              <a:tr h="466193">
                <a:tc>
                  <a:txBody>
                    <a:bodyPr/>
                    <a:lstStyle/>
                    <a:p>
                      <a:pPr algn="ctr"/>
                      <a:r>
                        <a:rPr lang="es-CL" sz="1400">
                          <a:effectLst/>
                        </a:rPr>
                        <a:t>RU03</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pPr algn="ctr"/>
                      <a:r>
                        <a:rPr lang="es-CL" sz="1400">
                          <a:effectLst/>
                        </a:rPr>
                        <a:t>Seguridad</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r>
                        <a:rPr lang="es-CL" sz="1400">
                          <a:effectLst/>
                        </a:rPr>
                        <a:t>El Usuario accedera a su cuenta en el sistema a traves de una clave que  solamente conozca</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extLst>
                  <a:ext uri="{0D108BD9-81ED-4DB2-BD59-A6C34878D82A}">
                    <a16:rowId xmlns:a16="http://schemas.microsoft.com/office/drawing/2014/main" val="523477"/>
                  </a:ext>
                </a:extLst>
              </a:tr>
              <a:tr h="466193">
                <a:tc>
                  <a:txBody>
                    <a:bodyPr/>
                    <a:lstStyle/>
                    <a:p>
                      <a:pPr algn="ctr"/>
                      <a:r>
                        <a:rPr lang="es-CL" sz="1400">
                          <a:effectLst/>
                        </a:rPr>
                        <a:t>RU04</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pPr algn="ctr"/>
                      <a:r>
                        <a:rPr lang="es-CL" sz="1400">
                          <a:effectLst/>
                        </a:rPr>
                        <a:t>disponibilidad</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r>
                        <a:rPr lang="es-CL" sz="1400">
                          <a:effectLst/>
                        </a:rPr>
                        <a:t>El Usuario puede acceder al sistema desde qualquier dispositivo con internet</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extLst>
                  <a:ext uri="{0D108BD9-81ED-4DB2-BD59-A6C34878D82A}">
                    <a16:rowId xmlns:a16="http://schemas.microsoft.com/office/drawing/2014/main" val="885706791"/>
                  </a:ext>
                </a:extLst>
              </a:tr>
              <a:tr h="466193">
                <a:tc>
                  <a:txBody>
                    <a:bodyPr/>
                    <a:lstStyle/>
                    <a:p>
                      <a:pPr algn="ctr"/>
                      <a:r>
                        <a:rPr lang="es-CL" sz="1400">
                          <a:effectLst/>
                        </a:rPr>
                        <a:t>RU05</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pPr algn="ctr"/>
                      <a:r>
                        <a:rPr lang="es-CL" sz="1400">
                          <a:effectLst/>
                        </a:rPr>
                        <a:t>Opinión</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r>
                        <a:rPr lang="es-CL" sz="1400">
                          <a:effectLst/>
                        </a:rPr>
                        <a:t>El Usuario puede dar su opnion respecto a la atencion comentadolo en la pagina web</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extLst>
                  <a:ext uri="{0D108BD9-81ED-4DB2-BD59-A6C34878D82A}">
                    <a16:rowId xmlns:a16="http://schemas.microsoft.com/office/drawing/2014/main" val="3612197302"/>
                  </a:ext>
                </a:extLst>
              </a:tr>
              <a:tr h="466193">
                <a:tc>
                  <a:txBody>
                    <a:bodyPr/>
                    <a:lstStyle/>
                    <a:p>
                      <a:pPr algn="ctr"/>
                      <a:r>
                        <a:rPr lang="es-CL" sz="1400">
                          <a:effectLst/>
                        </a:rPr>
                        <a:t>RU06</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pPr algn="ctr"/>
                      <a:r>
                        <a:rPr lang="es-CL" sz="1400">
                          <a:effectLst/>
                        </a:rPr>
                        <a:t>Carro de Compras</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r>
                        <a:rPr lang="es-CL" sz="1400">
                          <a:effectLst/>
                        </a:rPr>
                        <a:t>Catalogo de Producto organizado por categorías.</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extLst>
                  <a:ext uri="{0D108BD9-81ED-4DB2-BD59-A6C34878D82A}">
                    <a16:rowId xmlns:a16="http://schemas.microsoft.com/office/drawing/2014/main" val="44797488"/>
                  </a:ext>
                </a:extLst>
              </a:tr>
              <a:tr h="466193">
                <a:tc>
                  <a:txBody>
                    <a:bodyPr/>
                    <a:lstStyle/>
                    <a:p>
                      <a:pPr algn="ctr"/>
                      <a:r>
                        <a:rPr lang="es-CL" sz="1400">
                          <a:effectLst/>
                        </a:rPr>
                        <a:t>RU07</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pPr algn="ctr"/>
                      <a:r>
                        <a:rPr lang="es-CL" sz="1400">
                          <a:effectLst/>
                        </a:rPr>
                        <a:t>Personalizacion</a:t>
                      </a:r>
                      <a:endParaRPr lang="es-CL" sz="140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tc>
                  <a:txBody>
                    <a:bodyPr/>
                    <a:lstStyle/>
                    <a:p>
                      <a:r>
                        <a:rPr lang="es-CL" sz="1400" dirty="0">
                          <a:effectLst/>
                        </a:rPr>
                        <a:t>Poder Personalizar la apariencia de la cuenta del cliente.</a:t>
                      </a:r>
                      <a:endParaRPr lang="es-CL" sz="1400" dirty="0">
                        <a:effectLst/>
                        <a:latin typeface="Calibri" panose="020F0502020204030204" pitchFamily="34" charset="0"/>
                        <a:ea typeface="Arial" panose="020B0604020202020204" pitchFamily="34" charset="0"/>
                        <a:cs typeface="Times New Roman" panose="02020603050405020304" pitchFamily="18" charset="0"/>
                      </a:endParaRPr>
                    </a:p>
                  </a:txBody>
                  <a:tcPr marL="85978" marR="85978" marT="0" marB="0"/>
                </a:tc>
                <a:extLst>
                  <a:ext uri="{0D108BD9-81ED-4DB2-BD59-A6C34878D82A}">
                    <a16:rowId xmlns:a16="http://schemas.microsoft.com/office/drawing/2014/main" val="1398674580"/>
                  </a:ext>
                </a:extLst>
              </a:tr>
            </a:tbl>
          </a:graphicData>
        </a:graphic>
      </p:graphicFrame>
    </p:spTree>
    <p:extLst>
      <p:ext uri="{BB962C8B-B14F-4D97-AF65-F5344CB8AC3E}">
        <p14:creationId xmlns:p14="http://schemas.microsoft.com/office/powerpoint/2010/main" val="190193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ECCD743-E5A0-429C-B422-8C02CD222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6D30964D-A3EC-4111-8BF7-383360089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2AD5F002-7984-4D12-818E-C9D0410548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6332E57-5044-49BE-AFF8-1B76940EC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00586B2C-7754-4833-9CB3-AE55D9BAE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DF041E3-7676-41EF-A259-7C59FC673130}"/>
              </a:ext>
            </a:extLst>
          </p:cNvPr>
          <p:cNvSpPr>
            <a:spLocks noGrp="1"/>
          </p:cNvSpPr>
          <p:nvPr>
            <p:ph type="title"/>
          </p:nvPr>
        </p:nvSpPr>
        <p:spPr>
          <a:xfrm>
            <a:off x="895467" y="863364"/>
            <a:ext cx="6657476" cy="5126124"/>
          </a:xfrm>
        </p:spPr>
        <p:txBody>
          <a:bodyPr vert="horz" lIns="91440" tIns="45720" rIns="91440" bIns="45720" rtlCol="0" anchor="ctr">
            <a:normAutofit/>
          </a:bodyPr>
          <a:lstStyle/>
          <a:p>
            <a:pPr algn="r">
              <a:lnSpc>
                <a:spcPct val="85000"/>
              </a:lnSpc>
            </a:pPr>
            <a:r>
              <a:rPr kumimoji="0" lang="en-US" sz="6600" b="1" i="0" u="none" strike="noStrike" kern="1200" cap="all" spc="0" normalizeH="0" baseline="0">
                <a:ln w="15875">
                  <a:solidFill>
                    <a:sysClr val="window" lastClr="FFFFFF"/>
                  </a:solidFill>
                </a:ln>
                <a:solidFill>
                  <a:srgbClr val="FFFFFF"/>
                </a:solidFill>
                <a:effectLst>
                  <a:outerShdw dist="38100" dir="2700000" algn="tl" rotWithShape="0">
                    <a:srgbClr val="DF5327"/>
                  </a:outerShdw>
                </a:effectLst>
                <a:uLnTx/>
                <a:uFillTx/>
                <a:latin typeface="+mj-lt"/>
                <a:ea typeface="+mn-ea"/>
                <a:cs typeface="+mn-cs"/>
              </a:rPr>
              <a:t>Modelo CONCEPTUAl</a:t>
            </a:r>
          </a:p>
        </p:txBody>
      </p:sp>
      <p:cxnSp>
        <p:nvCxnSpPr>
          <p:cNvPr id="32" name="Straight Connector 31">
            <a:extLst>
              <a:ext uri="{FF2B5EF4-FFF2-40B4-BE49-F238E27FC236}">
                <a16:creationId xmlns:a16="http://schemas.microsoft.com/office/drawing/2014/main" id="{2A25CD05-7BC4-424D-96DE-541C38A492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3232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3BB08DE-876A-4B78-94F8-13B54712222C}"/>
              </a:ext>
            </a:extLst>
          </p:cNvPr>
          <p:cNvSpPr>
            <a:spLocks noGrp="1"/>
          </p:cNvSpPr>
          <p:nvPr>
            <p:ph idx="1"/>
          </p:nvPr>
        </p:nvSpPr>
        <p:spPr>
          <a:xfrm>
            <a:off x="720852" y="1949787"/>
            <a:ext cx="3912583" cy="4038600"/>
          </a:xfrm>
        </p:spPr>
        <p:txBody>
          <a:bodyPr>
            <a:normAutofit/>
          </a:bodyPr>
          <a:lstStyle/>
          <a:p>
            <a:r>
              <a:rPr lang="es-ES" sz="1600" dirty="0">
                <a:effectLst/>
                <a:latin typeface="Calibri" panose="020F0502020204030204" pitchFamily="34" charset="0"/>
                <a:ea typeface="Calibri" panose="020F0502020204030204" pitchFamily="34" charset="0"/>
                <a:cs typeface="Times New Roman" panose="02020603050405020304" pitchFamily="18" charset="0"/>
              </a:rPr>
              <a:t>Función: Diagramar la base de Datos</a:t>
            </a:r>
          </a:p>
          <a:p>
            <a:r>
              <a:rPr lang="es-CL" sz="1600" dirty="0">
                <a:effectLst/>
                <a:latin typeface="Calibri" panose="020F0502020204030204" pitchFamily="34" charset="0"/>
                <a:ea typeface="Calibri" panose="020F0502020204030204" pitchFamily="34" charset="0"/>
                <a:cs typeface="Times New Roman" panose="02020603050405020304" pitchFamily="18" charset="0"/>
              </a:rPr>
              <a:t>Entidades y Relaciones:</a:t>
            </a:r>
          </a:p>
        </p:txBody>
      </p:sp>
      <p:graphicFrame>
        <p:nvGraphicFramePr>
          <p:cNvPr id="6" name="Tabla 5">
            <a:extLst>
              <a:ext uri="{FF2B5EF4-FFF2-40B4-BE49-F238E27FC236}">
                <a16:creationId xmlns:a16="http://schemas.microsoft.com/office/drawing/2014/main" id="{5379C420-F619-4F1A-BC8B-A2997DEAEAB7}"/>
              </a:ext>
            </a:extLst>
          </p:cNvPr>
          <p:cNvGraphicFramePr>
            <a:graphicFrameLocks noGrp="1"/>
          </p:cNvGraphicFramePr>
          <p:nvPr>
            <p:extLst>
              <p:ext uri="{D42A27DB-BD31-4B8C-83A1-F6EECF244321}">
                <p14:modId xmlns:p14="http://schemas.microsoft.com/office/powerpoint/2010/main" val="2495439400"/>
              </p:ext>
            </p:extLst>
          </p:nvPr>
        </p:nvGraphicFramePr>
        <p:xfrm>
          <a:off x="9255888" y="858659"/>
          <a:ext cx="1958743" cy="5140681"/>
        </p:xfrm>
        <a:graphic>
          <a:graphicData uri="http://schemas.openxmlformats.org/drawingml/2006/table">
            <a:tbl>
              <a:tblPr firstRow="1" firstCol="1" bandRow="1">
                <a:tableStyleId>{69012ECD-51FC-41F1-AA8D-1B2483CD663E}</a:tableStyleId>
              </a:tblPr>
              <a:tblGrid>
                <a:gridCol w="1958743">
                  <a:extLst>
                    <a:ext uri="{9D8B030D-6E8A-4147-A177-3AD203B41FA5}">
                      <a16:colId xmlns:a16="http://schemas.microsoft.com/office/drawing/2014/main" val="2059426834"/>
                    </a:ext>
                  </a:extLst>
                </a:gridCol>
              </a:tblGrid>
              <a:tr h="395437">
                <a:tc>
                  <a:txBody>
                    <a:bodyPr/>
                    <a:lstStyle/>
                    <a:p>
                      <a:pPr algn="l"/>
                      <a:r>
                        <a:rPr lang="es-CL" sz="2300" dirty="0">
                          <a:effectLst/>
                        </a:rPr>
                        <a:t>Relaciones</a:t>
                      </a:r>
                      <a:endParaRPr lang="es-CL" sz="2300" dirty="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1886654738"/>
                  </a:ext>
                </a:extLst>
              </a:tr>
              <a:tr h="395437">
                <a:tc>
                  <a:txBody>
                    <a:bodyPr/>
                    <a:lstStyle/>
                    <a:p>
                      <a:pPr algn="l"/>
                      <a:r>
                        <a:rPr lang="es-CL" sz="2300">
                          <a:effectLst/>
                        </a:rPr>
                        <a:t>Compra</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99169350"/>
                  </a:ext>
                </a:extLst>
              </a:tr>
              <a:tr h="395437">
                <a:tc>
                  <a:txBody>
                    <a:bodyPr/>
                    <a:lstStyle/>
                    <a:p>
                      <a:pPr algn="l"/>
                      <a:r>
                        <a:rPr lang="es-CL" sz="2300" dirty="0">
                          <a:effectLst/>
                        </a:rPr>
                        <a:t>Realiza</a:t>
                      </a:r>
                      <a:endParaRPr lang="es-CL" sz="2300" dirty="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1357645378"/>
                  </a:ext>
                </a:extLst>
              </a:tr>
              <a:tr h="395437">
                <a:tc>
                  <a:txBody>
                    <a:bodyPr/>
                    <a:lstStyle/>
                    <a:p>
                      <a:pPr algn="l"/>
                      <a:r>
                        <a:rPr lang="es-CL" sz="2300">
                          <a:effectLst/>
                        </a:rPr>
                        <a:t>Dueño de</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2109177234"/>
                  </a:ext>
                </a:extLst>
              </a:tr>
              <a:tr h="395437">
                <a:tc>
                  <a:txBody>
                    <a:bodyPr/>
                    <a:lstStyle/>
                    <a:p>
                      <a:pPr algn="l"/>
                      <a:r>
                        <a:rPr lang="es-CL" sz="2300">
                          <a:effectLst/>
                        </a:rPr>
                        <a:t>Envia</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2056315138"/>
                  </a:ext>
                </a:extLst>
              </a:tr>
              <a:tr h="395437">
                <a:tc>
                  <a:txBody>
                    <a:bodyPr/>
                    <a:lstStyle/>
                    <a:p>
                      <a:pPr algn="l"/>
                      <a:r>
                        <a:rPr lang="es-CL" sz="2300">
                          <a:effectLst/>
                        </a:rPr>
                        <a:t>Atiende</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830601383"/>
                  </a:ext>
                </a:extLst>
              </a:tr>
              <a:tr h="395437">
                <a:tc>
                  <a:txBody>
                    <a:bodyPr/>
                    <a:lstStyle/>
                    <a:p>
                      <a:pPr algn="l"/>
                      <a:r>
                        <a:rPr lang="es-CL" sz="2300">
                          <a:effectLst/>
                        </a:rPr>
                        <a:t>Almacena</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3852198806"/>
                  </a:ext>
                </a:extLst>
              </a:tr>
              <a:tr h="395437">
                <a:tc>
                  <a:txBody>
                    <a:bodyPr/>
                    <a:lstStyle/>
                    <a:p>
                      <a:pPr algn="l"/>
                      <a:r>
                        <a:rPr lang="es-CL" sz="2300">
                          <a:effectLst/>
                        </a:rPr>
                        <a:t>Vende</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2844112717"/>
                  </a:ext>
                </a:extLst>
              </a:tr>
              <a:tr h="395437">
                <a:tc>
                  <a:txBody>
                    <a:bodyPr/>
                    <a:lstStyle/>
                    <a:p>
                      <a:pPr algn="l"/>
                      <a:r>
                        <a:rPr lang="es-CL" sz="2300">
                          <a:effectLst/>
                        </a:rPr>
                        <a:t>Transporta</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1011475532"/>
                  </a:ext>
                </a:extLst>
              </a:tr>
              <a:tr h="395437">
                <a:tc>
                  <a:txBody>
                    <a:bodyPr/>
                    <a:lstStyle/>
                    <a:p>
                      <a:pPr algn="l"/>
                      <a:r>
                        <a:rPr lang="es-CL" sz="2300">
                          <a:effectLst/>
                        </a:rPr>
                        <a:t>Posee</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2401121524"/>
                  </a:ext>
                </a:extLst>
              </a:tr>
              <a:tr h="395437">
                <a:tc>
                  <a:txBody>
                    <a:bodyPr/>
                    <a:lstStyle/>
                    <a:p>
                      <a:pPr algn="l"/>
                      <a:r>
                        <a:rPr lang="es-CL" sz="2300">
                          <a:effectLst/>
                        </a:rPr>
                        <a:t>Abastece</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1374724994"/>
                  </a:ext>
                </a:extLst>
              </a:tr>
              <a:tr h="395437">
                <a:tc>
                  <a:txBody>
                    <a:bodyPr/>
                    <a:lstStyle/>
                    <a:p>
                      <a:pPr algn="l"/>
                      <a:r>
                        <a:rPr lang="es-CL" sz="2300">
                          <a:effectLst/>
                        </a:rPr>
                        <a:t>Contacta</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1355740333"/>
                  </a:ext>
                </a:extLst>
              </a:tr>
              <a:tr h="395437">
                <a:tc>
                  <a:txBody>
                    <a:bodyPr/>
                    <a:lstStyle/>
                    <a:p>
                      <a:pPr algn="l"/>
                      <a:r>
                        <a:rPr lang="es-CL" sz="2300" dirty="0">
                          <a:effectLst/>
                        </a:rPr>
                        <a:t>Firma</a:t>
                      </a:r>
                      <a:endParaRPr lang="es-CL" sz="2300" dirty="0">
                        <a:effectLst/>
                        <a:latin typeface="Calibri" panose="020F0502020204030204" pitchFamily="34" charset="0"/>
                        <a:ea typeface="Arial" panose="020B0604020202020204" pitchFamily="34" charset="0"/>
                        <a:cs typeface="Times New Roman" panose="02020603050405020304" pitchFamily="18" charset="0"/>
                      </a:endParaRPr>
                    </a:p>
                  </a:txBody>
                  <a:tcPr marL="87229" marR="87229" marT="0" marB="0"/>
                </a:tc>
                <a:extLst>
                  <a:ext uri="{0D108BD9-81ED-4DB2-BD59-A6C34878D82A}">
                    <a16:rowId xmlns:a16="http://schemas.microsoft.com/office/drawing/2014/main" val="2216194595"/>
                  </a:ext>
                </a:extLst>
              </a:tr>
            </a:tbl>
          </a:graphicData>
        </a:graphic>
      </p:graphicFrame>
      <p:graphicFrame>
        <p:nvGraphicFramePr>
          <p:cNvPr id="13" name="Tabla 12">
            <a:extLst>
              <a:ext uri="{FF2B5EF4-FFF2-40B4-BE49-F238E27FC236}">
                <a16:creationId xmlns:a16="http://schemas.microsoft.com/office/drawing/2014/main" id="{306D9A46-508B-42A1-821F-475EEE67289D}"/>
              </a:ext>
            </a:extLst>
          </p:cNvPr>
          <p:cNvGraphicFramePr>
            <a:graphicFrameLocks noGrp="1"/>
          </p:cNvGraphicFramePr>
          <p:nvPr>
            <p:extLst>
              <p:ext uri="{D42A27DB-BD31-4B8C-83A1-F6EECF244321}">
                <p14:modId xmlns:p14="http://schemas.microsoft.com/office/powerpoint/2010/main" val="403597253"/>
              </p:ext>
            </p:extLst>
          </p:nvPr>
        </p:nvGraphicFramePr>
        <p:xfrm>
          <a:off x="6096000" y="858666"/>
          <a:ext cx="2052952" cy="5140674"/>
        </p:xfrm>
        <a:graphic>
          <a:graphicData uri="http://schemas.openxmlformats.org/drawingml/2006/table">
            <a:tbl>
              <a:tblPr firstRow="1" firstCol="1" bandRow="1">
                <a:tableStyleId>{69012ECD-51FC-41F1-AA8D-1B2483CD663E}</a:tableStyleId>
              </a:tblPr>
              <a:tblGrid>
                <a:gridCol w="2052952">
                  <a:extLst>
                    <a:ext uri="{9D8B030D-6E8A-4147-A177-3AD203B41FA5}">
                      <a16:colId xmlns:a16="http://schemas.microsoft.com/office/drawing/2014/main" val="689507187"/>
                    </a:ext>
                  </a:extLst>
                </a:gridCol>
              </a:tblGrid>
              <a:tr h="367191">
                <a:tc>
                  <a:txBody>
                    <a:bodyPr/>
                    <a:lstStyle/>
                    <a:p>
                      <a:pPr algn="l"/>
                      <a:r>
                        <a:rPr lang="es-CL" sz="2300" dirty="0">
                          <a:effectLst/>
                        </a:rPr>
                        <a:t>Entidades</a:t>
                      </a:r>
                      <a:endParaRPr lang="es-CL" sz="2300" dirty="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1774337516"/>
                  </a:ext>
                </a:extLst>
              </a:tr>
              <a:tr h="367191">
                <a:tc>
                  <a:txBody>
                    <a:bodyPr/>
                    <a:lstStyle/>
                    <a:p>
                      <a:pPr algn="l"/>
                      <a:r>
                        <a:rPr lang="es-CL" sz="2300" dirty="0">
                          <a:effectLst/>
                        </a:rPr>
                        <a:t>Usuario</a:t>
                      </a:r>
                      <a:endParaRPr lang="es-CL" sz="2300" dirty="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2091468903"/>
                  </a:ext>
                </a:extLst>
              </a:tr>
              <a:tr h="367191">
                <a:tc>
                  <a:txBody>
                    <a:bodyPr/>
                    <a:lstStyle/>
                    <a:p>
                      <a:pPr algn="l"/>
                      <a:r>
                        <a:rPr lang="es-CL" sz="2300">
                          <a:effectLst/>
                        </a:rPr>
                        <a:t>Cliente</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3701357238"/>
                  </a:ext>
                </a:extLst>
              </a:tr>
              <a:tr h="367191">
                <a:tc>
                  <a:txBody>
                    <a:bodyPr/>
                    <a:lstStyle/>
                    <a:p>
                      <a:pPr algn="l"/>
                      <a:r>
                        <a:rPr lang="es-CL" sz="2300">
                          <a:effectLst/>
                        </a:rPr>
                        <a:t>Empleado</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909817185"/>
                  </a:ext>
                </a:extLst>
              </a:tr>
              <a:tr h="367191">
                <a:tc>
                  <a:txBody>
                    <a:bodyPr/>
                    <a:lstStyle/>
                    <a:p>
                      <a:pPr algn="l"/>
                      <a:r>
                        <a:rPr lang="es-CL" sz="2300">
                          <a:effectLst/>
                        </a:rPr>
                        <a:t>Mascota</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2210893572"/>
                  </a:ext>
                </a:extLst>
              </a:tr>
              <a:tr h="367191">
                <a:tc>
                  <a:txBody>
                    <a:bodyPr/>
                    <a:lstStyle/>
                    <a:p>
                      <a:pPr algn="l"/>
                      <a:r>
                        <a:rPr lang="es-CL" sz="2300">
                          <a:effectLst/>
                        </a:rPr>
                        <a:t>Producto</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1841686744"/>
                  </a:ext>
                </a:extLst>
              </a:tr>
              <a:tr h="367191">
                <a:tc>
                  <a:txBody>
                    <a:bodyPr/>
                    <a:lstStyle/>
                    <a:p>
                      <a:pPr algn="l"/>
                      <a:r>
                        <a:rPr lang="es-CL" sz="2300">
                          <a:effectLst/>
                        </a:rPr>
                        <a:t>Bien</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2840344192"/>
                  </a:ext>
                </a:extLst>
              </a:tr>
              <a:tr h="367191">
                <a:tc>
                  <a:txBody>
                    <a:bodyPr/>
                    <a:lstStyle/>
                    <a:p>
                      <a:pPr algn="l"/>
                      <a:r>
                        <a:rPr lang="es-CL" sz="2300">
                          <a:effectLst/>
                        </a:rPr>
                        <a:t>Servicio</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2352668887"/>
                  </a:ext>
                </a:extLst>
              </a:tr>
              <a:tr h="367191">
                <a:tc>
                  <a:txBody>
                    <a:bodyPr/>
                    <a:lstStyle/>
                    <a:p>
                      <a:pPr algn="l"/>
                      <a:r>
                        <a:rPr lang="es-CL" sz="2300">
                          <a:effectLst/>
                        </a:rPr>
                        <a:t>Pedido</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285314270"/>
                  </a:ext>
                </a:extLst>
              </a:tr>
              <a:tr h="367191">
                <a:tc>
                  <a:txBody>
                    <a:bodyPr/>
                    <a:lstStyle/>
                    <a:p>
                      <a:pPr algn="l"/>
                      <a:r>
                        <a:rPr lang="es-CL" sz="2300">
                          <a:effectLst/>
                        </a:rPr>
                        <a:t>Tienda</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744606199"/>
                  </a:ext>
                </a:extLst>
              </a:tr>
              <a:tr h="367191">
                <a:tc>
                  <a:txBody>
                    <a:bodyPr/>
                    <a:lstStyle/>
                    <a:p>
                      <a:pPr algn="l"/>
                      <a:r>
                        <a:rPr lang="es-CL" sz="2300">
                          <a:effectLst/>
                        </a:rPr>
                        <a:t>Bodega</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2830442774"/>
                  </a:ext>
                </a:extLst>
              </a:tr>
              <a:tr h="367191">
                <a:tc>
                  <a:txBody>
                    <a:bodyPr/>
                    <a:lstStyle/>
                    <a:p>
                      <a:pPr algn="l"/>
                      <a:r>
                        <a:rPr lang="es-CL" sz="2300">
                          <a:effectLst/>
                        </a:rPr>
                        <a:t>Proveedor</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2298090560"/>
                  </a:ext>
                </a:extLst>
              </a:tr>
              <a:tr h="367191">
                <a:tc>
                  <a:txBody>
                    <a:bodyPr/>
                    <a:lstStyle/>
                    <a:p>
                      <a:pPr algn="l"/>
                      <a:r>
                        <a:rPr lang="es-CL" sz="2300">
                          <a:effectLst/>
                        </a:rPr>
                        <a:t>Vehiculo</a:t>
                      </a:r>
                      <a:endParaRPr lang="es-CL" sz="230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2595475372"/>
                  </a:ext>
                </a:extLst>
              </a:tr>
              <a:tr h="367191">
                <a:tc>
                  <a:txBody>
                    <a:bodyPr/>
                    <a:lstStyle/>
                    <a:p>
                      <a:pPr algn="l"/>
                      <a:r>
                        <a:rPr lang="es-CL" sz="2300" dirty="0">
                          <a:effectLst/>
                        </a:rPr>
                        <a:t>Contrato</a:t>
                      </a:r>
                      <a:endParaRPr lang="es-CL" sz="2300" dirty="0">
                        <a:effectLst/>
                        <a:latin typeface="Calibri" panose="020F0502020204030204" pitchFamily="34" charset="0"/>
                        <a:ea typeface="Arial" panose="020B0604020202020204" pitchFamily="34" charset="0"/>
                        <a:cs typeface="Times New Roman" panose="02020603050405020304" pitchFamily="18" charset="0"/>
                      </a:endParaRPr>
                    </a:p>
                  </a:txBody>
                  <a:tcPr marL="111799" marR="111799" marT="0" marB="0"/>
                </a:tc>
                <a:extLst>
                  <a:ext uri="{0D108BD9-81ED-4DB2-BD59-A6C34878D82A}">
                    <a16:rowId xmlns:a16="http://schemas.microsoft.com/office/drawing/2014/main" val="3647415387"/>
                  </a:ext>
                </a:extLst>
              </a:tr>
            </a:tbl>
          </a:graphicData>
        </a:graphic>
      </p:graphicFrame>
      <p:sp>
        <p:nvSpPr>
          <p:cNvPr id="7" name="Título 1">
            <a:extLst>
              <a:ext uri="{FF2B5EF4-FFF2-40B4-BE49-F238E27FC236}">
                <a16:creationId xmlns:a16="http://schemas.microsoft.com/office/drawing/2014/main" id="{4833BE36-28AC-4C28-8F7E-E2A3959BD9F5}"/>
              </a:ext>
            </a:extLst>
          </p:cNvPr>
          <p:cNvSpPr txBox="1">
            <a:spLocks/>
          </p:cNvSpPr>
          <p:nvPr/>
        </p:nvSpPr>
        <p:spPr>
          <a:xfrm>
            <a:off x="720852" y="593427"/>
            <a:ext cx="5499195"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s-ES" dirty="0"/>
              <a:t>Modelo Entidad Relación</a:t>
            </a:r>
            <a:endParaRPr lang="es-CL" dirty="0"/>
          </a:p>
        </p:txBody>
      </p:sp>
    </p:spTree>
    <p:extLst>
      <p:ext uri="{BB962C8B-B14F-4D97-AF65-F5344CB8AC3E}">
        <p14:creationId xmlns:p14="http://schemas.microsoft.com/office/powerpoint/2010/main" val="186733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AFC3813-0639-4DDA-9D99-4AFA14E9E8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2725" y="565573"/>
            <a:ext cx="8221468" cy="5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58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CCD743-E5A0-429C-B422-8C02CD222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6D30964D-A3EC-4111-8BF7-383360089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2AD5F002-7984-4D12-818E-C9D0410548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6332E57-5044-49BE-AFF8-1B76940EC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0586B2C-7754-4833-9CB3-AE55D9BAE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DF041E3-7676-41EF-A259-7C59FC673130}"/>
              </a:ext>
            </a:extLst>
          </p:cNvPr>
          <p:cNvSpPr>
            <a:spLocks noGrp="1"/>
          </p:cNvSpPr>
          <p:nvPr>
            <p:ph type="title"/>
          </p:nvPr>
        </p:nvSpPr>
        <p:spPr>
          <a:xfrm>
            <a:off x="895467" y="863364"/>
            <a:ext cx="6657476" cy="5126124"/>
          </a:xfrm>
        </p:spPr>
        <p:txBody>
          <a:bodyPr vert="horz" lIns="91440" tIns="45720" rIns="91440" bIns="45720" rtlCol="0" anchor="ctr">
            <a:normAutofit/>
          </a:bodyPr>
          <a:lstStyle/>
          <a:p>
            <a:pPr algn="r">
              <a:lnSpc>
                <a:spcPct val="85000"/>
              </a:lnSpc>
            </a:pPr>
            <a:r>
              <a:rPr kumimoji="0" lang="en-US" sz="6600" b="1" i="0" u="none" strike="noStrike" kern="1200" cap="all" spc="0" normalizeH="0" baseline="0">
                <a:ln w="15875">
                  <a:solidFill>
                    <a:sysClr val="window" lastClr="FFFFFF"/>
                  </a:solidFill>
                </a:ln>
                <a:solidFill>
                  <a:srgbClr val="FFFFFF"/>
                </a:solidFill>
                <a:effectLst>
                  <a:outerShdw dist="38100" dir="2700000" algn="tl" rotWithShape="0">
                    <a:srgbClr val="DF5327"/>
                  </a:outerShdw>
                </a:effectLst>
                <a:uLnTx/>
                <a:uFillTx/>
                <a:latin typeface="+mj-lt"/>
                <a:ea typeface="+mn-ea"/>
                <a:cs typeface="+mn-cs"/>
              </a:rPr>
              <a:t>Modelo Lógico</a:t>
            </a:r>
          </a:p>
        </p:txBody>
      </p:sp>
      <p:cxnSp>
        <p:nvCxnSpPr>
          <p:cNvPr id="17" name="Straight Connector 16">
            <a:extLst>
              <a:ext uri="{FF2B5EF4-FFF2-40B4-BE49-F238E27FC236}">
                <a16:creationId xmlns:a16="http://schemas.microsoft.com/office/drawing/2014/main" id="{2A25CD05-7BC4-424D-96DE-541C38A492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081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E61FD9-F71D-499D-B936-85120388848F}"/>
              </a:ext>
            </a:extLst>
          </p:cNvPr>
          <p:cNvSpPr>
            <a:spLocks noGrp="1"/>
          </p:cNvSpPr>
          <p:nvPr>
            <p:ph type="title"/>
          </p:nvPr>
        </p:nvSpPr>
        <p:spPr>
          <a:xfrm>
            <a:off x="707064" y="609600"/>
            <a:ext cx="6993914" cy="1356360"/>
          </a:xfrm>
        </p:spPr>
        <p:txBody>
          <a:bodyPr>
            <a:normAutofit/>
          </a:bodyPr>
          <a:lstStyle/>
          <a:p>
            <a:r>
              <a:rPr lang="es-ES" dirty="0"/>
              <a:t>Modelo Relacional</a:t>
            </a:r>
            <a:endParaRPr lang="es-CL" dirty="0"/>
          </a:p>
        </p:txBody>
      </p:sp>
      <p:sp>
        <p:nvSpPr>
          <p:cNvPr id="9" name="Content Placeholder 8">
            <a:extLst>
              <a:ext uri="{FF2B5EF4-FFF2-40B4-BE49-F238E27FC236}">
                <a16:creationId xmlns:a16="http://schemas.microsoft.com/office/drawing/2014/main" id="{B615CE8C-71CE-4501-9194-B8705CEAB62D}"/>
              </a:ext>
            </a:extLst>
          </p:cNvPr>
          <p:cNvSpPr>
            <a:spLocks noGrp="1"/>
          </p:cNvSpPr>
          <p:nvPr>
            <p:ph idx="1"/>
          </p:nvPr>
        </p:nvSpPr>
        <p:spPr>
          <a:xfrm>
            <a:off x="707064" y="2057400"/>
            <a:ext cx="6993914" cy="4038600"/>
          </a:xfrm>
        </p:spPr>
        <p:txBody>
          <a:bodyPr>
            <a:normAutofit/>
          </a:bodyPr>
          <a:lstStyle/>
          <a:p>
            <a:r>
              <a:rPr lang="es-CL" dirty="0">
                <a:effectLst/>
                <a:latin typeface="Times New Roman" panose="02020603050405020304" pitchFamily="18" charset="0"/>
                <a:ea typeface="Calibri" panose="020F0502020204030204" pitchFamily="34" charset="0"/>
                <a:cs typeface="Times New Roman" panose="02020603050405020304" pitchFamily="18" charset="0"/>
              </a:rPr>
              <a:t>En  el modelo las relaciones “Dueño de” , ”Entrega” , ”Abastece” , ”Atiende” , ”Vende” , ”Envía”, “ Trabaja” , ”Almacena” cuentan con claves foráneas de sus respectivas entidades</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Marcador de contenido 4">
            <a:extLst>
              <a:ext uri="{FF2B5EF4-FFF2-40B4-BE49-F238E27FC236}">
                <a16:creationId xmlns:a16="http://schemas.microsoft.com/office/drawing/2014/main" id="{E4E8C95B-A92C-4370-A86A-14450435D49C}"/>
              </a:ext>
            </a:extLst>
          </p:cNvPr>
          <p:cNvPicPr>
            <a:picLocks noChangeAspect="1"/>
          </p:cNvPicPr>
          <p:nvPr/>
        </p:nvPicPr>
        <p:blipFill>
          <a:blip r:embed="rId2"/>
          <a:stretch>
            <a:fillRect/>
          </a:stretch>
        </p:blipFill>
        <p:spPr>
          <a:xfrm>
            <a:off x="8045395" y="287865"/>
            <a:ext cx="3439541" cy="6282269"/>
          </a:xfrm>
          <a:prstGeom prst="rect">
            <a:avLst/>
          </a:prstGeom>
        </p:spPr>
      </p:pic>
    </p:spTree>
    <p:extLst>
      <p:ext uri="{BB962C8B-B14F-4D97-AF65-F5344CB8AC3E}">
        <p14:creationId xmlns:p14="http://schemas.microsoft.com/office/powerpoint/2010/main" val="130312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0F2F8-112C-445B-8A09-36372BD85FEC}"/>
              </a:ext>
            </a:extLst>
          </p:cNvPr>
          <p:cNvSpPr>
            <a:spLocks noGrp="1"/>
          </p:cNvSpPr>
          <p:nvPr>
            <p:ph type="title"/>
          </p:nvPr>
        </p:nvSpPr>
        <p:spPr>
          <a:xfrm>
            <a:off x="653145" y="609599"/>
            <a:ext cx="3364378" cy="5606143"/>
          </a:xfrm>
        </p:spPr>
        <p:txBody>
          <a:bodyPr>
            <a:normAutofit/>
          </a:bodyPr>
          <a:lstStyle/>
          <a:p>
            <a:r>
              <a:rPr lang="es-ES" sz="4800" dirty="0" err="1"/>
              <a:t>Constraints</a:t>
            </a:r>
            <a:r>
              <a:rPr lang="es-ES" sz="4800" dirty="0"/>
              <a:t> Asociados</a:t>
            </a:r>
            <a:endParaRPr lang="es-CL" sz="4800" dirty="0"/>
          </a:p>
        </p:txBody>
      </p:sp>
      <p:graphicFrame>
        <p:nvGraphicFramePr>
          <p:cNvPr id="7" name="Marcador de contenido 4">
            <a:extLst>
              <a:ext uri="{FF2B5EF4-FFF2-40B4-BE49-F238E27FC236}">
                <a16:creationId xmlns:a16="http://schemas.microsoft.com/office/drawing/2014/main" id="{D39ECE99-82C8-4C93-9338-A324331C6F36}"/>
              </a:ext>
            </a:extLst>
          </p:cNvPr>
          <p:cNvGraphicFramePr>
            <a:graphicFrameLocks noGrp="1"/>
          </p:cNvGraphicFramePr>
          <p:nvPr>
            <p:ph idx="1"/>
            <p:extLst>
              <p:ext uri="{D42A27DB-BD31-4B8C-83A1-F6EECF244321}">
                <p14:modId xmlns:p14="http://schemas.microsoft.com/office/powerpoint/2010/main" val="1404982997"/>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82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0F2F8-112C-445B-8A09-36372BD85FEC}"/>
              </a:ext>
            </a:extLst>
          </p:cNvPr>
          <p:cNvSpPr>
            <a:spLocks noGrp="1"/>
          </p:cNvSpPr>
          <p:nvPr>
            <p:ph type="title"/>
          </p:nvPr>
        </p:nvSpPr>
        <p:spPr>
          <a:xfrm>
            <a:off x="653145" y="609599"/>
            <a:ext cx="3364378" cy="5606143"/>
          </a:xfrm>
        </p:spPr>
        <p:txBody>
          <a:bodyPr>
            <a:normAutofit/>
          </a:bodyPr>
          <a:lstStyle/>
          <a:p>
            <a:r>
              <a:rPr lang="es-ES" sz="4800" dirty="0" err="1"/>
              <a:t>Constraints</a:t>
            </a:r>
            <a:r>
              <a:rPr lang="es-ES" sz="4800" dirty="0"/>
              <a:t> Asociados</a:t>
            </a:r>
            <a:endParaRPr lang="es-CL" sz="4800" dirty="0"/>
          </a:p>
        </p:txBody>
      </p:sp>
      <p:graphicFrame>
        <p:nvGraphicFramePr>
          <p:cNvPr id="7" name="Marcador de contenido 4">
            <a:extLst>
              <a:ext uri="{FF2B5EF4-FFF2-40B4-BE49-F238E27FC236}">
                <a16:creationId xmlns:a16="http://schemas.microsoft.com/office/drawing/2014/main" id="{B44E7661-3B96-40BD-8D8D-8274F79D9AE8}"/>
              </a:ext>
            </a:extLst>
          </p:cNvPr>
          <p:cNvGraphicFramePr>
            <a:graphicFrameLocks noGrp="1"/>
          </p:cNvGraphicFramePr>
          <p:nvPr>
            <p:ph idx="1"/>
            <p:extLst>
              <p:ext uri="{D42A27DB-BD31-4B8C-83A1-F6EECF244321}">
                <p14:modId xmlns:p14="http://schemas.microsoft.com/office/powerpoint/2010/main" val="4131689320"/>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268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0F2F8-112C-445B-8A09-36372BD85FEC}"/>
              </a:ext>
            </a:extLst>
          </p:cNvPr>
          <p:cNvSpPr>
            <a:spLocks noGrp="1"/>
          </p:cNvSpPr>
          <p:nvPr>
            <p:ph type="title"/>
          </p:nvPr>
        </p:nvSpPr>
        <p:spPr>
          <a:xfrm>
            <a:off x="653145" y="609599"/>
            <a:ext cx="3364378" cy="5606143"/>
          </a:xfrm>
        </p:spPr>
        <p:txBody>
          <a:bodyPr>
            <a:normAutofit/>
          </a:bodyPr>
          <a:lstStyle/>
          <a:p>
            <a:r>
              <a:rPr lang="es-ES" sz="4800" dirty="0" err="1"/>
              <a:t>Constraints</a:t>
            </a:r>
            <a:r>
              <a:rPr lang="es-ES" sz="4800" dirty="0"/>
              <a:t> Asociados</a:t>
            </a:r>
            <a:endParaRPr lang="es-CL" sz="4800" dirty="0"/>
          </a:p>
        </p:txBody>
      </p:sp>
      <p:graphicFrame>
        <p:nvGraphicFramePr>
          <p:cNvPr id="7" name="Marcador de contenido 4">
            <a:extLst>
              <a:ext uri="{FF2B5EF4-FFF2-40B4-BE49-F238E27FC236}">
                <a16:creationId xmlns:a16="http://schemas.microsoft.com/office/drawing/2014/main" id="{2A2E021B-AECB-4C6C-8456-12233605A2B2}"/>
              </a:ext>
            </a:extLst>
          </p:cNvPr>
          <p:cNvGraphicFramePr>
            <a:graphicFrameLocks noGrp="1"/>
          </p:cNvGraphicFramePr>
          <p:nvPr>
            <p:ph idx="1"/>
            <p:extLst>
              <p:ext uri="{D42A27DB-BD31-4B8C-83A1-F6EECF244321}">
                <p14:modId xmlns:p14="http://schemas.microsoft.com/office/powerpoint/2010/main" val="1272897747"/>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590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CCD743-E5A0-429C-B422-8C02CD222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6D30964D-A3EC-4111-8BF7-383360089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2AD5F002-7984-4D12-818E-C9D0410548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6332E57-5044-49BE-AFF8-1B76940EC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0586B2C-7754-4833-9CB3-AE55D9BAE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DF041E3-7676-41EF-A259-7C59FC673130}"/>
              </a:ext>
            </a:extLst>
          </p:cNvPr>
          <p:cNvSpPr>
            <a:spLocks noGrp="1"/>
          </p:cNvSpPr>
          <p:nvPr>
            <p:ph type="title"/>
          </p:nvPr>
        </p:nvSpPr>
        <p:spPr>
          <a:xfrm>
            <a:off x="895467" y="863364"/>
            <a:ext cx="6657476" cy="5126124"/>
          </a:xfrm>
        </p:spPr>
        <p:txBody>
          <a:bodyPr vert="horz" lIns="91440" tIns="45720" rIns="91440" bIns="45720" rtlCol="0" anchor="ctr">
            <a:normAutofit/>
          </a:bodyPr>
          <a:lstStyle/>
          <a:p>
            <a:pPr algn="r">
              <a:lnSpc>
                <a:spcPct val="85000"/>
              </a:lnSpc>
            </a:pPr>
            <a:r>
              <a:rPr kumimoji="0" lang="en-US" sz="6600" b="1" i="0" u="none" strike="noStrike" kern="1200" cap="all" spc="0" normalizeH="0" baseline="0">
                <a:ln w="15875">
                  <a:solidFill>
                    <a:sysClr val="window" lastClr="FFFFFF"/>
                  </a:solidFill>
                </a:ln>
                <a:solidFill>
                  <a:srgbClr val="FFFFFF"/>
                </a:solidFill>
                <a:effectLst>
                  <a:outerShdw dist="38100" dir="2700000" algn="tl" rotWithShape="0">
                    <a:srgbClr val="DF5327"/>
                  </a:outerShdw>
                </a:effectLst>
                <a:uLnTx/>
                <a:uFillTx/>
                <a:latin typeface="+mj-lt"/>
                <a:ea typeface="+mn-ea"/>
                <a:cs typeface="+mn-cs"/>
              </a:rPr>
              <a:t>Modelo Físico</a:t>
            </a:r>
          </a:p>
        </p:txBody>
      </p:sp>
      <p:cxnSp>
        <p:nvCxnSpPr>
          <p:cNvPr id="17" name="Straight Connector 16">
            <a:extLst>
              <a:ext uri="{FF2B5EF4-FFF2-40B4-BE49-F238E27FC236}">
                <a16:creationId xmlns:a16="http://schemas.microsoft.com/office/drawing/2014/main" id="{2A25CD05-7BC4-424D-96DE-541C38A492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7812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1BB8D-CAD8-4DE5-9CAC-3B2FF7451D7B}"/>
              </a:ext>
            </a:extLst>
          </p:cNvPr>
          <p:cNvSpPr>
            <a:spLocks noGrp="1"/>
          </p:cNvSpPr>
          <p:nvPr>
            <p:ph type="title"/>
          </p:nvPr>
        </p:nvSpPr>
        <p:spPr/>
        <p:txBody>
          <a:bodyPr/>
          <a:lstStyle/>
          <a:p>
            <a:r>
              <a:rPr lang="es-ES" dirty="0"/>
              <a:t> Introducción</a:t>
            </a:r>
            <a:endParaRPr lang="es-CL" dirty="0"/>
          </a:p>
        </p:txBody>
      </p:sp>
      <p:sp>
        <p:nvSpPr>
          <p:cNvPr id="3" name="Marcador de contenido 2">
            <a:extLst>
              <a:ext uri="{FF2B5EF4-FFF2-40B4-BE49-F238E27FC236}">
                <a16:creationId xmlns:a16="http://schemas.microsoft.com/office/drawing/2014/main" id="{A938BB3C-4281-4E2A-9271-4105883C0B22}"/>
              </a:ext>
            </a:extLst>
          </p:cNvPr>
          <p:cNvSpPr>
            <a:spLocks noGrp="1"/>
          </p:cNvSpPr>
          <p:nvPr>
            <p:ph idx="1"/>
          </p:nvPr>
        </p:nvSpPr>
        <p:spPr/>
        <p:txBody>
          <a:bodyPr/>
          <a:lstStyle/>
          <a:p>
            <a:pPr algn="just"/>
            <a:r>
              <a:rPr lang="es-ES_tradnl" sz="1800" dirty="0">
                <a:effectLst/>
                <a:latin typeface="+mj-lt"/>
                <a:ea typeface="Calibri" panose="020F0502020204030204" pitchFamily="34" charset="0"/>
              </a:rPr>
              <a:t>Eukonuba es una empresa veterinaria centrada en distintos tipos de servicios para mascotas tales como servicios médicos, estéticos y alimenticios para todo tipo de mascotas domesticas con una amplia gama de profesionales dedicados a su trabajo, con un horario de atención las 24hrs del día.</a:t>
            </a:r>
          </a:p>
          <a:p>
            <a:pPr algn="just"/>
            <a:r>
              <a:rPr lang="es-ES_tradnl" sz="1800" dirty="0">
                <a:effectLst/>
                <a:latin typeface="+mj-lt"/>
                <a:ea typeface="Calibri" panose="020F0502020204030204" pitchFamily="34" charset="0"/>
                <a:cs typeface="Times New Roman" panose="02020603050405020304" pitchFamily="18" charset="0"/>
              </a:rPr>
              <a:t>Eukonuba cuenta actualmente con una red de contactos limita al proveedor del préstamo para empezar el proyecto, además de los responsables del diseño de la actual página web.</a:t>
            </a:r>
            <a:endParaRPr lang="es-CL" sz="1800" dirty="0">
              <a:effectLst/>
              <a:latin typeface="+mj-lt"/>
              <a:ea typeface="Calibri" panose="020F0502020204030204" pitchFamily="34" charset="0"/>
              <a:cs typeface="Times New Roman" panose="02020603050405020304" pitchFamily="18" charset="0"/>
            </a:endParaRPr>
          </a:p>
          <a:p>
            <a:pPr marL="0" indent="0">
              <a:buNone/>
            </a:pPr>
            <a:endParaRPr lang="es-CL" dirty="0"/>
          </a:p>
        </p:txBody>
      </p:sp>
    </p:spTree>
    <p:extLst>
      <p:ext uri="{BB962C8B-B14F-4D97-AF65-F5344CB8AC3E}">
        <p14:creationId xmlns:p14="http://schemas.microsoft.com/office/powerpoint/2010/main" val="3181684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FA2172-3B3C-44A2-9B23-25DFF035F582}"/>
              </a:ext>
            </a:extLst>
          </p:cNvPr>
          <p:cNvSpPr>
            <a:spLocks noGrp="1"/>
          </p:cNvSpPr>
          <p:nvPr>
            <p:ph type="title"/>
          </p:nvPr>
        </p:nvSpPr>
        <p:spPr>
          <a:xfrm>
            <a:off x="753727" y="701040"/>
            <a:ext cx="3912583" cy="1356360"/>
          </a:xfrm>
        </p:spPr>
        <p:txBody>
          <a:bodyPr>
            <a:normAutofit/>
          </a:bodyPr>
          <a:lstStyle/>
          <a:p>
            <a:r>
              <a:rPr lang="es-ES" sz="3200" dirty="0"/>
              <a:t>Modelo Físico</a:t>
            </a:r>
            <a:endParaRPr lang="es-CL" sz="3200" dirty="0"/>
          </a:p>
        </p:txBody>
      </p:sp>
      <p:pic>
        <p:nvPicPr>
          <p:cNvPr id="4" name="Marcador de contenido 3">
            <a:extLst>
              <a:ext uri="{FF2B5EF4-FFF2-40B4-BE49-F238E27FC236}">
                <a16:creationId xmlns:a16="http://schemas.microsoft.com/office/drawing/2014/main" id="{B981AACC-BED9-48A1-933D-4476396DAC28}"/>
              </a:ext>
            </a:extLst>
          </p:cNvPr>
          <p:cNvPicPr>
            <a:picLocks noChangeAspect="1"/>
          </p:cNvPicPr>
          <p:nvPr/>
        </p:nvPicPr>
        <p:blipFill>
          <a:blip r:embed="rId2"/>
          <a:stretch>
            <a:fillRect/>
          </a:stretch>
        </p:blipFill>
        <p:spPr>
          <a:xfrm>
            <a:off x="4410738" y="2057400"/>
            <a:ext cx="7154336" cy="3505624"/>
          </a:xfrm>
          <a:prstGeom prst="rect">
            <a:avLst/>
          </a:prstGeom>
        </p:spPr>
      </p:pic>
      <p:sp>
        <p:nvSpPr>
          <p:cNvPr id="8" name="Content Placeholder 7">
            <a:extLst>
              <a:ext uri="{FF2B5EF4-FFF2-40B4-BE49-F238E27FC236}">
                <a16:creationId xmlns:a16="http://schemas.microsoft.com/office/drawing/2014/main" id="{5FEFEF84-4FCB-4278-BD0E-6AE362500C59}"/>
              </a:ext>
            </a:extLst>
          </p:cNvPr>
          <p:cNvSpPr>
            <a:spLocks noGrp="1"/>
          </p:cNvSpPr>
          <p:nvPr>
            <p:ph idx="1"/>
          </p:nvPr>
        </p:nvSpPr>
        <p:spPr>
          <a:xfrm>
            <a:off x="498155" y="2057400"/>
            <a:ext cx="3912583" cy="4038600"/>
          </a:xfrm>
        </p:spPr>
        <p:txBody>
          <a:bodyPr>
            <a:normAutofit/>
          </a:bodyPr>
          <a:lstStyle/>
          <a:p>
            <a:r>
              <a:rPr lang="es-ES_tradnl" sz="1600" spc="10" dirty="0">
                <a:effectLst/>
                <a:latin typeface="Times New Roman" panose="02020603050405020304" pitchFamily="18" charset="0"/>
                <a:ea typeface="Calibri" panose="020F0502020204030204" pitchFamily="34" charset="0"/>
                <a:cs typeface="Times New Roman" panose="02020603050405020304" pitchFamily="18" charset="0"/>
              </a:rPr>
              <a:t>La principal utilidad del modelo es generar DDL script que, después, se </a:t>
            </a:r>
            <a:r>
              <a:rPr lang="es-ES_tradnl" sz="1600" spc="10" dirty="0" err="1">
                <a:effectLst/>
                <a:latin typeface="Times New Roman" panose="02020603050405020304" pitchFamily="18" charset="0"/>
                <a:ea typeface="Calibri" panose="020F0502020204030204" pitchFamily="34" charset="0"/>
                <a:cs typeface="Times New Roman" panose="02020603050405020304" pitchFamily="18" charset="0"/>
              </a:rPr>
              <a:t>desplega</a:t>
            </a:r>
            <a:r>
              <a:rPr lang="es-ES_tradnl" sz="1600" spc="10" dirty="0">
                <a:effectLst/>
                <a:latin typeface="Times New Roman" panose="02020603050405020304" pitchFamily="18" charset="0"/>
                <a:ea typeface="Calibri" panose="020F0502020204030204" pitchFamily="34" charset="0"/>
                <a:cs typeface="Times New Roman" panose="02020603050405020304" pitchFamily="18" charset="0"/>
              </a:rPr>
              <a:t> en un servidor de base de datos y así generarla.</a:t>
            </a: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3553762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CCD743-E5A0-429C-B422-8C02CD222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a:extLst>
              <a:ext uri="{FF2B5EF4-FFF2-40B4-BE49-F238E27FC236}">
                <a16:creationId xmlns:a16="http://schemas.microsoft.com/office/drawing/2014/main" id="{6D30964D-A3EC-4111-8BF7-383360089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10">
            <a:extLst>
              <a:ext uri="{FF2B5EF4-FFF2-40B4-BE49-F238E27FC236}">
                <a16:creationId xmlns:a16="http://schemas.microsoft.com/office/drawing/2014/main" id="{2AD5F002-7984-4D12-818E-C9D0410548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96332E57-5044-49BE-AFF8-1B76940EC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14">
            <a:extLst>
              <a:ext uri="{FF2B5EF4-FFF2-40B4-BE49-F238E27FC236}">
                <a16:creationId xmlns:a16="http://schemas.microsoft.com/office/drawing/2014/main" id="{00586B2C-7754-4833-9CB3-AE55D9BAE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DF041E3-7676-41EF-A259-7C59FC673130}"/>
              </a:ext>
            </a:extLst>
          </p:cNvPr>
          <p:cNvSpPr>
            <a:spLocks noGrp="1"/>
          </p:cNvSpPr>
          <p:nvPr>
            <p:ph type="title"/>
          </p:nvPr>
        </p:nvSpPr>
        <p:spPr>
          <a:xfrm>
            <a:off x="895467" y="863364"/>
            <a:ext cx="6657476" cy="5126124"/>
          </a:xfrm>
        </p:spPr>
        <p:txBody>
          <a:bodyPr vert="horz" lIns="91440" tIns="45720" rIns="91440" bIns="45720" rtlCol="0" anchor="ctr">
            <a:normAutofit/>
          </a:bodyPr>
          <a:lstStyle/>
          <a:p>
            <a:pPr algn="r">
              <a:lnSpc>
                <a:spcPct val="85000"/>
              </a:lnSpc>
            </a:pPr>
            <a:r>
              <a:rPr kumimoji="0" lang="en-US" sz="6600" b="1" i="0" u="none" strike="noStrike" kern="1200" cap="all" spc="0" normalizeH="0" baseline="0">
                <a:ln w="15875">
                  <a:solidFill>
                    <a:sysClr val="window" lastClr="FFFFFF"/>
                  </a:solidFill>
                </a:ln>
                <a:solidFill>
                  <a:srgbClr val="FFFFFF"/>
                </a:solidFill>
                <a:effectLst>
                  <a:outerShdw dist="38100" dir="2700000" algn="tl" rotWithShape="0">
                    <a:srgbClr val="DF5327"/>
                  </a:outerShdw>
                </a:effectLst>
                <a:uLnTx/>
                <a:uFillTx/>
                <a:latin typeface="+mj-lt"/>
                <a:ea typeface="+mn-ea"/>
                <a:cs typeface="+mn-cs"/>
              </a:rPr>
              <a:t>Diccionario de datos</a:t>
            </a:r>
          </a:p>
        </p:txBody>
      </p:sp>
      <p:cxnSp>
        <p:nvCxnSpPr>
          <p:cNvPr id="12" name="Straight Connector 16">
            <a:extLst>
              <a:ext uri="{FF2B5EF4-FFF2-40B4-BE49-F238E27FC236}">
                <a16:creationId xmlns:a16="http://schemas.microsoft.com/office/drawing/2014/main" id="{2A25CD05-7BC4-424D-96DE-541C38A492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5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E4FE4FCB-D0F1-4691-B8F9-BDD8B7757EC1}"/>
              </a:ext>
            </a:extLst>
          </p:cNvPr>
          <p:cNvGraphicFramePr>
            <a:graphicFrameLocks noGrp="1"/>
          </p:cNvGraphicFramePr>
          <p:nvPr>
            <p:ph idx="1"/>
            <p:extLst>
              <p:ext uri="{D42A27DB-BD31-4B8C-83A1-F6EECF244321}">
                <p14:modId xmlns:p14="http://schemas.microsoft.com/office/powerpoint/2010/main" val="3288037283"/>
              </p:ext>
            </p:extLst>
          </p:nvPr>
        </p:nvGraphicFramePr>
        <p:xfrm>
          <a:off x="885471" y="3898256"/>
          <a:ext cx="4931516" cy="950385"/>
        </p:xfrm>
        <a:graphic>
          <a:graphicData uri="http://schemas.openxmlformats.org/drawingml/2006/table">
            <a:tbl>
              <a:tblPr firstRow="1" firstCol="1" bandRow="1">
                <a:tableStyleId>{5C22544A-7EE6-4342-B048-85BDC9FD1C3A}</a:tableStyleId>
              </a:tblPr>
              <a:tblGrid>
                <a:gridCol w="699398">
                  <a:extLst>
                    <a:ext uri="{9D8B030D-6E8A-4147-A177-3AD203B41FA5}">
                      <a16:colId xmlns:a16="http://schemas.microsoft.com/office/drawing/2014/main" val="2448176931"/>
                    </a:ext>
                  </a:extLst>
                </a:gridCol>
                <a:gridCol w="1305546">
                  <a:extLst>
                    <a:ext uri="{9D8B030D-6E8A-4147-A177-3AD203B41FA5}">
                      <a16:colId xmlns:a16="http://schemas.microsoft.com/office/drawing/2014/main" val="2397878120"/>
                    </a:ext>
                  </a:extLst>
                </a:gridCol>
                <a:gridCol w="1270575">
                  <a:extLst>
                    <a:ext uri="{9D8B030D-6E8A-4147-A177-3AD203B41FA5}">
                      <a16:colId xmlns:a16="http://schemas.microsoft.com/office/drawing/2014/main" val="1848897723"/>
                    </a:ext>
                  </a:extLst>
                </a:gridCol>
                <a:gridCol w="1399552">
                  <a:extLst>
                    <a:ext uri="{9D8B030D-6E8A-4147-A177-3AD203B41FA5}">
                      <a16:colId xmlns:a16="http://schemas.microsoft.com/office/drawing/2014/main" val="3383263545"/>
                    </a:ext>
                  </a:extLst>
                </a:gridCol>
                <a:gridCol w="256445">
                  <a:extLst>
                    <a:ext uri="{9D8B030D-6E8A-4147-A177-3AD203B41FA5}">
                      <a16:colId xmlns:a16="http://schemas.microsoft.com/office/drawing/2014/main" val="996465877"/>
                    </a:ext>
                  </a:extLst>
                </a:gridCol>
              </a:tblGrid>
              <a:tr h="316795">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Columna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663439270"/>
                  </a:ext>
                </a:extLst>
              </a:tr>
              <a:tr h="316795">
                <a:tc>
                  <a:txBody>
                    <a:bodyPr/>
                    <a:lstStyle/>
                    <a:p>
                      <a:pPr algn="ctr"/>
                      <a:r>
                        <a:rPr lang="es-ES_tradnl" sz="1100">
                          <a:effectLst/>
                        </a:rPr>
                        <a:t>Abastece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la 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854286545"/>
                  </a:ext>
                </a:extLst>
              </a:tr>
              <a:tr h="316795">
                <a:tc>
                  <a:txBody>
                    <a:bodyPr/>
                    <a:lstStyle/>
                    <a:p>
                      <a:pPr algn="ctr"/>
                      <a:r>
                        <a:rPr lang="es-ES_tradnl" sz="1100">
                          <a:effectLst/>
                        </a:rPr>
                        <a:t>Abastece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id_proveedor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del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FK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27175255"/>
                  </a:ext>
                </a:extLst>
              </a:tr>
            </a:tbl>
          </a:graphicData>
        </a:graphic>
      </p:graphicFrame>
      <p:graphicFrame>
        <p:nvGraphicFramePr>
          <p:cNvPr id="5" name="Tabla 4">
            <a:extLst>
              <a:ext uri="{FF2B5EF4-FFF2-40B4-BE49-F238E27FC236}">
                <a16:creationId xmlns:a16="http://schemas.microsoft.com/office/drawing/2014/main" id="{DD457ABB-4EDA-4387-A3B5-97F84417F1EB}"/>
              </a:ext>
            </a:extLst>
          </p:cNvPr>
          <p:cNvGraphicFramePr>
            <a:graphicFrameLocks noGrp="1"/>
          </p:cNvGraphicFramePr>
          <p:nvPr>
            <p:extLst>
              <p:ext uri="{D42A27DB-BD31-4B8C-83A1-F6EECF244321}">
                <p14:modId xmlns:p14="http://schemas.microsoft.com/office/powerpoint/2010/main" val="4128767000"/>
              </p:ext>
            </p:extLst>
          </p:nvPr>
        </p:nvGraphicFramePr>
        <p:xfrm>
          <a:off x="885471" y="2524540"/>
          <a:ext cx="4931518" cy="961140"/>
        </p:xfrm>
        <a:graphic>
          <a:graphicData uri="http://schemas.openxmlformats.org/drawingml/2006/table">
            <a:tbl>
              <a:tblPr firstRow="1" firstCol="1" bandRow="1">
                <a:tableStyleId>{5C22544A-7EE6-4342-B048-85BDC9FD1C3A}</a:tableStyleId>
              </a:tblPr>
              <a:tblGrid>
                <a:gridCol w="656078">
                  <a:extLst>
                    <a:ext uri="{9D8B030D-6E8A-4147-A177-3AD203B41FA5}">
                      <a16:colId xmlns:a16="http://schemas.microsoft.com/office/drawing/2014/main" val="1962532383"/>
                    </a:ext>
                  </a:extLst>
                </a:gridCol>
                <a:gridCol w="1024373">
                  <a:extLst>
                    <a:ext uri="{9D8B030D-6E8A-4147-A177-3AD203B41FA5}">
                      <a16:colId xmlns:a16="http://schemas.microsoft.com/office/drawing/2014/main" val="888810636"/>
                    </a:ext>
                  </a:extLst>
                </a:gridCol>
                <a:gridCol w="1139817">
                  <a:extLst>
                    <a:ext uri="{9D8B030D-6E8A-4147-A177-3AD203B41FA5}">
                      <a16:colId xmlns:a16="http://schemas.microsoft.com/office/drawing/2014/main" val="50673174"/>
                    </a:ext>
                  </a:extLst>
                </a:gridCol>
                <a:gridCol w="1671634">
                  <a:extLst>
                    <a:ext uri="{9D8B030D-6E8A-4147-A177-3AD203B41FA5}">
                      <a16:colId xmlns:a16="http://schemas.microsoft.com/office/drawing/2014/main" val="2575082272"/>
                    </a:ext>
                  </a:extLst>
                </a:gridCol>
                <a:gridCol w="439616">
                  <a:extLst>
                    <a:ext uri="{9D8B030D-6E8A-4147-A177-3AD203B41FA5}">
                      <a16:colId xmlns:a16="http://schemas.microsoft.com/office/drawing/2014/main" val="2915147163"/>
                    </a:ext>
                  </a:extLst>
                </a:gridCol>
              </a:tblGrid>
              <a:tr h="29058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Columna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577513717"/>
                  </a:ext>
                </a:extLst>
              </a:tr>
              <a:tr h="290580">
                <a:tc>
                  <a:txBody>
                    <a:bodyPr/>
                    <a:lstStyle/>
                    <a:p>
                      <a:pPr algn="ctr"/>
                      <a:r>
                        <a:rPr lang="es-ES_tradnl" sz="1100">
                          <a:effectLst/>
                        </a:rPr>
                        <a:t>almacena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id_bodega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la 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819463404"/>
                  </a:ext>
                </a:extLst>
              </a:tr>
              <a:tr h="255711">
                <a:tc>
                  <a:txBody>
                    <a:bodyPr/>
                    <a:lstStyle/>
                    <a:p>
                      <a:pPr algn="ctr"/>
                      <a:r>
                        <a:rPr lang="es-ES_tradnl" sz="1100">
                          <a:effectLst/>
                        </a:rPr>
                        <a:t>almacena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id_producto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del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FK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55043481"/>
                  </a:ext>
                </a:extLst>
              </a:tr>
            </a:tbl>
          </a:graphicData>
        </a:graphic>
      </p:graphicFrame>
      <p:graphicFrame>
        <p:nvGraphicFramePr>
          <p:cNvPr id="6" name="Tabla 5">
            <a:extLst>
              <a:ext uri="{FF2B5EF4-FFF2-40B4-BE49-F238E27FC236}">
                <a16:creationId xmlns:a16="http://schemas.microsoft.com/office/drawing/2014/main" id="{1A2E18D6-EB8B-4D93-8A79-001199B1B946}"/>
              </a:ext>
            </a:extLst>
          </p:cNvPr>
          <p:cNvGraphicFramePr>
            <a:graphicFrameLocks noGrp="1"/>
          </p:cNvGraphicFramePr>
          <p:nvPr>
            <p:extLst>
              <p:ext uri="{D42A27DB-BD31-4B8C-83A1-F6EECF244321}">
                <p14:modId xmlns:p14="http://schemas.microsoft.com/office/powerpoint/2010/main" val="353976410"/>
              </p:ext>
            </p:extLst>
          </p:nvPr>
        </p:nvGraphicFramePr>
        <p:xfrm>
          <a:off x="885471" y="976614"/>
          <a:ext cx="4931518" cy="1034893"/>
        </p:xfrm>
        <a:graphic>
          <a:graphicData uri="http://schemas.openxmlformats.org/drawingml/2006/table">
            <a:tbl>
              <a:tblPr firstRow="1" firstCol="1" bandRow="1">
                <a:tableStyleId>{5C22544A-7EE6-4342-B048-85BDC9FD1C3A}</a:tableStyleId>
              </a:tblPr>
              <a:tblGrid>
                <a:gridCol w="747131">
                  <a:extLst>
                    <a:ext uri="{9D8B030D-6E8A-4147-A177-3AD203B41FA5}">
                      <a16:colId xmlns:a16="http://schemas.microsoft.com/office/drawing/2014/main" val="2324639509"/>
                    </a:ext>
                  </a:extLst>
                </a:gridCol>
                <a:gridCol w="762747">
                  <a:extLst>
                    <a:ext uri="{9D8B030D-6E8A-4147-A177-3AD203B41FA5}">
                      <a16:colId xmlns:a16="http://schemas.microsoft.com/office/drawing/2014/main" val="861751252"/>
                    </a:ext>
                  </a:extLst>
                </a:gridCol>
                <a:gridCol w="807722">
                  <a:extLst>
                    <a:ext uri="{9D8B030D-6E8A-4147-A177-3AD203B41FA5}">
                      <a16:colId xmlns:a16="http://schemas.microsoft.com/office/drawing/2014/main" val="3015310417"/>
                    </a:ext>
                  </a:extLst>
                </a:gridCol>
                <a:gridCol w="2016102">
                  <a:extLst>
                    <a:ext uri="{9D8B030D-6E8A-4147-A177-3AD203B41FA5}">
                      <a16:colId xmlns:a16="http://schemas.microsoft.com/office/drawing/2014/main" val="1646004132"/>
                    </a:ext>
                  </a:extLst>
                </a:gridCol>
                <a:gridCol w="597816">
                  <a:extLst>
                    <a:ext uri="{9D8B030D-6E8A-4147-A177-3AD203B41FA5}">
                      <a16:colId xmlns:a16="http://schemas.microsoft.com/office/drawing/2014/main" val="309322263"/>
                    </a:ext>
                  </a:extLst>
                </a:gridCol>
              </a:tblGrid>
              <a:tr h="42905">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Columna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78449974"/>
                  </a:ext>
                </a:extLst>
              </a:tr>
              <a:tr h="364333">
                <a:tc>
                  <a:txBody>
                    <a:bodyPr/>
                    <a:lstStyle/>
                    <a:p>
                      <a:pPr algn="ctr"/>
                      <a:r>
                        <a:rPr lang="es-ES_tradnl" sz="1100">
                          <a:effectLst/>
                        </a:rPr>
                        <a:t>atiende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id_mascota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Identificación de la mascota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612951931"/>
                  </a:ext>
                </a:extLst>
              </a:tr>
              <a:tr h="223531">
                <a:tc>
                  <a:txBody>
                    <a:bodyPr/>
                    <a:lstStyle/>
                    <a:p>
                      <a:pPr algn="ctr"/>
                      <a:r>
                        <a:rPr lang="es-ES_tradnl" sz="1100">
                          <a:effectLst/>
                        </a:rPr>
                        <a:t>atiende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Código del Producto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FK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035867655"/>
                  </a:ext>
                </a:extLst>
              </a:tr>
            </a:tbl>
          </a:graphicData>
        </a:graphic>
      </p:graphicFrame>
      <p:graphicFrame>
        <p:nvGraphicFramePr>
          <p:cNvPr id="11" name="Tabla 10">
            <a:extLst>
              <a:ext uri="{FF2B5EF4-FFF2-40B4-BE49-F238E27FC236}">
                <a16:creationId xmlns:a16="http://schemas.microsoft.com/office/drawing/2014/main" id="{D9381292-A728-40E9-A6B6-C14FDDC30244}"/>
              </a:ext>
            </a:extLst>
          </p:cNvPr>
          <p:cNvGraphicFramePr>
            <a:graphicFrameLocks noGrp="1"/>
          </p:cNvGraphicFramePr>
          <p:nvPr>
            <p:extLst>
              <p:ext uri="{D42A27DB-BD31-4B8C-83A1-F6EECF244321}">
                <p14:modId xmlns:p14="http://schemas.microsoft.com/office/powerpoint/2010/main" val="4249075767"/>
              </p:ext>
            </p:extLst>
          </p:nvPr>
        </p:nvGraphicFramePr>
        <p:xfrm>
          <a:off x="6300198" y="1513744"/>
          <a:ext cx="5331823" cy="1214344"/>
        </p:xfrm>
        <a:graphic>
          <a:graphicData uri="http://schemas.openxmlformats.org/drawingml/2006/table">
            <a:tbl>
              <a:tblPr firstRow="1" firstCol="1" bandRow="1">
                <a:tableStyleId>{5C22544A-7EE6-4342-B048-85BDC9FD1C3A}</a:tableStyleId>
              </a:tblPr>
              <a:tblGrid>
                <a:gridCol w="709335">
                  <a:extLst>
                    <a:ext uri="{9D8B030D-6E8A-4147-A177-3AD203B41FA5}">
                      <a16:colId xmlns:a16="http://schemas.microsoft.com/office/drawing/2014/main" val="1793513553"/>
                    </a:ext>
                  </a:extLst>
                </a:gridCol>
                <a:gridCol w="1324089">
                  <a:extLst>
                    <a:ext uri="{9D8B030D-6E8A-4147-A177-3AD203B41FA5}">
                      <a16:colId xmlns:a16="http://schemas.microsoft.com/office/drawing/2014/main" val="4219938402"/>
                    </a:ext>
                  </a:extLst>
                </a:gridCol>
                <a:gridCol w="1363271">
                  <a:extLst>
                    <a:ext uri="{9D8B030D-6E8A-4147-A177-3AD203B41FA5}">
                      <a16:colId xmlns:a16="http://schemas.microsoft.com/office/drawing/2014/main" val="2364252594"/>
                    </a:ext>
                  </a:extLst>
                </a:gridCol>
                <a:gridCol w="1659222">
                  <a:extLst>
                    <a:ext uri="{9D8B030D-6E8A-4147-A177-3AD203B41FA5}">
                      <a16:colId xmlns:a16="http://schemas.microsoft.com/office/drawing/2014/main" val="3209828058"/>
                    </a:ext>
                  </a:extLst>
                </a:gridCol>
                <a:gridCol w="275906">
                  <a:extLst>
                    <a:ext uri="{9D8B030D-6E8A-4147-A177-3AD203B41FA5}">
                      <a16:colId xmlns:a16="http://schemas.microsoft.com/office/drawing/2014/main" val="2720832986"/>
                    </a:ext>
                  </a:extLst>
                </a:gridCol>
              </a:tblGrid>
              <a:tr h="141121">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Columna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100" dirty="0">
                          <a:effectLst/>
                        </a:rPr>
                        <a:t>Tipo de Variable</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70969290"/>
                  </a:ext>
                </a:extLst>
              </a:tr>
              <a:tr h="117759">
                <a:tc>
                  <a:txBody>
                    <a:bodyPr/>
                    <a:lstStyle/>
                    <a:p>
                      <a:pPr algn="ctr"/>
                      <a:r>
                        <a:rPr lang="es-ES_tradnl" sz="1100">
                          <a:effectLst/>
                        </a:rPr>
                        <a:t>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la 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30549363"/>
                  </a:ext>
                </a:extLst>
              </a:tr>
              <a:tr h="117759">
                <a:tc>
                  <a:txBody>
                    <a:bodyPr/>
                    <a:lstStyle/>
                    <a:p>
                      <a:pPr algn="ctr"/>
                      <a:r>
                        <a:rPr lang="es-ES_tradnl" sz="1100">
                          <a:effectLst/>
                        </a:rPr>
                        <a:t>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la 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528379904"/>
                  </a:ext>
                </a:extLst>
              </a:tr>
              <a:tr h="94036">
                <a:tc>
                  <a:txBody>
                    <a:bodyPr/>
                    <a:lstStyle/>
                    <a:p>
                      <a:pPr algn="ctr"/>
                      <a:r>
                        <a:rPr lang="es-ES_tradnl" sz="1100">
                          <a:effectLst/>
                        </a:rPr>
                        <a:t>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nro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Numero de la Direccion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807984324"/>
                  </a:ext>
                </a:extLst>
              </a:tr>
              <a:tr h="188072">
                <a:tc>
                  <a:txBody>
                    <a:bodyPr/>
                    <a:lstStyle/>
                    <a:p>
                      <a:pPr algn="ctr"/>
                      <a:r>
                        <a:rPr lang="es-ES_tradnl" sz="1100">
                          <a:effectLst/>
                        </a:rPr>
                        <a:t>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calle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Direccion de 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873947163"/>
                  </a:ext>
                </a:extLst>
              </a:tr>
              <a:tr h="188072">
                <a:tc>
                  <a:txBody>
                    <a:bodyPr/>
                    <a:lstStyle/>
                    <a:p>
                      <a:pPr algn="ctr"/>
                      <a:r>
                        <a:rPr lang="es-ES_tradnl" sz="1100">
                          <a:effectLst/>
                        </a:rPr>
                        <a:t>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ciudad</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Ciudad donde Reside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429984710"/>
                  </a:ext>
                </a:extLst>
              </a:tr>
              <a:tr h="0">
                <a:tc>
                  <a:txBody>
                    <a:bodyPr/>
                    <a:lstStyle/>
                    <a:p>
                      <a:pPr algn="ctr"/>
                      <a:r>
                        <a:rPr lang="es-ES_tradnl" sz="1100">
                          <a:effectLst/>
                        </a:rPr>
                        <a:t>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stock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Inventario de la 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22940792"/>
                  </a:ext>
                </a:extLst>
              </a:tr>
            </a:tbl>
          </a:graphicData>
        </a:graphic>
      </p:graphicFrame>
      <p:graphicFrame>
        <p:nvGraphicFramePr>
          <p:cNvPr id="12" name="Tabla 11">
            <a:extLst>
              <a:ext uri="{FF2B5EF4-FFF2-40B4-BE49-F238E27FC236}">
                <a16:creationId xmlns:a16="http://schemas.microsoft.com/office/drawing/2014/main" id="{5D43FBD4-97FE-4350-9573-DBAC3BE5343E}"/>
              </a:ext>
            </a:extLst>
          </p:cNvPr>
          <p:cNvGraphicFramePr>
            <a:graphicFrameLocks noGrp="1"/>
          </p:cNvGraphicFramePr>
          <p:nvPr>
            <p:extLst>
              <p:ext uri="{D42A27DB-BD31-4B8C-83A1-F6EECF244321}">
                <p14:modId xmlns:p14="http://schemas.microsoft.com/office/powerpoint/2010/main" val="545931767"/>
              </p:ext>
            </p:extLst>
          </p:nvPr>
        </p:nvGraphicFramePr>
        <p:xfrm>
          <a:off x="6300198" y="3122079"/>
          <a:ext cx="5331823" cy="888511"/>
        </p:xfrm>
        <a:graphic>
          <a:graphicData uri="http://schemas.openxmlformats.org/drawingml/2006/table">
            <a:tbl>
              <a:tblPr firstRow="1" firstCol="1" bandRow="1">
                <a:tableStyleId>{5C22544A-7EE6-4342-B048-85BDC9FD1C3A}</a:tableStyleId>
              </a:tblPr>
              <a:tblGrid>
                <a:gridCol w="802351">
                  <a:extLst>
                    <a:ext uri="{9D8B030D-6E8A-4147-A177-3AD203B41FA5}">
                      <a16:colId xmlns:a16="http://schemas.microsoft.com/office/drawing/2014/main" val="1068442335"/>
                    </a:ext>
                  </a:extLst>
                </a:gridCol>
                <a:gridCol w="1241346">
                  <a:extLst>
                    <a:ext uri="{9D8B030D-6E8A-4147-A177-3AD203B41FA5}">
                      <a16:colId xmlns:a16="http://schemas.microsoft.com/office/drawing/2014/main" val="1243169952"/>
                    </a:ext>
                  </a:extLst>
                </a:gridCol>
                <a:gridCol w="1373568">
                  <a:extLst>
                    <a:ext uri="{9D8B030D-6E8A-4147-A177-3AD203B41FA5}">
                      <a16:colId xmlns:a16="http://schemas.microsoft.com/office/drawing/2014/main" val="3098377957"/>
                    </a:ext>
                  </a:extLst>
                </a:gridCol>
                <a:gridCol w="1477886">
                  <a:extLst>
                    <a:ext uri="{9D8B030D-6E8A-4147-A177-3AD203B41FA5}">
                      <a16:colId xmlns:a16="http://schemas.microsoft.com/office/drawing/2014/main" val="2816939569"/>
                    </a:ext>
                  </a:extLst>
                </a:gridCol>
                <a:gridCol w="436672">
                  <a:extLst>
                    <a:ext uri="{9D8B030D-6E8A-4147-A177-3AD203B41FA5}">
                      <a16:colId xmlns:a16="http://schemas.microsoft.com/office/drawing/2014/main" val="935543528"/>
                    </a:ext>
                  </a:extLst>
                </a:gridCol>
              </a:tblGrid>
              <a:tr h="174372">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Columna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93220471"/>
                  </a:ext>
                </a:extLst>
              </a:tr>
              <a:tr h="193151">
                <a:tc>
                  <a:txBody>
                    <a:bodyPr/>
                    <a:lstStyle/>
                    <a:p>
                      <a:pPr algn="ctr"/>
                      <a:r>
                        <a:rPr lang="es-ES_tradnl" sz="1100">
                          <a:effectLst/>
                        </a:rPr>
                        <a:t>bien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integer</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del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034776489"/>
                  </a:ext>
                </a:extLst>
              </a:tr>
              <a:tr h="172244">
                <a:tc>
                  <a:txBody>
                    <a:bodyPr/>
                    <a:lstStyle/>
                    <a:p>
                      <a:pPr algn="ctr"/>
                      <a:r>
                        <a:rPr lang="es-ES_tradnl" sz="1100">
                          <a:effectLst/>
                        </a:rPr>
                        <a:t>bien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nombre_producto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character</a:t>
                      </a:r>
                      <a:r>
                        <a:rPr lang="es-ES_tradnl" sz="1100" dirty="0">
                          <a:effectLst/>
                        </a:rPr>
                        <a:t> </a:t>
                      </a:r>
                      <a:r>
                        <a:rPr lang="es-ES_tradnl" sz="1100" dirty="0" err="1">
                          <a:effectLst/>
                        </a:rPr>
                        <a:t>varying</a:t>
                      </a:r>
                      <a:r>
                        <a:rPr lang="es-ES_tradnl" sz="1100" dirty="0">
                          <a:effectLst/>
                        </a:rPr>
                        <a:t>(50)</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 del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923993790"/>
                  </a:ext>
                </a:extLst>
              </a:tr>
              <a:tr h="174372">
                <a:tc>
                  <a:txBody>
                    <a:bodyPr/>
                    <a:lstStyle/>
                    <a:p>
                      <a:pPr algn="ctr"/>
                      <a:r>
                        <a:rPr lang="es-ES_tradnl" sz="1100">
                          <a:effectLst/>
                        </a:rPr>
                        <a:t>bien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precio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Precio del Producto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643483107"/>
                  </a:ext>
                </a:extLst>
              </a:tr>
              <a:tr h="174372">
                <a:tc>
                  <a:txBody>
                    <a:bodyPr/>
                    <a:lstStyle/>
                    <a:p>
                      <a:pPr algn="ctr"/>
                      <a:r>
                        <a:rPr lang="es-ES_tradnl" sz="1100">
                          <a:effectLst/>
                        </a:rPr>
                        <a:t>bien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tipo_de_bien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character</a:t>
                      </a:r>
                      <a:r>
                        <a:rPr lang="es-ES_tradnl" sz="1100" dirty="0">
                          <a:effectLst/>
                        </a:rPr>
                        <a:t> </a:t>
                      </a:r>
                      <a:r>
                        <a:rPr lang="es-ES_tradnl" sz="1100" dirty="0" err="1">
                          <a:effectLst/>
                        </a:rPr>
                        <a:t>varying</a:t>
                      </a:r>
                      <a:r>
                        <a:rPr lang="es-ES_tradnl" sz="1100" dirty="0">
                          <a:effectLst/>
                        </a:rPr>
                        <a:t>(50)</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Bien a Vender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533603905"/>
                  </a:ext>
                </a:extLst>
              </a:tr>
            </a:tbl>
          </a:graphicData>
        </a:graphic>
      </p:graphicFrame>
    </p:spTree>
    <p:extLst>
      <p:ext uri="{BB962C8B-B14F-4D97-AF65-F5344CB8AC3E}">
        <p14:creationId xmlns:p14="http://schemas.microsoft.com/office/powerpoint/2010/main" val="1220374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a:extLst>
              <a:ext uri="{FF2B5EF4-FFF2-40B4-BE49-F238E27FC236}">
                <a16:creationId xmlns:a16="http://schemas.microsoft.com/office/drawing/2014/main" id="{DFEB3AD9-F326-4917-ACCD-79F1469E2FAD}"/>
              </a:ext>
            </a:extLst>
          </p:cNvPr>
          <p:cNvGraphicFramePr>
            <a:graphicFrameLocks noGrp="1"/>
          </p:cNvGraphicFramePr>
          <p:nvPr>
            <p:ph idx="1"/>
            <p:extLst>
              <p:ext uri="{D42A27DB-BD31-4B8C-83A1-F6EECF244321}">
                <p14:modId xmlns:p14="http://schemas.microsoft.com/office/powerpoint/2010/main" val="2420196474"/>
              </p:ext>
            </p:extLst>
          </p:nvPr>
        </p:nvGraphicFramePr>
        <p:xfrm>
          <a:off x="504178" y="788270"/>
          <a:ext cx="5471318" cy="1895671"/>
        </p:xfrm>
        <a:graphic>
          <a:graphicData uri="http://schemas.openxmlformats.org/drawingml/2006/table">
            <a:tbl>
              <a:tblPr firstRow="1" firstCol="1" bandRow="1">
                <a:tableStyleId>{5C22544A-7EE6-4342-B048-85BDC9FD1C3A}</a:tableStyleId>
              </a:tblPr>
              <a:tblGrid>
                <a:gridCol w="537812">
                  <a:extLst>
                    <a:ext uri="{9D8B030D-6E8A-4147-A177-3AD203B41FA5}">
                      <a16:colId xmlns:a16="http://schemas.microsoft.com/office/drawing/2014/main" val="3544223543"/>
                    </a:ext>
                  </a:extLst>
                </a:gridCol>
                <a:gridCol w="1244009">
                  <a:extLst>
                    <a:ext uri="{9D8B030D-6E8A-4147-A177-3AD203B41FA5}">
                      <a16:colId xmlns:a16="http://schemas.microsoft.com/office/drawing/2014/main" val="825582517"/>
                    </a:ext>
                  </a:extLst>
                </a:gridCol>
                <a:gridCol w="1424763">
                  <a:extLst>
                    <a:ext uri="{9D8B030D-6E8A-4147-A177-3AD203B41FA5}">
                      <a16:colId xmlns:a16="http://schemas.microsoft.com/office/drawing/2014/main" val="483303139"/>
                    </a:ext>
                  </a:extLst>
                </a:gridCol>
                <a:gridCol w="2008613">
                  <a:extLst>
                    <a:ext uri="{9D8B030D-6E8A-4147-A177-3AD203B41FA5}">
                      <a16:colId xmlns:a16="http://schemas.microsoft.com/office/drawing/2014/main" val="2341194125"/>
                    </a:ext>
                  </a:extLst>
                </a:gridCol>
                <a:gridCol w="256121">
                  <a:extLst>
                    <a:ext uri="{9D8B030D-6E8A-4147-A177-3AD203B41FA5}">
                      <a16:colId xmlns:a16="http://schemas.microsoft.com/office/drawing/2014/main" val="261657685"/>
                    </a:ext>
                  </a:extLst>
                </a:gridCol>
              </a:tblGrid>
              <a:tr h="180893">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Columna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550042539"/>
                  </a:ext>
                </a:extLst>
              </a:tr>
              <a:tr h="180893">
                <a:tc>
                  <a:txBody>
                    <a:bodyPr/>
                    <a:lstStyle/>
                    <a:p>
                      <a:pPr algn="ctr"/>
                      <a:r>
                        <a:rPr lang="es-ES_tradnl" sz="1100">
                          <a:effectLst/>
                        </a:rPr>
                        <a:t>cliente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rut</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7089945"/>
                  </a:ext>
                </a:extLst>
              </a:tr>
              <a:tr h="180893">
                <a:tc>
                  <a:txBody>
                    <a:bodyPr/>
                    <a:lstStyle/>
                    <a:p>
                      <a:pPr algn="ctr"/>
                      <a:r>
                        <a:rPr lang="es-ES_tradnl" sz="1100">
                          <a:effectLst/>
                        </a:rPr>
                        <a:t>cliente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ano_de_nacimiento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Año de Nacimiento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696036791"/>
                  </a:ext>
                </a:extLst>
              </a:tr>
              <a:tr h="183685">
                <a:tc>
                  <a:txBody>
                    <a:bodyPr/>
                    <a:lstStyle/>
                    <a:p>
                      <a:pPr algn="ctr"/>
                      <a:r>
                        <a:rPr lang="es-ES_tradnl" sz="1100">
                          <a:effectLst/>
                        </a:rPr>
                        <a:t>cliente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contrasena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Contraceña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031747398"/>
                  </a:ext>
                </a:extLst>
              </a:tr>
              <a:tr h="264842">
                <a:tc>
                  <a:txBody>
                    <a:bodyPr/>
                    <a:lstStyle/>
                    <a:p>
                      <a:pPr algn="ctr"/>
                      <a:r>
                        <a:rPr lang="es-ES_tradnl" sz="1100">
                          <a:effectLst/>
                        </a:rPr>
                        <a:t>cliente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nombre_usuario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630399588"/>
                  </a:ext>
                </a:extLst>
              </a:tr>
              <a:tr h="180893">
                <a:tc>
                  <a:txBody>
                    <a:bodyPr/>
                    <a:lstStyle/>
                    <a:p>
                      <a:pPr algn="ctr"/>
                      <a:r>
                        <a:rPr lang="es-ES_tradnl" sz="1100">
                          <a:effectLst/>
                        </a:rPr>
                        <a:t>cliente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correo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varying(100)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Correo del Usuario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269624239"/>
                  </a:ext>
                </a:extLst>
              </a:tr>
              <a:tr h="180893">
                <a:tc>
                  <a:txBody>
                    <a:bodyPr/>
                    <a:lstStyle/>
                    <a:p>
                      <a:pPr algn="ctr"/>
                      <a:r>
                        <a:rPr lang="es-ES_tradnl" sz="1100">
                          <a:effectLst/>
                        </a:rPr>
                        <a:t>cliente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ciudad</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Ciudad donde Reside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306034076"/>
                  </a:ext>
                </a:extLst>
              </a:tr>
              <a:tr h="180893">
                <a:tc>
                  <a:txBody>
                    <a:bodyPr/>
                    <a:lstStyle/>
                    <a:p>
                      <a:pPr algn="ctr"/>
                      <a:r>
                        <a:rPr lang="es-ES_tradnl" sz="1100">
                          <a:effectLst/>
                        </a:rPr>
                        <a:t>cliente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calle</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character</a:t>
                      </a:r>
                      <a:r>
                        <a:rPr lang="es-ES_tradnl" sz="1100" dirty="0">
                          <a:effectLst/>
                        </a:rPr>
                        <a:t> </a:t>
                      </a:r>
                      <a:r>
                        <a:rPr lang="es-ES_tradnl" sz="1100" dirty="0" err="1">
                          <a:effectLst/>
                        </a:rPr>
                        <a:t>varying</a:t>
                      </a:r>
                      <a:r>
                        <a:rPr lang="es-ES_tradnl" sz="1100" dirty="0">
                          <a:effectLst/>
                        </a:rPr>
                        <a:t>(50)</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Direccion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622038897"/>
                  </a:ext>
                </a:extLst>
              </a:tr>
              <a:tr h="180893">
                <a:tc>
                  <a:txBody>
                    <a:bodyPr/>
                    <a:lstStyle/>
                    <a:p>
                      <a:pPr algn="ctr"/>
                      <a:r>
                        <a:rPr lang="es-ES_tradnl" sz="1100">
                          <a:effectLst/>
                        </a:rPr>
                        <a:t>cliente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nro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integer</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Numero de la Dirección</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0639837"/>
                  </a:ext>
                </a:extLst>
              </a:tr>
              <a:tr h="180893">
                <a:tc>
                  <a:txBody>
                    <a:bodyPr/>
                    <a:lstStyle/>
                    <a:p>
                      <a:pPr algn="ctr"/>
                      <a:r>
                        <a:rPr lang="es-ES" sz="1100" dirty="0">
                          <a:effectLst/>
                          <a:latin typeface="Calibri" panose="020F0502020204030204" pitchFamily="34" charset="0"/>
                          <a:ea typeface="Calibri" panose="020F0502020204030204" pitchFamily="34" charset="0"/>
                          <a:cs typeface="Times New Roman" panose="02020603050405020304" pitchFamily="18" charset="0"/>
                        </a:rPr>
                        <a:t>cliente</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 sz="1100" dirty="0" err="1">
                          <a:effectLst/>
                          <a:latin typeface="Calibri" panose="020F0502020204030204" pitchFamily="34" charset="0"/>
                          <a:ea typeface="Calibri" panose="020F0502020204030204" pitchFamily="34" charset="0"/>
                          <a:cs typeface="Times New Roman" panose="02020603050405020304" pitchFamily="18" charset="0"/>
                        </a:rPr>
                        <a:t>telefono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100" dirty="0" err="1">
                          <a:effectLst/>
                        </a:rPr>
                        <a:t>character</a:t>
                      </a:r>
                      <a:r>
                        <a:rPr lang="es-ES_tradnl" sz="1100" dirty="0">
                          <a:effectLst/>
                        </a:rPr>
                        <a:t> </a:t>
                      </a:r>
                      <a:r>
                        <a:rPr lang="es-ES_tradnl" sz="1100" dirty="0" err="1">
                          <a:effectLst/>
                        </a:rPr>
                        <a:t>varying</a:t>
                      </a:r>
                      <a:r>
                        <a:rPr lang="es-ES_tradnl" sz="1100" dirty="0">
                          <a:effectLst/>
                        </a:rPr>
                        <a:t>(50)</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 sz="1100" dirty="0">
                          <a:effectLst/>
                          <a:latin typeface="Calibri" panose="020F0502020204030204" pitchFamily="34" charset="0"/>
                          <a:ea typeface="Calibri" panose="020F0502020204030204" pitchFamily="34" charset="0"/>
                          <a:cs typeface="Times New Roman" panose="02020603050405020304" pitchFamily="18" charset="0"/>
                        </a:rPr>
                        <a:t>Teléfono del Usuario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186246567"/>
                  </a:ext>
                </a:extLst>
              </a:tr>
            </a:tbl>
          </a:graphicData>
        </a:graphic>
      </p:graphicFrame>
      <p:graphicFrame>
        <p:nvGraphicFramePr>
          <p:cNvPr id="7" name="Tabla 6">
            <a:extLst>
              <a:ext uri="{FF2B5EF4-FFF2-40B4-BE49-F238E27FC236}">
                <a16:creationId xmlns:a16="http://schemas.microsoft.com/office/drawing/2014/main" id="{D84F1A88-16AC-40FF-9402-DCDD648427E6}"/>
              </a:ext>
            </a:extLst>
          </p:cNvPr>
          <p:cNvGraphicFramePr>
            <a:graphicFrameLocks noGrp="1"/>
          </p:cNvGraphicFramePr>
          <p:nvPr>
            <p:extLst>
              <p:ext uri="{D42A27DB-BD31-4B8C-83A1-F6EECF244321}">
                <p14:modId xmlns:p14="http://schemas.microsoft.com/office/powerpoint/2010/main" val="3032120986"/>
              </p:ext>
            </p:extLst>
          </p:nvPr>
        </p:nvGraphicFramePr>
        <p:xfrm>
          <a:off x="504179" y="3805630"/>
          <a:ext cx="5471316" cy="644892"/>
        </p:xfrm>
        <a:graphic>
          <a:graphicData uri="http://schemas.openxmlformats.org/drawingml/2006/table">
            <a:tbl>
              <a:tblPr firstRow="1" firstCol="1" bandRow="1">
                <a:tableStyleId>{5C22544A-7EE6-4342-B048-85BDC9FD1C3A}</a:tableStyleId>
              </a:tblPr>
              <a:tblGrid>
                <a:gridCol w="735557">
                  <a:extLst>
                    <a:ext uri="{9D8B030D-6E8A-4147-A177-3AD203B41FA5}">
                      <a16:colId xmlns:a16="http://schemas.microsoft.com/office/drawing/2014/main" val="77746806"/>
                    </a:ext>
                  </a:extLst>
                </a:gridCol>
                <a:gridCol w="1373039">
                  <a:extLst>
                    <a:ext uri="{9D8B030D-6E8A-4147-A177-3AD203B41FA5}">
                      <a16:colId xmlns:a16="http://schemas.microsoft.com/office/drawing/2014/main" val="2441219615"/>
                    </a:ext>
                  </a:extLst>
                </a:gridCol>
                <a:gridCol w="1336262">
                  <a:extLst>
                    <a:ext uri="{9D8B030D-6E8A-4147-A177-3AD203B41FA5}">
                      <a16:colId xmlns:a16="http://schemas.microsoft.com/office/drawing/2014/main" val="2756066439"/>
                    </a:ext>
                  </a:extLst>
                </a:gridCol>
                <a:gridCol w="1728748">
                  <a:extLst>
                    <a:ext uri="{9D8B030D-6E8A-4147-A177-3AD203B41FA5}">
                      <a16:colId xmlns:a16="http://schemas.microsoft.com/office/drawing/2014/main" val="3727777903"/>
                    </a:ext>
                  </a:extLst>
                </a:gridCol>
                <a:gridCol w="297710">
                  <a:extLst>
                    <a:ext uri="{9D8B030D-6E8A-4147-A177-3AD203B41FA5}">
                      <a16:colId xmlns:a16="http://schemas.microsoft.com/office/drawing/2014/main" val="295586560"/>
                    </a:ext>
                  </a:extLst>
                </a:gridCol>
              </a:tblGrid>
              <a:tr h="143025">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Columna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338780700"/>
                  </a:ext>
                </a:extLst>
              </a:tr>
              <a:tr h="238626">
                <a:tc>
                  <a:txBody>
                    <a:bodyPr/>
                    <a:lstStyle/>
                    <a:p>
                      <a:pPr algn="ctr"/>
                      <a:r>
                        <a:rPr lang="es-ES_tradnl" sz="1100">
                          <a:effectLst/>
                        </a:rPr>
                        <a:t>contacta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rut_proveedor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 del Proveedor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614387581"/>
                  </a:ext>
                </a:extLst>
              </a:tr>
              <a:tr h="238626">
                <a:tc>
                  <a:txBody>
                    <a:bodyPr/>
                    <a:lstStyle/>
                    <a:p>
                      <a:pPr algn="ctr"/>
                      <a:r>
                        <a:rPr lang="es-ES_tradnl" sz="1100">
                          <a:effectLst/>
                        </a:rPr>
                        <a:t>contacta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FK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565937717"/>
                  </a:ext>
                </a:extLst>
              </a:tr>
            </a:tbl>
          </a:graphicData>
        </a:graphic>
      </p:graphicFrame>
      <p:graphicFrame>
        <p:nvGraphicFramePr>
          <p:cNvPr id="8" name="Tabla 7">
            <a:extLst>
              <a:ext uri="{FF2B5EF4-FFF2-40B4-BE49-F238E27FC236}">
                <a16:creationId xmlns:a16="http://schemas.microsoft.com/office/drawing/2014/main" id="{15D6D311-00B4-4C7F-B937-9D1AFA4766D8}"/>
              </a:ext>
            </a:extLst>
          </p:cNvPr>
          <p:cNvGraphicFramePr>
            <a:graphicFrameLocks noGrp="1"/>
          </p:cNvGraphicFramePr>
          <p:nvPr>
            <p:extLst>
              <p:ext uri="{D42A27DB-BD31-4B8C-83A1-F6EECF244321}">
                <p14:modId xmlns:p14="http://schemas.microsoft.com/office/powerpoint/2010/main" val="867493639"/>
              </p:ext>
            </p:extLst>
          </p:nvPr>
        </p:nvGraphicFramePr>
        <p:xfrm>
          <a:off x="6096000" y="788270"/>
          <a:ext cx="5727700" cy="1143000"/>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2251924417"/>
                    </a:ext>
                  </a:extLst>
                </a:gridCol>
                <a:gridCol w="1422400">
                  <a:extLst>
                    <a:ext uri="{9D8B030D-6E8A-4147-A177-3AD203B41FA5}">
                      <a16:colId xmlns:a16="http://schemas.microsoft.com/office/drawing/2014/main" val="2537152912"/>
                    </a:ext>
                  </a:extLst>
                </a:gridCol>
                <a:gridCol w="1384300">
                  <a:extLst>
                    <a:ext uri="{9D8B030D-6E8A-4147-A177-3AD203B41FA5}">
                      <a16:colId xmlns:a16="http://schemas.microsoft.com/office/drawing/2014/main" val="2970770308"/>
                    </a:ext>
                  </a:extLst>
                </a:gridCol>
                <a:gridCol w="1879600">
                  <a:extLst>
                    <a:ext uri="{9D8B030D-6E8A-4147-A177-3AD203B41FA5}">
                      <a16:colId xmlns:a16="http://schemas.microsoft.com/office/drawing/2014/main" val="4288646236"/>
                    </a:ext>
                  </a:extLst>
                </a:gridCol>
                <a:gridCol w="279400">
                  <a:extLst>
                    <a:ext uri="{9D8B030D-6E8A-4147-A177-3AD203B41FA5}">
                      <a16:colId xmlns:a16="http://schemas.microsoft.com/office/drawing/2014/main" val="602098606"/>
                    </a:ext>
                  </a:extLst>
                </a:gridCol>
              </a:tblGrid>
              <a:tr h="19050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Columna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092690189"/>
                  </a:ext>
                </a:extLst>
              </a:tr>
              <a:tr h="190500">
                <a:tc>
                  <a:txBody>
                    <a:bodyPr/>
                    <a:lstStyle/>
                    <a:p>
                      <a:pPr algn="ctr"/>
                      <a:r>
                        <a:rPr lang="es-ES_tradnl" sz="1100">
                          <a:effectLst/>
                        </a:rPr>
                        <a:t>contrato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id_contrato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Contrato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937475562"/>
                  </a:ext>
                </a:extLst>
              </a:tr>
              <a:tr h="190500">
                <a:tc>
                  <a:txBody>
                    <a:bodyPr/>
                    <a:lstStyle/>
                    <a:p>
                      <a:pPr algn="ctr"/>
                      <a:r>
                        <a:rPr lang="es-ES_tradnl" sz="1100">
                          <a:effectLst/>
                        </a:rPr>
                        <a:t>contrato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203000836"/>
                  </a:ext>
                </a:extLst>
              </a:tr>
              <a:tr h="190500">
                <a:tc>
                  <a:txBody>
                    <a:bodyPr/>
                    <a:lstStyle/>
                    <a:p>
                      <a:pPr algn="ctr"/>
                      <a:r>
                        <a:rPr lang="es-ES_tradnl" sz="1100">
                          <a:effectLst/>
                        </a:rPr>
                        <a:t>contrato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fecha_inicial</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Fecha  inicial de Contrato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894641642"/>
                  </a:ext>
                </a:extLst>
              </a:tr>
              <a:tr h="190500">
                <a:tc>
                  <a:txBody>
                    <a:bodyPr/>
                    <a:lstStyle/>
                    <a:p>
                      <a:pPr algn="ctr"/>
                      <a:r>
                        <a:rPr lang="es-ES_tradnl" sz="1100">
                          <a:effectLst/>
                        </a:rPr>
                        <a:t>contrato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fecha_final</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Fecha Final de Contrato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594900309"/>
                  </a:ext>
                </a:extLst>
              </a:tr>
              <a:tr h="190500">
                <a:tc>
                  <a:txBody>
                    <a:bodyPr/>
                    <a:lstStyle/>
                    <a:p>
                      <a:pPr algn="ctr"/>
                      <a:r>
                        <a:rPr lang="es-ES_tradnl" sz="1100">
                          <a:effectLst/>
                        </a:rPr>
                        <a:t>contrato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sueldo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Sueldo del 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271949870"/>
                  </a:ext>
                </a:extLst>
              </a:tr>
            </a:tbl>
          </a:graphicData>
        </a:graphic>
      </p:graphicFrame>
      <p:graphicFrame>
        <p:nvGraphicFramePr>
          <p:cNvPr id="9" name="Tabla 8">
            <a:extLst>
              <a:ext uri="{FF2B5EF4-FFF2-40B4-BE49-F238E27FC236}">
                <a16:creationId xmlns:a16="http://schemas.microsoft.com/office/drawing/2014/main" id="{89B363D2-1ABD-4A09-BE07-915917858EC4}"/>
              </a:ext>
            </a:extLst>
          </p:cNvPr>
          <p:cNvGraphicFramePr>
            <a:graphicFrameLocks noGrp="1"/>
          </p:cNvGraphicFramePr>
          <p:nvPr>
            <p:extLst>
              <p:ext uri="{D42A27DB-BD31-4B8C-83A1-F6EECF244321}">
                <p14:modId xmlns:p14="http://schemas.microsoft.com/office/powerpoint/2010/main" val="1208219567"/>
              </p:ext>
            </p:extLst>
          </p:nvPr>
        </p:nvGraphicFramePr>
        <p:xfrm>
          <a:off x="504178" y="2934647"/>
          <a:ext cx="5471317" cy="620277"/>
        </p:xfrm>
        <a:graphic>
          <a:graphicData uri="http://schemas.openxmlformats.org/drawingml/2006/table">
            <a:tbl>
              <a:tblPr firstRow="1" firstCol="1" bandRow="1">
                <a:tableStyleId>{5C22544A-7EE6-4342-B048-85BDC9FD1C3A}</a:tableStyleId>
              </a:tblPr>
              <a:tblGrid>
                <a:gridCol w="727891">
                  <a:extLst>
                    <a:ext uri="{9D8B030D-6E8A-4147-A177-3AD203B41FA5}">
                      <a16:colId xmlns:a16="http://schemas.microsoft.com/office/drawing/2014/main" val="1680102593"/>
                    </a:ext>
                  </a:extLst>
                </a:gridCol>
                <a:gridCol w="1358730">
                  <a:extLst>
                    <a:ext uri="{9D8B030D-6E8A-4147-A177-3AD203B41FA5}">
                      <a16:colId xmlns:a16="http://schemas.microsoft.com/office/drawing/2014/main" val="2708196808"/>
                    </a:ext>
                  </a:extLst>
                </a:gridCol>
                <a:gridCol w="1322337">
                  <a:extLst>
                    <a:ext uri="{9D8B030D-6E8A-4147-A177-3AD203B41FA5}">
                      <a16:colId xmlns:a16="http://schemas.microsoft.com/office/drawing/2014/main" val="3064574278"/>
                    </a:ext>
                  </a:extLst>
                </a:gridCol>
                <a:gridCol w="1795466">
                  <a:extLst>
                    <a:ext uri="{9D8B030D-6E8A-4147-A177-3AD203B41FA5}">
                      <a16:colId xmlns:a16="http://schemas.microsoft.com/office/drawing/2014/main" val="2400394123"/>
                    </a:ext>
                  </a:extLst>
                </a:gridCol>
                <a:gridCol w="266893">
                  <a:extLst>
                    <a:ext uri="{9D8B030D-6E8A-4147-A177-3AD203B41FA5}">
                      <a16:colId xmlns:a16="http://schemas.microsoft.com/office/drawing/2014/main" val="3203150928"/>
                    </a:ext>
                  </a:extLst>
                </a:gridCol>
              </a:tblGrid>
              <a:tr h="206759">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Columna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Tipo de Variable</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905444336"/>
                  </a:ext>
                </a:extLst>
              </a:tr>
              <a:tr h="206759">
                <a:tc>
                  <a:txBody>
                    <a:bodyPr/>
                    <a:lstStyle/>
                    <a:p>
                      <a:pPr algn="ctr"/>
                      <a:r>
                        <a:rPr lang="es-ES_tradnl" sz="1100">
                          <a:effectLst/>
                        </a:rPr>
                        <a:t>dueno_de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id_mascota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Identificacion de la mascota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FK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7101854"/>
                  </a:ext>
                </a:extLst>
              </a:tr>
              <a:tr h="206759">
                <a:tc>
                  <a:txBody>
                    <a:bodyPr/>
                    <a:lstStyle/>
                    <a:p>
                      <a:pPr algn="ctr"/>
                      <a:r>
                        <a:rPr lang="es-ES_tradnl" sz="1100">
                          <a:effectLst/>
                        </a:rPr>
                        <a:t>dueno_de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rut</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FK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024253592"/>
                  </a:ext>
                </a:extLst>
              </a:tr>
            </a:tbl>
          </a:graphicData>
        </a:graphic>
      </p:graphicFrame>
      <p:graphicFrame>
        <p:nvGraphicFramePr>
          <p:cNvPr id="12" name="Tabla 11">
            <a:extLst>
              <a:ext uri="{FF2B5EF4-FFF2-40B4-BE49-F238E27FC236}">
                <a16:creationId xmlns:a16="http://schemas.microsoft.com/office/drawing/2014/main" id="{26F4B459-68D4-4756-900A-2D28DD97A6EC}"/>
              </a:ext>
            </a:extLst>
          </p:cNvPr>
          <p:cNvGraphicFramePr>
            <a:graphicFrameLocks noGrp="1"/>
          </p:cNvGraphicFramePr>
          <p:nvPr>
            <p:extLst>
              <p:ext uri="{D42A27DB-BD31-4B8C-83A1-F6EECF244321}">
                <p14:modId xmlns:p14="http://schemas.microsoft.com/office/powerpoint/2010/main" val="480533548"/>
              </p:ext>
            </p:extLst>
          </p:nvPr>
        </p:nvGraphicFramePr>
        <p:xfrm>
          <a:off x="6096000" y="2187457"/>
          <a:ext cx="5727700" cy="2286000"/>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1357294366"/>
                    </a:ext>
                  </a:extLst>
                </a:gridCol>
                <a:gridCol w="1422400">
                  <a:extLst>
                    <a:ext uri="{9D8B030D-6E8A-4147-A177-3AD203B41FA5}">
                      <a16:colId xmlns:a16="http://schemas.microsoft.com/office/drawing/2014/main" val="3372275393"/>
                    </a:ext>
                  </a:extLst>
                </a:gridCol>
                <a:gridCol w="1384300">
                  <a:extLst>
                    <a:ext uri="{9D8B030D-6E8A-4147-A177-3AD203B41FA5}">
                      <a16:colId xmlns:a16="http://schemas.microsoft.com/office/drawing/2014/main" val="1761803739"/>
                    </a:ext>
                  </a:extLst>
                </a:gridCol>
                <a:gridCol w="1879600">
                  <a:extLst>
                    <a:ext uri="{9D8B030D-6E8A-4147-A177-3AD203B41FA5}">
                      <a16:colId xmlns:a16="http://schemas.microsoft.com/office/drawing/2014/main" val="4049232084"/>
                    </a:ext>
                  </a:extLst>
                </a:gridCol>
                <a:gridCol w="279400">
                  <a:extLst>
                    <a:ext uri="{9D8B030D-6E8A-4147-A177-3AD203B41FA5}">
                      <a16:colId xmlns:a16="http://schemas.microsoft.com/office/drawing/2014/main" val="1176647426"/>
                    </a:ext>
                  </a:extLst>
                </a:gridCol>
              </a:tblGrid>
              <a:tr h="19050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Columna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312232830"/>
                  </a:ext>
                </a:extLst>
              </a:tr>
              <a:tr h="190500">
                <a:tc>
                  <a:txBody>
                    <a:bodyPr/>
                    <a:lstStyle/>
                    <a:p>
                      <a:pPr algn="ctr"/>
                      <a:r>
                        <a:rPr lang="es-ES_tradnl" sz="1100">
                          <a:effectLst/>
                        </a:rPr>
                        <a:t>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556820066"/>
                  </a:ext>
                </a:extLst>
              </a:tr>
              <a:tr h="190500">
                <a:tc>
                  <a:txBody>
                    <a:bodyPr/>
                    <a:lstStyle/>
                    <a:p>
                      <a:pPr algn="ctr"/>
                      <a:r>
                        <a:rPr lang="es-ES_tradnl" sz="1100">
                          <a:effectLst/>
                        </a:rPr>
                        <a:t>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id_contrato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Contrato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080604127"/>
                  </a:ext>
                </a:extLst>
              </a:tr>
              <a:tr h="190500">
                <a:tc>
                  <a:txBody>
                    <a:bodyPr/>
                    <a:lstStyle/>
                    <a:p>
                      <a:pPr algn="ctr"/>
                      <a:r>
                        <a:rPr lang="es-ES_tradnl" sz="1100">
                          <a:effectLst/>
                        </a:rPr>
                        <a:t>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nombre_usuario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927180650"/>
                  </a:ext>
                </a:extLst>
              </a:tr>
              <a:tr h="190500">
                <a:tc>
                  <a:txBody>
                    <a:bodyPr/>
                    <a:lstStyle/>
                    <a:p>
                      <a:pPr algn="ctr"/>
                      <a:r>
                        <a:rPr lang="es-ES_tradnl" sz="1100">
                          <a:effectLst/>
                        </a:rPr>
                        <a:t>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contrasena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Contraceña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570713837"/>
                  </a:ext>
                </a:extLst>
              </a:tr>
              <a:tr h="190500">
                <a:tc>
                  <a:txBody>
                    <a:bodyPr/>
                    <a:lstStyle/>
                    <a:p>
                      <a:pPr algn="ctr"/>
                      <a:r>
                        <a:rPr lang="es-ES_tradnl" sz="1100">
                          <a:effectLst/>
                        </a:rPr>
                        <a:t>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correo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varying(100)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Correo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321932025"/>
                  </a:ext>
                </a:extLst>
              </a:tr>
              <a:tr h="190500">
                <a:tc>
                  <a:txBody>
                    <a:bodyPr/>
                    <a:lstStyle/>
                    <a:p>
                      <a:pPr algn="ctr"/>
                      <a:r>
                        <a:rPr lang="es-ES_tradnl" sz="1100">
                          <a:effectLst/>
                        </a:rPr>
                        <a:t>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ano_de_nacimiento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Año de Nacimiento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906947052"/>
                  </a:ext>
                </a:extLst>
              </a:tr>
              <a:tr h="190500">
                <a:tc>
                  <a:txBody>
                    <a:bodyPr/>
                    <a:lstStyle/>
                    <a:p>
                      <a:pPr algn="ctr"/>
                      <a:r>
                        <a:rPr lang="es-ES_tradnl" sz="1100">
                          <a:effectLst/>
                        </a:rPr>
                        <a:t>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cargo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Cargo del 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53324856"/>
                  </a:ext>
                </a:extLst>
              </a:tr>
              <a:tr h="190500">
                <a:tc>
                  <a:txBody>
                    <a:bodyPr/>
                    <a:lstStyle/>
                    <a:p>
                      <a:pPr algn="ctr"/>
                      <a:r>
                        <a:rPr lang="es-ES_tradnl" sz="1100">
                          <a:effectLst/>
                        </a:rPr>
                        <a:t>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ciudad</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Ciudad donde Reside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742280510"/>
                  </a:ext>
                </a:extLst>
              </a:tr>
              <a:tr h="190500">
                <a:tc>
                  <a:txBody>
                    <a:bodyPr/>
                    <a:lstStyle/>
                    <a:p>
                      <a:pPr algn="ctr"/>
                      <a:r>
                        <a:rPr lang="es-ES_tradnl" sz="1100">
                          <a:effectLst/>
                        </a:rPr>
                        <a:t>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calle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character</a:t>
                      </a:r>
                      <a:r>
                        <a:rPr lang="es-ES_tradnl" sz="1100" dirty="0">
                          <a:effectLst/>
                        </a:rPr>
                        <a:t> </a:t>
                      </a:r>
                      <a:r>
                        <a:rPr lang="es-ES_tradnl" sz="1100" dirty="0" err="1">
                          <a:effectLst/>
                        </a:rPr>
                        <a:t>varying</a:t>
                      </a:r>
                      <a:r>
                        <a:rPr lang="es-ES_tradnl" sz="1100" dirty="0">
                          <a:effectLst/>
                        </a:rPr>
                        <a:t>(50)</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Direccion del Uuario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011252232"/>
                  </a:ext>
                </a:extLst>
              </a:tr>
              <a:tr h="190500">
                <a:tc>
                  <a:txBody>
                    <a:bodyPr/>
                    <a:lstStyle/>
                    <a:p>
                      <a:pPr algn="ctr"/>
                      <a:r>
                        <a:rPr lang="es-ES_tradnl" sz="1100">
                          <a:effectLst/>
                        </a:rPr>
                        <a:t>empleado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nro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Numero de la Direccion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560540536"/>
                  </a:ext>
                </a:extLst>
              </a:tr>
              <a:tr h="190500">
                <a:tc>
                  <a:txBody>
                    <a:bodyPr/>
                    <a:lstStyle/>
                    <a:p>
                      <a:pPr algn="ctr"/>
                      <a:r>
                        <a:rPr lang="es-ES" sz="1100" dirty="0">
                          <a:effectLst/>
                          <a:latin typeface="Calibri" panose="020F0502020204030204" pitchFamily="34" charset="0"/>
                          <a:ea typeface="Calibri" panose="020F0502020204030204" pitchFamily="34" charset="0"/>
                          <a:cs typeface="Times New Roman" panose="02020603050405020304" pitchFamily="18" charset="0"/>
                        </a:rPr>
                        <a:t>empleado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 sz="1100" dirty="0" err="1">
                          <a:effectLst/>
                          <a:latin typeface="Calibri" panose="020F0502020204030204" pitchFamily="34" charset="0"/>
                          <a:ea typeface="Calibri" panose="020F0502020204030204" pitchFamily="34" charset="0"/>
                          <a:cs typeface="Times New Roman" panose="02020603050405020304" pitchFamily="18" charset="0"/>
                        </a:rPr>
                        <a:t>telefono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100" dirty="0" err="1">
                          <a:effectLst/>
                        </a:rPr>
                        <a:t>character</a:t>
                      </a:r>
                      <a:r>
                        <a:rPr lang="es-ES_tradnl" sz="1100" dirty="0">
                          <a:effectLst/>
                        </a:rPr>
                        <a:t> </a:t>
                      </a:r>
                      <a:r>
                        <a:rPr lang="es-ES_tradnl" sz="1100" dirty="0" err="1">
                          <a:effectLst/>
                        </a:rPr>
                        <a:t>varying</a:t>
                      </a:r>
                      <a:r>
                        <a:rPr lang="es-ES_tradnl" sz="1100" dirty="0">
                          <a:effectLst/>
                        </a:rPr>
                        <a:t>(50)</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 sz="1100" dirty="0" err="1">
                          <a:effectLst/>
                          <a:latin typeface="Calibri" panose="020F0502020204030204" pitchFamily="34" charset="0"/>
                          <a:ea typeface="Calibri" panose="020F0502020204030204" pitchFamily="34" charset="0"/>
                          <a:cs typeface="Times New Roman" panose="02020603050405020304" pitchFamily="18" charset="0"/>
                        </a:rPr>
                        <a:t>Telefono</a:t>
                      </a:r>
                      <a:r>
                        <a:rPr lang="es-ES" sz="1100" dirty="0">
                          <a:effectLst/>
                          <a:latin typeface="Calibri" panose="020F0502020204030204" pitchFamily="34" charset="0"/>
                          <a:ea typeface="Calibri" panose="020F0502020204030204" pitchFamily="34" charset="0"/>
                          <a:cs typeface="Times New Roman" panose="02020603050405020304" pitchFamily="18" charset="0"/>
                        </a:rPr>
                        <a:t> del Usuario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532460013"/>
                  </a:ext>
                </a:extLst>
              </a:tr>
            </a:tbl>
          </a:graphicData>
        </a:graphic>
      </p:graphicFrame>
      <p:graphicFrame>
        <p:nvGraphicFramePr>
          <p:cNvPr id="13" name="Tabla 12">
            <a:extLst>
              <a:ext uri="{FF2B5EF4-FFF2-40B4-BE49-F238E27FC236}">
                <a16:creationId xmlns:a16="http://schemas.microsoft.com/office/drawing/2014/main" id="{EC5CC9FF-C4B4-42FE-AB21-593A0E25494B}"/>
              </a:ext>
            </a:extLst>
          </p:cNvPr>
          <p:cNvGraphicFramePr>
            <a:graphicFrameLocks noGrp="1"/>
          </p:cNvGraphicFramePr>
          <p:nvPr>
            <p:extLst>
              <p:ext uri="{D42A27DB-BD31-4B8C-83A1-F6EECF244321}">
                <p14:modId xmlns:p14="http://schemas.microsoft.com/office/powerpoint/2010/main" val="664739786"/>
              </p:ext>
            </p:extLst>
          </p:nvPr>
        </p:nvGraphicFramePr>
        <p:xfrm>
          <a:off x="504177" y="4724163"/>
          <a:ext cx="5471319" cy="571500"/>
        </p:xfrm>
        <a:graphic>
          <a:graphicData uri="http://schemas.openxmlformats.org/drawingml/2006/table">
            <a:tbl>
              <a:tblPr firstRow="1" firstCol="1" bandRow="1">
                <a:tableStyleId>{5C22544A-7EE6-4342-B048-85BDC9FD1C3A}</a:tableStyleId>
              </a:tblPr>
              <a:tblGrid>
                <a:gridCol w="727891">
                  <a:extLst>
                    <a:ext uri="{9D8B030D-6E8A-4147-A177-3AD203B41FA5}">
                      <a16:colId xmlns:a16="http://schemas.microsoft.com/office/drawing/2014/main" val="3087151287"/>
                    </a:ext>
                  </a:extLst>
                </a:gridCol>
                <a:gridCol w="1358731">
                  <a:extLst>
                    <a:ext uri="{9D8B030D-6E8A-4147-A177-3AD203B41FA5}">
                      <a16:colId xmlns:a16="http://schemas.microsoft.com/office/drawing/2014/main" val="3974975916"/>
                    </a:ext>
                  </a:extLst>
                </a:gridCol>
                <a:gridCol w="1322337">
                  <a:extLst>
                    <a:ext uri="{9D8B030D-6E8A-4147-A177-3AD203B41FA5}">
                      <a16:colId xmlns:a16="http://schemas.microsoft.com/office/drawing/2014/main" val="1190028287"/>
                    </a:ext>
                  </a:extLst>
                </a:gridCol>
                <a:gridCol w="1795466">
                  <a:extLst>
                    <a:ext uri="{9D8B030D-6E8A-4147-A177-3AD203B41FA5}">
                      <a16:colId xmlns:a16="http://schemas.microsoft.com/office/drawing/2014/main" val="808427065"/>
                    </a:ext>
                  </a:extLst>
                </a:gridCol>
                <a:gridCol w="266894">
                  <a:extLst>
                    <a:ext uri="{9D8B030D-6E8A-4147-A177-3AD203B41FA5}">
                      <a16:colId xmlns:a16="http://schemas.microsoft.com/office/drawing/2014/main" val="1731245984"/>
                    </a:ext>
                  </a:extLst>
                </a:gridCol>
              </a:tblGrid>
              <a:tr h="190500">
                <a:tc>
                  <a:txBody>
                    <a:bodyPr/>
                    <a:lstStyle/>
                    <a:p>
                      <a:pPr algn="ctr"/>
                      <a:r>
                        <a:rPr lang="es-ES_tradnl" sz="1100" dirty="0">
                          <a:effectLst/>
                        </a:rPr>
                        <a:t>Tabla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Columna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326244153"/>
                  </a:ext>
                </a:extLst>
              </a:tr>
              <a:tr h="190500">
                <a:tc>
                  <a:txBody>
                    <a:bodyPr/>
                    <a:lstStyle/>
                    <a:p>
                      <a:pPr algn="ctr"/>
                      <a:r>
                        <a:rPr lang="es-ES_tradnl" sz="1100">
                          <a:effectLst/>
                        </a:rPr>
                        <a:t>entrega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id_pedido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integer</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Codigo</a:t>
                      </a:r>
                      <a:r>
                        <a:rPr lang="es-ES_tradnl" sz="1100" dirty="0">
                          <a:effectLst/>
                        </a:rPr>
                        <a:t> de Pedido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025243031"/>
                  </a:ext>
                </a:extLst>
              </a:tr>
              <a:tr h="190500">
                <a:tc>
                  <a:txBody>
                    <a:bodyPr/>
                    <a:lstStyle/>
                    <a:p>
                      <a:pPr algn="ctr"/>
                      <a:r>
                        <a:rPr lang="es-ES_tradnl" sz="1100">
                          <a:effectLst/>
                        </a:rPr>
                        <a:t>entrega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rut</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FK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284548412"/>
                  </a:ext>
                </a:extLst>
              </a:tr>
            </a:tbl>
          </a:graphicData>
        </a:graphic>
      </p:graphicFrame>
      <p:graphicFrame>
        <p:nvGraphicFramePr>
          <p:cNvPr id="14" name="Tabla 13">
            <a:extLst>
              <a:ext uri="{FF2B5EF4-FFF2-40B4-BE49-F238E27FC236}">
                <a16:creationId xmlns:a16="http://schemas.microsoft.com/office/drawing/2014/main" id="{B3A6F3A3-FD08-4488-B64A-CC83A628FA29}"/>
              </a:ext>
            </a:extLst>
          </p:cNvPr>
          <p:cNvGraphicFramePr>
            <a:graphicFrameLocks noGrp="1"/>
          </p:cNvGraphicFramePr>
          <p:nvPr>
            <p:extLst>
              <p:ext uri="{D42A27DB-BD31-4B8C-83A1-F6EECF244321}">
                <p14:modId xmlns:p14="http://schemas.microsoft.com/office/powerpoint/2010/main" val="3692364684"/>
              </p:ext>
            </p:extLst>
          </p:nvPr>
        </p:nvGraphicFramePr>
        <p:xfrm>
          <a:off x="6096000" y="4747098"/>
          <a:ext cx="5727700" cy="571500"/>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1476392847"/>
                    </a:ext>
                  </a:extLst>
                </a:gridCol>
                <a:gridCol w="1422400">
                  <a:extLst>
                    <a:ext uri="{9D8B030D-6E8A-4147-A177-3AD203B41FA5}">
                      <a16:colId xmlns:a16="http://schemas.microsoft.com/office/drawing/2014/main" val="1401621441"/>
                    </a:ext>
                  </a:extLst>
                </a:gridCol>
                <a:gridCol w="1384300">
                  <a:extLst>
                    <a:ext uri="{9D8B030D-6E8A-4147-A177-3AD203B41FA5}">
                      <a16:colId xmlns:a16="http://schemas.microsoft.com/office/drawing/2014/main" val="19347945"/>
                    </a:ext>
                  </a:extLst>
                </a:gridCol>
                <a:gridCol w="1879600">
                  <a:extLst>
                    <a:ext uri="{9D8B030D-6E8A-4147-A177-3AD203B41FA5}">
                      <a16:colId xmlns:a16="http://schemas.microsoft.com/office/drawing/2014/main" val="1362597068"/>
                    </a:ext>
                  </a:extLst>
                </a:gridCol>
                <a:gridCol w="279400">
                  <a:extLst>
                    <a:ext uri="{9D8B030D-6E8A-4147-A177-3AD203B41FA5}">
                      <a16:colId xmlns:a16="http://schemas.microsoft.com/office/drawing/2014/main" val="832719939"/>
                    </a:ext>
                  </a:extLst>
                </a:gridCol>
              </a:tblGrid>
              <a:tr h="19050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Columna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34664389"/>
                  </a:ext>
                </a:extLst>
              </a:tr>
              <a:tr h="190500">
                <a:tc>
                  <a:txBody>
                    <a:bodyPr/>
                    <a:lstStyle/>
                    <a:p>
                      <a:pPr algn="ctr"/>
                      <a:r>
                        <a:rPr lang="es-ES_tradnl" sz="1100" dirty="0" err="1">
                          <a:effectLst/>
                        </a:rPr>
                        <a:t>envia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id_pedido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integer</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Pedido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523190543"/>
                  </a:ext>
                </a:extLst>
              </a:tr>
              <a:tr h="190500">
                <a:tc>
                  <a:txBody>
                    <a:bodyPr/>
                    <a:lstStyle/>
                    <a:p>
                      <a:pPr algn="ctr"/>
                      <a:r>
                        <a:rPr lang="es-ES_tradnl" sz="1100">
                          <a:effectLst/>
                        </a:rPr>
                        <a:t>envia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del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FK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011979809"/>
                  </a:ext>
                </a:extLst>
              </a:tr>
            </a:tbl>
          </a:graphicData>
        </a:graphic>
      </p:graphicFrame>
    </p:spTree>
    <p:extLst>
      <p:ext uri="{BB962C8B-B14F-4D97-AF65-F5344CB8AC3E}">
        <p14:creationId xmlns:p14="http://schemas.microsoft.com/office/powerpoint/2010/main" val="551049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D4367F1D-4791-4FA0-A2FB-021A76EF446A}"/>
              </a:ext>
            </a:extLst>
          </p:cNvPr>
          <p:cNvGraphicFramePr>
            <a:graphicFrameLocks noGrp="1"/>
          </p:cNvGraphicFramePr>
          <p:nvPr>
            <p:extLst>
              <p:ext uri="{D42A27DB-BD31-4B8C-83A1-F6EECF244321}">
                <p14:modId xmlns:p14="http://schemas.microsoft.com/office/powerpoint/2010/main" val="698793202"/>
              </p:ext>
            </p:extLst>
          </p:nvPr>
        </p:nvGraphicFramePr>
        <p:xfrm>
          <a:off x="368300" y="624357"/>
          <a:ext cx="5639094" cy="762000"/>
        </p:xfrm>
        <a:graphic>
          <a:graphicData uri="http://schemas.openxmlformats.org/drawingml/2006/table">
            <a:tbl>
              <a:tblPr firstRow="1" firstCol="1" bandRow="1">
                <a:tableStyleId>{5C22544A-7EE6-4342-B048-85BDC9FD1C3A}</a:tableStyleId>
              </a:tblPr>
              <a:tblGrid>
                <a:gridCol w="750212">
                  <a:extLst>
                    <a:ext uri="{9D8B030D-6E8A-4147-A177-3AD203B41FA5}">
                      <a16:colId xmlns:a16="http://schemas.microsoft.com/office/drawing/2014/main" val="278050252"/>
                    </a:ext>
                  </a:extLst>
                </a:gridCol>
                <a:gridCol w="1400396">
                  <a:extLst>
                    <a:ext uri="{9D8B030D-6E8A-4147-A177-3AD203B41FA5}">
                      <a16:colId xmlns:a16="http://schemas.microsoft.com/office/drawing/2014/main" val="703992335"/>
                    </a:ext>
                  </a:extLst>
                </a:gridCol>
                <a:gridCol w="1362885">
                  <a:extLst>
                    <a:ext uri="{9D8B030D-6E8A-4147-A177-3AD203B41FA5}">
                      <a16:colId xmlns:a16="http://schemas.microsoft.com/office/drawing/2014/main" val="2149609909"/>
                    </a:ext>
                  </a:extLst>
                </a:gridCol>
                <a:gridCol w="1850523">
                  <a:extLst>
                    <a:ext uri="{9D8B030D-6E8A-4147-A177-3AD203B41FA5}">
                      <a16:colId xmlns:a16="http://schemas.microsoft.com/office/drawing/2014/main" val="1169757772"/>
                    </a:ext>
                  </a:extLst>
                </a:gridCol>
                <a:gridCol w="275078">
                  <a:extLst>
                    <a:ext uri="{9D8B030D-6E8A-4147-A177-3AD203B41FA5}">
                      <a16:colId xmlns:a16="http://schemas.microsoft.com/office/drawing/2014/main" val="221572839"/>
                    </a:ext>
                  </a:extLst>
                </a:gridCol>
              </a:tblGrid>
              <a:tr h="19050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Columna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910148673"/>
                  </a:ext>
                </a:extLst>
              </a:tr>
              <a:tr h="190500">
                <a:tc>
                  <a:txBody>
                    <a:bodyPr/>
                    <a:lstStyle/>
                    <a:p>
                      <a:pPr algn="ctr"/>
                      <a:r>
                        <a:rPr lang="es-ES_tradnl" sz="1100">
                          <a:effectLst/>
                        </a:rPr>
                        <a:t>mascota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id_mascota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Identificacion de la Mascota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803615861"/>
                  </a:ext>
                </a:extLst>
              </a:tr>
              <a:tr h="190500">
                <a:tc>
                  <a:txBody>
                    <a:bodyPr/>
                    <a:lstStyle/>
                    <a:p>
                      <a:pPr algn="ctr"/>
                      <a:r>
                        <a:rPr lang="es-ES_tradnl" sz="1100">
                          <a:effectLst/>
                        </a:rPr>
                        <a:t>mascota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sexo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Sexo de la Mascota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359651143"/>
                  </a:ext>
                </a:extLst>
              </a:tr>
              <a:tr h="190500">
                <a:tc>
                  <a:txBody>
                    <a:bodyPr/>
                    <a:lstStyle/>
                    <a:p>
                      <a:pPr algn="ctr"/>
                      <a:r>
                        <a:rPr lang="es-ES_tradnl" sz="1100">
                          <a:effectLst/>
                        </a:rPr>
                        <a:t>mascota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especie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Especie de Mascota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944053146"/>
                  </a:ext>
                </a:extLst>
              </a:tr>
            </a:tbl>
          </a:graphicData>
        </a:graphic>
      </p:graphicFrame>
      <p:graphicFrame>
        <p:nvGraphicFramePr>
          <p:cNvPr id="5" name="Tabla 4">
            <a:extLst>
              <a:ext uri="{FF2B5EF4-FFF2-40B4-BE49-F238E27FC236}">
                <a16:creationId xmlns:a16="http://schemas.microsoft.com/office/drawing/2014/main" id="{E5863768-5FA0-4399-83F2-D70A274DA578}"/>
              </a:ext>
            </a:extLst>
          </p:cNvPr>
          <p:cNvGraphicFramePr>
            <a:graphicFrameLocks noGrp="1"/>
          </p:cNvGraphicFramePr>
          <p:nvPr>
            <p:extLst>
              <p:ext uri="{D42A27DB-BD31-4B8C-83A1-F6EECF244321}">
                <p14:modId xmlns:p14="http://schemas.microsoft.com/office/powerpoint/2010/main" val="648153434"/>
              </p:ext>
            </p:extLst>
          </p:nvPr>
        </p:nvGraphicFramePr>
        <p:xfrm>
          <a:off x="368300" y="1550428"/>
          <a:ext cx="5639094" cy="952500"/>
        </p:xfrm>
        <a:graphic>
          <a:graphicData uri="http://schemas.openxmlformats.org/drawingml/2006/table">
            <a:tbl>
              <a:tblPr firstRow="1" firstCol="1" bandRow="1">
                <a:tableStyleId>{5C22544A-7EE6-4342-B048-85BDC9FD1C3A}</a:tableStyleId>
              </a:tblPr>
              <a:tblGrid>
                <a:gridCol w="750212">
                  <a:extLst>
                    <a:ext uri="{9D8B030D-6E8A-4147-A177-3AD203B41FA5}">
                      <a16:colId xmlns:a16="http://schemas.microsoft.com/office/drawing/2014/main" val="3011885704"/>
                    </a:ext>
                  </a:extLst>
                </a:gridCol>
                <a:gridCol w="1400396">
                  <a:extLst>
                    <a:ext uri="{9D8B030D-6E8A-4147-A177-3AD203B41FA5}">
                      <a16:colId xmlns:a16="http://schemas.microsoft.com/office/drawing/2014/main" val="2788083259"/>
                    </a:ext>
                  </a:extLst>
                </a:gridCol>
                <a:gridCol w="1362885">
                  <a:extLst>
                    <a:ext uri="{9D8B030D-6E8A-4147-A177-3AD203B41FA5}">
                      <a16:colId xmlns:a16="http://schemas.microsoft.com/office/drawing/2014/main" val="2772926935"/>
                    </a:ext>
                  </a:extLst>
                </a:gridCol>
                <a:gridCol w="1850523">
                  <a:extLst>
                    <a:ext uri="{9D8B030D-6E8A-4147-A177-3AD203B41FA5}">
                      <a16:colId xmlns:a16="http://schemas.microsoft.com/office/drawing/2014/main" val="172692596"/>
                    </a:ext>
                  </a:extLst>
                </a:gridCol>
                <a:gridCol w="275078">
                  <a:extLst>
                    <a:ext uri="{9D8B030D-6E8A-4147-A177-3AD203B41FA5}">
                      <a16:colId xmlns:a16="http://schemas.microsoft.com/office/drawing/2014/main" val="3950631476"/>
                    </a:ext>
                  </a:extLst>
                </a:gridCol>
              </a:tblGrid>
              <a:tr h="19050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Columna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206994054"/>
                  </a:ext>
                </a:extLst>
              </a:tr>
              <a:tr h="190500">
                <a:tc>
                  <a:txBody>
                    <a:bodyPr/>
                    <a:lstStyle/>
                    <a:p>
                      <a:pPr algn="ctr"/>
                      <a:r>
                        <a:rPr lang="es-ES_tradnl" sz="1100">
                          <a:effectLst/>
                        </a:rPr>
                        <a:t>pedido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id_pedido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Pedido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796058973"/>
                  </a:ext>
                </a:extLst>
              </a:tr>
              <a:tr h="190500">
                <a:tc>
                  <a:txBody>
                    <a:bodyPr/>
                    <a:lstStyle/>
                    <a:p>
                      <a:pPr algn="ctr"/>
                      <a:r>
                        <a:rPr lang="es-ES_tradnl" sz="1100">
                          <a:effectLst/>
                        </a:rPr>
                        <a:t>pedido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patente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varying(6)</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Patente del Vehiculo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798586245"/>
                  </a:ext>
                </a:extLst>
              </a:tr>
              <a:tr h="190500">
                <a:tc>
                  <a:txBody>
                    <a:bodyPr/>
                    <a:lstStyle/>
                    <a:p>
                      <a:pPr algn="ctr"/>
                      <a:r>
                        <a:rPr lang="es-ES_tradnl" sz="1100">
                          <a:effectLst/>
                        </a:rPr>
                        <a:t>pedido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metodo_de_pago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Metodo de pago del pedido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371310645"/>
                  </a:ext>
                </a:extLst>
              </a:tr>
              <a:tr h="190500">
                <a:tc>
                  <a:txBody>
                    <a:bodyPr/>
                    <a:lstStyle/>
                    <a:p>
                      <a:pPr algn="ctr"/>
                      <a:r>
                        <a:rPr lang="es-ES_tradnl" sz="1100">
                          <a:effectLst/>
                        </a:rPr>
                        <a:t>pedido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precio_envio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Precio del Envio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141998452"/>
                  </a:ext>
                </a:extLst>
              </a:tr>
            </a:tbl>
          </a:graphicData>
        </a:graphic>
      </p:graphicFrame>
      <p:graphicFrame>
        <p:nvGraphicFramePr>
          <p:cNvPr id="6" name="Tabla 5">
            <a:extLst>
              <a:ext uri="{FF2B5EF4-FFF2-40B4-BE49-F238E27FC236}">
                <a16:creationId xmlns:a16="http://schemas.microsoft.com/office/drawing/2014/main" id="{EC6C717C-40B3-4BAF-BD0C-4782162AA717}"/>
              </a:ext>
            </a:extLst>
          </p:cNvPr>
          <p:cNvGraphicFramePr>
            <a:graphicFrameLocks noGrp="1"/>
          </p:cNvGraphicFramePr>
          <p:nvPr>
            <p:extLst>
              <p:ext uri="{D42A27DB-BD31-4B8C-83A1-F6EECF244321}">
                <p14:modId xmlns:p14="http://schemas.microsoft.com/office/powerpoint/2010/main" val="2045105850"/>
              </p:ext>
            </p:extLst>
          </p:nvPr>
        </p:nvGraphicFramePr>
        <p:xfrm>
          <a:off x="368300" y="2667000"/>
          <a:ext cx="5639094" cy="762000"/>
        </p:xfrm>
        <a:graphic>
          <a:graphicData uri="http://schemas.openxmlformats.org/drawingml/2006/table">
            <a:tbl>
              <a:tblPr firstRow="1" firstCol="1" bandRow="1">
                <a:tableStyleId>{5C22544A-7EE6-4342-B048-85BDC9FD1C3A}</a:tableStyleId>
              </a:tblPr>
              <a:tblGrid>
                <a:gridCol w="750212">
                  <a:extLst>
                    <a:ext uri="{9D8B030D-6E8A-4147-A177-3AD203B41FA5}">
                      <a16:colId xmlns:a16="http://schemas.microsoft.com/office/drawing/2014/main" val="1345789415"/>
                    </a:ext>
                  </a:extLst>
                </a:gridCol>
                <a:gridCol w="1400396">
                  <a:extLst>
                    <a:ext uri="{9D8B030D-6E8A-4147-A177-3AD203B41FA5}">
                      <a16:colId xmlns:a16="http://schemas.microsoft.com/office/drawing/2014/main" val="4241012095"/>
                    </a:ext>
                  </a:extLst>
                </a:gridCol>
                <a:gridCol w="1362885">
                  <a:extLst>
                    <a:ext uri="{9D8B030D-6E8A-4147-A177-3AD203B41FA5}">
                      <a16:colId xmlns:a16="http://schemas.microsoft.com/office/drawing/2014/main" val="3273576445"/>
                    </a:ext>
                  </a:extLst>
                </a:gridCol>
                <a:gridCol w="1850523">
                  <a:extLst>
                    <a:ext uri="{9D8B030D-6E8A-4147-A177-3AD203B41FA5}">
                      <a16:colId xmlns:a16="http://schemas.microsoft.com/office/drawing/2014/main" val="2333614149"/>
                    </a:ext>
                  </a:extLst>
                </a:gridCol>
                <a:gridCol w="275078">
                  <a:extLst>
                    <a:ext uri="{9D8B030D-6E8A-4147-A177-3AD203B41FA5}">
                      <a16:colId xmlns:a16="http://schemas.microsoft.com/office/drawing/2014/main" val="2351614408"/>
                    </a:ext>
                  </a:extLst>
                </a:gridCol>
              </a:tblGrid>
              <a:tr h="19050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Columna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060893499"/>
                  </a:ext>
                </a:extLst>
              </a:tr>
              <a:tr h="190500">
                <a:tc>
                  <a:txBody>
                    <a:bodyPr/>
                    <a:lstStyle/>
                    <a:p>
                      <a:pPr algn="ctr"/>
                      <a:r>
                        <a:rPr lang="es-ES_tradnl" sz="1100">
                          <a:effectLst/>
                        </a:rPr>
                        <a:t>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del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22391949"/>
                  </a:ext>
                </a:extLst>
              </a:tr>
              <a:tr h="190500">
                <a:tc>
                  <a:txBody>
                    <a:bodyPr/>
                    <a:lstStyle/>
                    <a:p>
                      <a:pPr algn="ctr"/>
                      <a:r>
                        <a:rPr lang="es-ES_tradnl" sz="1100">
                          <a:effectLst/>
                        </a:rPr>
                        <a:t>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precio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Precio del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440518455"/>
                  </a:ext>
                </a:extLst>
              </a:tr>
              <a:tr h="190500">
                <a:tc>
                  <a:txBody>
                    <a:bodyPr/>
                    <a:lstStyle/>
                    <a:p>
                      <a:pPr algn="ctr"/>
                      <a:r>
                        <a:rPr lang="es-ES_tradnl" sz="1100">
                          <a:effectLst/>
                        </a:rPr>
                        <a:t>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nombre_producto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 del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969748606"/>
                  </a:ext>
                </a:extLst>
              </a:tr>
            </a:tbl>
          </a:graphicData>
        </a:graphic>
      </p:graphicFrame>
      <p:graphicFrame>
        <p:nvGraphicFramePr>
          <p:cNvPr id="7" name="Tabla 6">
            <a:extLst>
              <a:ext uri="{FF2B5EF4-FFF2-40B4-BE49-F238E27FC236}">
                <a16:creationId xmlns:a16="http://schemas.microsoft.com/office/drawing/2014/main" id="{068C7071-1CC8-49C6-959C-DCBC2C5FFDCD}"/>
              </a:ext>
            </a:extLst>
          </p:cNvPr>
          <p:cNvGraphicFramePr>
            <a:graphicFrameLocks noGrp="1"/>
          </p:cNvGraphicFramePr>
          <p:nvPr>
            <p:extLst>
              <p:ext uri="{D42A27DB-BD31-4B8C-83A1-F6EECF244321}">
                <p14:modId xmlns:p14="http://schemas.microsoft.com/office/powerpoint/2010/main" val="3900433569"/>
              </p:ext>
            </p:extLst>
          </p:nvPr>
        </p:nvGraphicFramePr>
        <p:xfrm>
          <a:off x="368300" y="3618970"/>
          <a:ext cx="5639094" cy="762000"/>
        </p:xfrm>
        <a:graphic>
          <a:graphicData uri="http://schemas.openxmlformats.org/drawingml/2006/table">
            <a:tbl>
              <a:tblPr firstRow="1" firstCol="1" bandRow="1">
                <a:tableStyleId>{5C22544A-7EE6-4342-B048-85BDC9FD1C3A}</a:tableStyleId>
              </a:tblPr>
              <a:tblGrid>
                <a:gridCol w="750212">
                  <a:extLst>
                    <a:ext uri="{9D8B030D-6E8A-4147-A177-3AD203B41FA5}">
                      <a16:colId xmlns:a16="http://schemas.microsoft.com/office/drawing/2014/main" val="325108369"/>
                    </a:ext>
                  </a:extLst>
                </a:gridCol>
                <a:gridCol w="1400396">
                  <a:extLst>
                    <a:ext uri="{9D8B030D-6E8A-4147-A177-3AD203B41FA5}">
                      <a16:colId xmlns:a16="http://schemas.microsoft.com/office/drawing/2014/main" val="3132008495"/>
                    </a:ext>
                  </a:extLst>
                </a:gridCol>
                <a:gridCol w="1362885">
                  <a:extLst>
                    <a:ext uri="{9D8B030D-6E8A-4147-A177-3AD203B41FA5}">
                      <a16:colId xmlns:a16="http://schemas.microsoft.com/office/drawing/2014/main" val="585481129"/>
                    </a:ext>
                  </a:extLst>
                </a:gridCol>
                <a:gridCol w="1850523">
                  <a:extLst>
                    <a:ext uri="{9D8B030D-6E8A-4147-A177-3AD203B41FA5}">
                      <a16:colId xmlns:a16="http://schemas.microsoft.com/office/drawing/2014/main" val="862295874"/>
                    </a:ext>
                  </a:extLst>
                </a:gridCol>
                <a:gridCol w="275078">
                  <a:extLst>
                    <a:ext uri="{9D8B030D-6E8A-4147-A177-3AD203B41FA5}">
                      <a16:colId xmlns:a16="http://schemas.microsoft.com/office/drawing/2014/main" val="2511841423"/>
                    </a:ext>
                  </a:extLst>
                </a:gridCol>
              </a:tblGrid>
              <a:tr h="19050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Columna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Descripción</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769942008"/>
                  </a:ext>
                </a:extLst>
              </a:tr>
              <a:tr h="190500">
                <a:tc>
                  <a:txBody>
                    <a:bodyPr/>
                    <a:lstStyle/>
                    <a:p>
                      <a:pPr algn="ctr"/>
                      <a:r>
                        <a:rPr lang="es-ES_tradnl" sz="1100">
                          <a:effectLst/>
                        </a:rPr>
                        <a:t>proveedor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rut_proveedor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R.U.T del Proveedor</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539962503"/>
                  </a:ext>
                </a:extLst>
              </a:tr>
              <a:tr h="190500">
                <a:tc>
                  <a:txBody>
                    <a:bodyPr/>
                    <a:lstStyle/>
                    <a:p>
                      <a:pPr algn="ctr"/>
                      <a:r>
                        <a:rPr lang="es-ES_tradnl" sz="1100">
                          <a:effectLst/>
                        </a:rPr>
                        <a:t>proveedor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nombre_proveedor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 del Proveedor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285166802"/>
                  </a:ext>
                </a:extLst>
              </a:tr>
              <a:tr h="190500">
                <a:tc>
                  <a:txBody>
                    <a:bodyPr/>
                    <a:lstStyle/>
                    <a:p>
                      <a:pPr algn="ctr"/>
                      <a:r>
                        <a:rPr lang="es-ES_tradnl" sz="1100">
                          <a:effectLst/>
                        </a:rPr>
                        <a:t>proveedor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telefono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Telefono del Proveedor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690095951"/>
                  </a:ext>
                </a:extLst>
              </a:tr>
            </a:tbl>
          </a:graphicData>
        </a:graphic>
      </p:graphicFrame>
      <p:graphicFrame>
        <p:nvGraphicFramePr>
          <p:cNvPr id="8" name="Tabla 7">
            <a:extLst>
              <a:ext uri="{FF2B5EF4-FFF2-40B4-BE49-F238E27FC236}">
                <a16:creationId xmlns:a16="http://schemas.microsoft.com/office/drawing/2014/main" id="{473D0123-E544-4534-B68F-D571343A8A1D}"/>
              </a:ext>
            </a:extLst>
          </p:cNvPr>
          <p:cNvGraphicFramePr>
            <a:graphicFrameLocks noGrp="1"/>
          </p:cNvGraphicFramePr>
          <p:nvPr>
            <p:extLst>
              <p:ext uri="{D42A27DB-BD31-4B8C-83A1-F6EECF244321}">
                <p14:modId xmlns:p14="http://schemas.microsoft.com/office/powerpoint/2010/main" val="154056783"/>
              </p:ext>
            </p:extLst>
          </p:nvPr>
        </p:nvGraphicFramePr>
        <p:xfrm>
          <a:off x="368300" y="4570940"/>
          <a:ext cx="5639094" cy="838200"/>
        </p:xfrm>
        <a:graphic>
          <a:graphicData uri="http://schemas.openxmlformats.org/drawingml/2006/table">
            <a:tbl>
              <a:tblPr firstRow="1" firstCol="1" bandRow="1">
                <a:tableStyleId>{5C22544A-7EE6-4342-B048-85BDC9FD1C3A}</a:tableStyleId>
              </a:tblPr>
              <a:tblGrid>
                <a:gridCol w="750211">
                  <a:extLst>
                    <a:ext uri="{9D8B030D-6E8A-4147-A177-3AD203B41FA5}">
                      <a16:colId xmlns:a16="http://schemas.microsoft.com/office/drawing/2014/main" val="1800267801"/>
                    </a:ext>
                  </a:extLst>
                </a:gridCol>
                <a:gridCol w="1400396">
                  <a:extLst>
                    <a:ext uri="{9D8B030D-6E8A-4147-A177-3AD203B41FA5}">
                      <a16:colId xmlns:a16="http://schemas.microsoft.com/office/drawing/2014/main" val="1425128733"/>
                    </a:ext>
                  </a:extLst>
                </a:gridCol>
                <a:gridCol w="1362886">
                  <a:extLst>
                    <a:ext uri="{9D8B030D-6E8A-4147-A177-3AD203B41FA5}">
                      <a16:colId xmlns:a16="http://schemas.microsoft.com/office/drawing/2014/main" val="413276256"/>
                    </a:ext>
                  </a:extLst>
                </a:gridCol>
                <a:gridCol w="1850523">
                  <a:extLst>
                    <a:ext uri="{9D8B030D-6E8A-4147-A177-3AD203B41FA5}">
                      <a16:colId xmlns:a16="http://schemas.microsoft.com/office/drawing/2014/main" val="3679640464"/>
                    </a:ext>
                  </a:extLst>
                </a:gridCol>
                <a:gridCol w="275078">
                  <a:extLst>
                    <a:ext uri="{9D8B030D-6E8A-4147-A177-3AD203B41FA5}">
                      <a16:colId xmlns:a16="http://schemas.microsoft.com/office/drawing/2014/main" val="2155636088"/>
                    </a:ext>
                  </a:extLst>
                </a:gridCol>
              </a:tblGrid>
              <a:tr h="91865">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Columna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948317370"/>
                  </a:ext>
                </a:extLst>
              </a:tr>
              <a:tr h="91865">
                <a:tc>
                  <a:txBody>
                    <a:bodyPr/>
                    <a:lstStyle/>
                    <a:p>
                      <a:pPr algn="ctr"/>
                      <a:r>
                        <a:rPr lang="es-ES_tradnl" sz="1100">
                          <a:effectLst/>
                        </a:rPr>
                        <a:t>servicio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Codigo</a:t>
                      </a:r>
                      <a:r>
                        <a:rPr lang="es-ES_tradnl" sz="1100" dirty="0">
                          <a:effectLst/>
                        </a:rPr>
                        <a:t> del Producto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PK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11714445"/>
                  </a:ext>
                </a:extLst>
              </a:tr>
              <a:tr h="91865">
                <a:tc>
                  <a:txBody>
                    <a:bodyPr/>
                    <a:lstStyle/>
                    <a:p>
                      <a:pPr algn="ctr"/>
                      <a:r>
                        <a:rPr lang="es-ES_tradnl" sz="1100">
                          <a:effectLst/>
                        </a:rPr>
                        <a:t>servicio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tipo_de_servicio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Servicio que se Ofrece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730335158"/>
                  </a:ext>
                </a:extLst>
              </a:tr>
              <a:tr h="91865">
                <a:tc>
                  <a:txBody>
                    <a:bodyPr/>
                    <a:lstStyle/>
                    <a:p>
                      <a:pPr algn="ctr"/>
                      <a:r>
                        <a:rPr lang="es-ES_tradnl" sz="1100">
                          <a:effectLst/>
                        </a:rPr>
                        <a:t>servicio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precio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Precio del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912059382"/>
                  </a:ext>
                </a:extLst>
              </a:tr>
              <a:tr h="91865">
                <a:tc>
                  <a:txBody>
                    <a:bodyPr/>
                    <a:lstStyle/>
                    <a:p>
                      <a:pPr algn="ctr"/>
                      <a:r>
                        <a:rPr lang="es-ES_tradnl" sz="1100">
                          <a:effectLst/>
                        </a:rPr>
                        <a:t>servicio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nombre_producto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character</a:t>
                      </a:r>
                      <a:r>
                        <a:rPr lang="es-ES_tradnl" sz="1100" dirty="0">
                          <a:effectLst/>
                        </a:rPr>
                        <a:t> </a:t>
                      </a:r>
                      <a:r>
                        <a:rPr lang="es-ES_tradnl" sz="1100" dirty="0" err="1">
                          <a:effectLst/>
                        </a:rPr>
                        <a:t>varying</a:t>
                      </a:r>
                      <a:r>
                        <a:rPr lang="es-ES_tradnl" sz="1100" dirty="0">
                          <a:effectLst/>
                        </a:rPr>
                        <a:t>(50)</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 del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304816274"/>
                  </a:ext>
                </a:extLst>
              </a:tr>
            </a:tbl>
          </a:graphicData>
        </a:graphic>
      </p:graphicFrame>
      <p:graphicFrame>
        <p:nvGraphicFramePr>
          <p:cNvPr id="10" name="Tabla 9">
            <a:extLst>
              <a:ext uri="{FF2B5EF4-FFF2-40B4-BE49-F238E27FC236}">
                <a16:creationId xmlns:a16="http://schemas.microsoft.com/office/drawing/2014/main" id="{CDD3BF17-8C39-4E56-8F70-FB595D85C15E}"/>
              </a:ext>
            </a:extLst>
          </p:cNvPr>
          <p:cNvGraphicFramePr>
            <a:graphicFrameLocks noGrp="1"/>
          </p:cNvGraphicFramePr>
          <p:nvPr>
            <p:extLst>
              <p:ext uri="{D42A27DB-BD31-4B8C-83A1-F6EECF244321}">
                <p14:modId xmlns:p14="http://schemas.microsoft.com/office/powerpoint/2010/main" val="1699120829"/>
              </p:ext>
            </p:extLst>
          </p:nvPr>
        </p:nvGraphicFramePr>
        <p:xfrm>
          <a:off x="6138537" y="624357"/>
          <a:ext cx="5685162" cy="1312608"/>
        </p:xfrm>
        <a:graphic>
          <a:graphicData uri="http://schemas.openxmlformats.org/drawingml/2006/table">
            <a:tbl>
              <a:tblPr firstRow="1" firstCol="1" bandRow="1">
                <a:tableStyleId>{5C22544A-7EE6-4342-B048-85BDC9FD1C3A}</a:tableStyleId>
              </a:tblPr>
              <a:tblGrid>
                <a:gridCol w="756341">
                  <a:extLst>
                    <a:ext uri="{9D8B030D-6E8A-4147-A177-3AD203B41FA5}">
                      <a16:colId xmlns:a16="http://schemas.microsoft.com/office/drawing/2014/main" val="3578686103"/>
                    </a:ext>
                  </a:extLst>
                </a:gridCol>
                <a:gridCol w="1411836">
                  <a:extLst>
                    <a:ext uri="{9D8B030D-6E8A-4147-A177-3AD203B41FA5}">
                      <a16:colId xmlns:a16="http://schemas.microsoft.com/office/drawing/2014/main" val="1480061560"/>
                    </a:ext>
                  </a:extLst>
                </a:gridCol>
                <a:gridCol w="1374019">
                  <a:extLst>
                    <a:ext uri="{9D8B030D-6E8A-4147-A177-3AD203B41FA5}">
                      <a16:colId xmlns:a16="http://schemas.microsoft.com/office/drawing/2014/main" val="2102887082"/>
                    </a:ext>
                  </a:extLst>
                </a:gridCol>
                <a:gridCol w="1865641">
                  <a:extLst>
                    <a:ext uri="{9D8B030D-6E8A-4147-A177-3AD203B41FA5}">
                      <a16:colId xmlns:a16="http://schemas.microsoft.com/office/drawing/2014/main" val="1886480268"/>
                    </a:ext>
                  </a:extLst>
                </a:gridCol>
                <a:gridCol w="277325">
                  <a:extLst>
                    <a:ext uri="{9D8B030D-6E8A-4147-A177-3AD203B41FA5}">
                      <a16:colId xmlns:a16="http://schemas.microsoft.com/office/drawing/2014/main" val="3822853658"/>
                    </a:ext>
                  </a:extLst>
                </a:gridCol>
              </a:tblGrid>
              <a:tr h="169608">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Columna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Tipo de Variable</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789930997"/>
                  </a:ext>
                </a:extLst>
              </a:tr>
              <a:tr h="190500">
                <a:tc>
                  <a:txBody>
                    <a:bodyPr/>
                    <a:lstStyle/>
                    <a:p>
                      <a:pPr algn="ctr"/>
                      <a:r>
                        <a:rPr lang="es-ES_tradnl" sz="1100">
                          <a:effectLst/>
                        </a:rPr>
                        <a:t>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la 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086545482"/>
                  </a:ext>
                </a:extLst>
              </a:tr>
              <a:tr h="190500">
                <a:tc>
                  <a:txBody>
                    <a:bodyPr/>
                    <a:lstStyle/>
                    <a:p>
                      <a:pPr algn="ctr"/>
                      <a:r>
                        <a:rPr lang="es-ES_tradnl" sz="1100">
                          <a:effectLst/>
                        </a:rPr>
                        <a:t>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la 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286532268"/>
                  </a:ext>
                </a:extLst>
              </a:tr>
              <a:tr h="190500">
                <a:tc>
                  <a:txBody>
                    <a:bodyPr/>
                    <a:lstStyle/>
                    <a:p>
                      <a:pPr algn="ctr"/>
                      <a:r>
                        <a:rPr lang="es-ES_tradnl" sz="1100">
                          <a:effectLst/>
                        </a:rPr>
                        <a:t>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nombre_tienda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 de la 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89953263"/>
                  </a:ext>
                </a:extLst>
              </a:tr>
              <a:tr h="190500">
                <a:tc>
                  <a:txBody>
                    <a:bodyPr/>
                    <a:lstStyle/>
                    <a:p>
                      <a:pPr algn="ctr"/>
                      <a:r>
                        <a:rPr lang="es-ES_tradnl" sz="1100">
                          <a:effectLst/>
                        </a:rPr>
                        <a:t>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ciudad</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Ciudad donde Reside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957748577"/>
                  </a:ext>
                </a:extLst>
              </a:tr>
              <a:tr h="190500">
                <a:tc>
                  <a:txBody>
                    <a:bodyPr/>
                    <a:lstStyle/>
                    <a:p>
                      <a:pPr algn="ctr"/>
                      <a:r>
                        <a:rPr lang="es-ES_tradnl" sz="1100">
                          <a:effectLst/>
                        </a:rPr>
                        <a:t>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calle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Direccion de la 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880232300"/>
                  </a:ext>
                </a:extLst>
              </a:tr>
              <a:tr h="190500">
                <a:tc>
                  <a:txBody>
                    <a:bodyPr/>
                    <a:lstStyle/>
                    <a:p>
                      <a:pPr algn="ctr"/>
                      <a:r>
                        <a:rPr lang="es-ES_tradnl" sz="1100">
                          <a:effectLst/>
                        </a:rPr>
                        <a:t>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nro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Numero de  la Direccion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482830520"/>
                  </a:ext>
                </a:extLst>
              </a:tr>
            </a:tbl>
          </a:graphicData>
        </a:graphic>
      </p:graphicFrame>
      <p:graphicFrame>
        <p:nvGraphicFramePr>
          <p:cNvPr id="12" name="Tabla 11">
            <a:extLst>
              <a:ext uri="{FF2B5EF4-FFF2-40B4-BE49-F238E27FC236}">
                <a16:creationId xmlns:a16="http://schemas.microsoft.com/office/drawing/2014/main" id="{841C2648-E271-487C-9FED-7035A158FCEE}"/>
              </a:ext>
            </a:extLst>
          </p:cNvPr>
          <p:cNvGraphicFramePr>
            <a:graphicFrameLocks noGrp="1"/>
          </p:cNvGraphicFramePr>
          <p:nvPr>
            <p:extLst>
              <p:ext uri="{D42A27DB-BD31-4B8C-83A1-F6EECF244321}">
                <p14:modId xmlns:p14="http://schemas.microsoft.com/office/powerpoint/2010/main" val="1925849036"/>
              </p:ext>
            </p:extLst>
          </p:nvPr>
        </p:nvGraphicFramePr>
        <p:xfrm>
          <a:off x="6096000" y="2178741"/>
          <a:ext cx="5727700" cy="762000"/>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2916863229"/>
                    </a:ext>
                  </a:extLst>
                </a:gridCol>
                <a:gridCol w="1422400">
                  <a:extLst>
                    <a:ext uri="{9D8B030D-6E8A-4147-A177-3AD203B41FA5}">
                      <a16:colId xmlns:a16="http://schemas.microsoft.com/office/drawing/2014/main" val="505723556"/>
                    </a:ext>
                  </a:extLst>
                </a:gridCol>
                <a:gridCol w="1384300">
                  <a:extLst>
                    <a:ext uri="{9D8B030D-6E8A-4147-A177-3AD203B41FA5}">
                      <a16:colId xmlns:a16="http://schemas.microsoft.com/office/drawing/2014/main" val="3269459479"/>
                    </a:ext>
                  </a:extLst>
                </a:gridCol>
                <a:gridCol w="1879600">
                  <a:extLst>
                    <a:ext uri="{9D8B030D-6E8A-4147-A177-3AD203B41FA5}">
                      <a16:colId xmlns:a16="http://schemas.microsoft.com/office/drawing/2014/main" val="2209944929"/>
                    </a:ext>
                  </a:extLst>
                </a:gridCol>
                <a:gridCol w="279400">
                  <a:extLst>
                    <a:ext uri="{9D8B030D-6E8A-4147-A177-3AD203B41FA5}">
                      <a16:colId xmlns:a16="http://schemas.microsoft.com/office/drawing/2014/main" val="2980225482"/>
                    </a:ext>
                  </a:extLst>
                </a:gridCol>
              </a:tblGrid>
              <a:tr h="19050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Columna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539611529"/>
                  </a:ext>
                </a:extLst>
              </a:tr>
              <a:tr h="190500">
                <a:tc>
                  <a:txBody>
                    <a:bodyPr/>
                    <a:lstStyle/>
                    <a:p>
                      <a:pPr algn="ctr"/>
                      <a:r>
                        <a:rPr lang="es-ES_tradnl" sz="1100">
                          <a:effectLst/>
                        </a:rPr>
                        <a:t>trabaja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la 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074870875"/>
                  </a:ext>
                </a:extLst>
              </a:tr>
              <a:tr h="190500">
                <a:tc>
                  <a:txBody>
                    <a:bodyPr/>
                    <a:lstStyle/>
                    <a:p>
                      <a:pPr algn="ctr"/>
                      <a:r>
                        <a:rPr lang="es-ES_tradnl" sz="1100">
                          <a:effectLst/>
                        </a:rPr>
                        <a:t>trabaja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 la Bodega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647669159"/>
                  </a:ext>
                </a:extLst>
              </a:tr>
              <a:tr h="190500">
                <a:tc>
                  <a:txBody>
                    <a:bodyPr/>
                    <a:lstStyle/>
                    <a:p>
                      <a:pPr algn="ctr"/>
                      <a:r>
                        <a:rPr lang="es-ES_tradnl" sz="1100">
                          <a:effectLst/>
                        </a:rPr>
                        <a:t>trabaja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FK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147369960"/>
                  </a:ext>
                </a:extLst>
              </a:tr>
            </a:tbl>
          </a:graphicData>
        </a:graphic>
      </p:graphicFrame>
      <p:graphicFrame>
        <p:nvGraphicFramePr>
          <p:cNvPr id="13" name="Tabla 12">
            <a:extLst>
              <a:ext uri="{FF2B5EF4-FFF2-40B4-BE49-F238E27FC236}">
                <a16:creationId xmlns:a16="http://schemas.microsoft.com/office/drawing/2014/main" id="{EEC27591-9841-416A-AC8D-E2E723546AAD}"/>
              </a:ext>
            </a:extLst>
          </p:cNvPr>
          <p:cNvGraphicFramePr>
            <a:graphicFrameLocks noGrp="1"/>
          </p:cNvGraphicFramePr>
          <p:nvPr>
            <p:extLst>
              <p:ext uri="{D42A27DB-BD31-4B8C-83A1-F6EECF244321}">
                <p14:modId xmlns:p14="http://schemas.microsoft.com/office/powerpoint/2010/main" val="4078467185"/>
              </p:ext>
            </p:extLst>
          </p:nvPr>
        </p:nvGraphicFramePr>
        <p:xfrm>
          <a:off x="6096000" y="3142720"/>
          <a:ext cx="5727700" cy="1905000"/>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3884159141"/>
                    </a:ext>
                  </a:extLst>
                </a:gridCol>
                <a:gridCol w="1422400">
                  <a:extLst>
                    <a:ext uri="{9D8B030D-6E8A-4147-A177-3AD203B41FA5}">
                      <a16:colId xmlns:a16="http://schemas.microsoft.com/office/drawing/2014/main" val="1160069431"/>
                    </a:ext>
                  </a:extLst>
                </a:gridCol>
                <a:gridCol w="1384300">
                  <a:extLst>
                    <a:ext uri="{9D8B030D-6E8A-4147-A177-3AD203B41FA5}">
                      <a16:colId xmlns:a16="http://schemas.microsoft.com/office/drawing/2014/main" val="3120692259"/>
                    </a:ext>
                  </a:extLst>
                </a:gridCol>
                <a:gridCol w="1879600">
                  <a:extLst>
                    <a:ext uri="{9D8B030D-6E8A-4147-A177-3AD203B41FA5}">
                      <a16:colId xmlns:a16="http://schemas.microsoft.com/office/drawing/2014/main" val="1435059652"/>
                    </a:ext>
                  </a:extLst>
                </a:gridCol>
                <a:gridCol w="279400">
                  <a:extLst>
                    <a:ext uri="{9D8B030D-6E8A-4147-A177-3AD203B41FA5}">
                      <a16:colId xmlns:a16="http://schemas.microsoft.com/office/drawing/2014/main" val="3837713114"/>
                    </a:ext>
                  </a:extLst>
                </a:gridCol>
              </a:tblGrid>
              <a:tr h="19050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Columna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541059435"/>
                  </a:ext>
                </a:extLst>
              </a:tr>
              <a:tr h="190500">
                <a:tc>
                  <a:txBody>
                    <a:bodyPr/>
                    <a:lstStyle/>
                    <a:p>
                      <a:pPr algn="ctr"/>
                      <a:r>
                        <a:rPr lang="es-ES_tradnl" sz="1100">
                          <a:effectLst/>
                        </a:rPr>
                        <a:t>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357950000"/>
                  </a:ext>
                </a:extLst>
              </a:tr>
              <a:tr h="190500">
                <a:tc>
                  <a:txBody>
                    <a:bodyPr/>
                    <a:lstStyle/>
                    <a:p>
                      <a:pPr algn="ctr"/>
                      <a:r>
                        <a:rPr lang="es-ES_tradnl" sz="1100">
                          <a:effectLst/>
                        </a:rPr>
                        <a:t>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nombre_usuario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Nombre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485280348"/>
                  </a:ext>
                </a:extLst>
              </a:tr>
              <a:tr h="190500">
                <a:tc>
                  <a:txBody>
                    <a:bodyPr/>
                    <a:lstStyle/>
                    <a:p>
                      <a:pPr algn="ctr"/>
                      <a:r>
                        <a:rPr lang="es-ES_tradnl" sz="1100">
                          <a:effectLst/>
                        </a:rPr>
                        <a:t>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contrasena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Contraceña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751232522"/>
                  </a:ext>
                </a:extLst>
              </a:tr>
              <a:tr h="190500">
                <a:tc>
                  <a:txBody>
                    <a:bodyPr/>
                    <a:lstStyle/>
                    <a:p>
                      <a:pPr algn="ctr"/>
                      <a:r>
                        <a:rPr lang="es-ES_tradnl" sz="1100">
                          <a:effectLst/>
                        </a:rPr>
                        <a:t>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correo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varying(100)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Correo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736245784"/>
                  </a:ext>
                </a:extLst>
              </a:tr>
              <a:tr h="190500">
                <a:tc>
                  <a:txBody>
                    <a:bodyPr/>
                    <a:lstStyle/>
                    <a:p>
                      <a:pPr algn="ctr"/>
                      <a:r>
                        <a:rPr lang="es-ES_tradnl" sz="1100">
                          <a:effectLst/>
                        </a:rPr>
                        <a:t>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ano_de_nacimiento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Año de Nacimiento del 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690085143"/>
                  </a:ext>
                </a:extLst>
              </a:tr>
              <a:tr h="190500">
                <a:tc>
                  <a:txBody>
                    <a:bodyPr/>
                    <a:lstStyle/>
                    <a:p>
                      <a:pPr algn="ctr"/>
                      <a:r>
                        <a:rPr lang="es-ES_tradnl" sz="1100">
                          <a:effectLst/>
                        </a:rPr>
                        <a:t>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ciudad</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Ciudad donde Reside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276203837"/>
                  </a:ext>
                </a:extLst>
              </a:tr>
              <a:tr h="190500">
                <a:tc>
                  <a:txBody>
                    <a:bodyPr/>
                    <a:lstStyle/>
                    <a:p>
                      <a:pPr algn="ctr"/>
                      <a:r>
                        <a:rPr lang="es-ES_tradnl" sz="1100">
                          <a:effectLst/>
                        </a:rPr>
                        <a:t>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calle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Direccion del Uuario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550560775"/>
                  </a:ext>
                </a:extLst>
              </a:tr>
              <a:tr h="190500">
                <a:tc>
                  <a:txBody>
                    <a:bodyPr/>
                    <a:lstStyle/>
                    <a:p>
                      <a:pPr algn="ctr"/>
                      <a:r>
                        <a:rPr lang="es-ES_tradnl" sz="1100">
                          <a:effectLst/>
                        </a:rPr>
                        <a:t>usuario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err="1">
                          <a:effectLst/>
                        </a:rPr>
                        <a:t>nro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Numero de  la Direccion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622174623"/>
                  </a:ext>
                </a:extLst>
              </a:tr>
              <a:tr h="190500">
                <a:tc>
                  <a:txBody>
                    <a:bodyPr/>
                    <a:lstStyle/>
                    <a:p>
                      <a:pPr algn="ctr"/>
                      <a:r>
                        <a:rPr lang="es-ES" sz="1100" dirty="0">
                          <a:effectLst/>
                          <a:latin typeface="Calibri" panose="020F0502020204030204" pitchFamily="34" charset="0"/>
                          <a:ea typeface="Calibri" panose="020F0502020204030204" pitchFamily="34" charset="0"/>
                          <a:cs typeface="Times New Roman" panose="02020603050405020304" pitchFamily="18" charset="0"/>
                        </a:rPr>
                        <a:t>usuario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 sz="1100" dirty="0" err="1">
                          <a:effectLst/>
                          <a:latin typeface="Calibri" panose="020F0502020204030204" pitchFamily="34" charset="0"/>
                          <a:ea typeface="Calibri" panose="020F0502020204030204" pitchFamily="34" charset="0"/>
                          <a:cs typeface="Times New Roman" panose="02020603050405020304" pitchFamily="18" charset="0"/>
                        </a:rPr>
                        <a:t>telefono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 sz="1100" dirty="0" err="1">
                          <a:effectLst/>
                          <a:latin typeface="Calibri" panose="020F0502020204030204" pitchFamily="34" charset="0"/>
                          <a:ea typeface="Calibri" panose="020F0502020204030204" pitchFamily="34" charset="0"/>
                          <a:cs typeface="Times New Roman" panose="02020603050405020304" pitchFamily="18" charset="0"/>
                        </a:rPr>
                        <a:t>Character</a:t>
                      </a:r>
                      <a:r>
                        <a:rPr lang="es-ES" sz="1100" dirty="0">
                          <a:effectLst/>
                          <a:latin typeface="Calibri" panose="020F0502020204030204" pitchFamily="34" charset="0"/>
                          <a:ea typeface="Calibri" panose="020F0502020204030204" pitchFamily="34" charset="0"/>
                          <a:cs typeface="Times New Roman" panose="02020603050405020304" pitchFamily="18" charset="0"/>
                        </a:rPr>
                        <a:t> </a:t>
                      </a:r>
                      <a:r>
                        <a:rPr lang="es-ES" sz="1100" dirty="0" err="1">
                          <a:effectLst/>
                          <a:latin typeface="Calibri" panose="020F0502020204030204" pitchFamily="34" charset="0"/>
                          <a:ea typeface="Calibri" panose="020F0502020204030204" pitchFamily="34" charset="0"/>
                          <a:cs typeface="Times New Roman" panose="02020603050405020304" pitchFamily="18" charset="0"/>
                        </a:rPr>
                        <a:t>varying</a:t>
                      </a:r>
                      <a:r>
                        <a:rPr lang="es-ES" sz="1100" dirty="0">
                          <a:effectLst/>
                          <a:latin typeface="Calibri" panose="020F0502020204030204" pitchFamily="34" charset="0"/>
                          <a:ea typeface="Calibri" panose="020F0502020204030204" pitchFamily="34" charset="0"/>
                          <a:cs typeface="Times New Roman" panose="02020603050405020304" pitchFamily="18" charset="0"/>
                        </a:rPr>
                        <a:t>(50)</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 sz="1100" dirty="0">
                          <a:effectLst/>
                          <a:latin typeface="Calibri" panose="020F0502020204030204" pitchFamily="34" charset="0"/>
                          <a:ea typeface="Calibri" panose="020F0502020204030204" pitchFamily="34" charset="0"/>
                          <a:cs typeface="Times New Roman" panose="02020603050405020304" pitchFamily="18" charset="0"/>
                        </a:rPr>
                        <a:t>Teléfono del Usuario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966659553"/>
                  </a:ext>
                </a:extLst>
              </a:tr>
            </a:tbl>
          </a:graphicData>
        </a:graphic>
      </p:graphicFrame>
      <p:graphicFrame>
        <p:nvGraphicFramePr>
          <p:cNvPr id="14" name="Tabla 13">
            <a:extLst>
              <a:ext uri="{FF2B5EF4-FFF2-40B4-BE49-F238E27FC236}">
                <a16:creationId xmlns:a16="http://schemas.microsoft.com/office/drawing/2014/main" id="{EAE728EA-BDC6-48D2-8D3B-546F53C869E2}"/>
              </a:ext>
            </a:extLst>
          </p:cNvPr>
          <p:cNvGraphicFramePr>
            <a:graphicFrameLocks noGrp="1"/>
          </p:cNvGraphicFramePr>
          <p:nvPr>
            <p:extLst>
              <p:ext uri="{D42A27DB-BD31-4B8C-83A1-F6EECF244321}">
                <p14:modId xmlns:p14="http://schemas.microsoft.com/office/powerpoint/2010/main" val="410156035"/>
              </p:ext>
            </p:extLst>
          </p:nvPr>
        </p:nvGraphicFramePr>
        <p:xfrm>
          <a:off x="6096000" y="5230119"/>
          <a:ext cx="5727700" cy="762000"/>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1419481491"/>
                    </a:ext>
                  </a:extLst>
                </a:gridCol>
                <a:gridCol w="1422400">
                  <a:extLst>
                    <a:ext uri="{9D8B030D-6E8A-4147-A177-3AD203B41FA5}">
                      <a16:colId xmlns:a16="http://schemas.microsoft.com/office/drawing/2014/main" val="2441501636"/>
                    </a:ext>
                  </a:extLst>
                </a:gridCol>
                <a:gridCol w="1384300">
                  <a:extLst>
                    <a:ext uri="{9D8B030D-6E8A-4147-A177-3AD203B41FA5}">
                      <a16:colId xmlns:a16="http://schemas.microsoft.com/office/drawing/2014/main" val="1426981216"/>
                    </a:ext>
                  </a:extLst>
                </a:gridCol>
                <a:gridCol w="1879600">
                  <a:extLst>
                    <a:ext uri="{9D8B030D-6E8A-4147-A177-3AD203B41FA5}">
                      <a16:colId xmlns:a16="http://schemas.microsoft.com/office/drawing/2014/main" val="2190094871"/>
                    </a:ext>
                  </a:extLst>
                </a:gridCol>
                <a:gridCol w="279400">
                  <a:extLst>
                    <a:ext uri="{9D8B030D-6E8A-4147-A177-3AD203B41FA5}">
                      <a16:colId xmlns:a16="http://schemas.microsoft.com/office/drawing/2014/main" val="2953998268"/>
                    </a:ext>
                  </a:extLst>
                </a:gridCol>
              </a:tblGrid>
              <a:tr h="19050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Columna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09965835"/>
                  </a:ext>
                </a:extLst>
              </a:tr>
              <a:tr h="190500">
                <a:tc>
                  <a:txBody>
                    <a:bodyPr/>
                    <a:lstStyle/>
                    <a:p>
                      <a:pPr algn="ctr"/>
                      <a:r>
                        <a:rPr lang="es-ES_tradnl" sz="1100">
                          <a:effectLst/>
                        </a:rPr>
                        <a:t>vehiculo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patente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varying(6)</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Patente del Vehiculo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PK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860652518"/>
                  </a:ext>
                </a:extLst>
              </a:tr>
              <a:tr h="190500">
                <a:tc>
                  <a:txBody>
                    <a:bodyPr/>
                    <a:lstStyle/>
                    <a:p>
                      <a:pPr algn="ctr"/>
                      <a:r>
                        <a:rPr lang="es-ES_tradnl" sz="1100">
                          <a:effectLst/>
                        </a:rPr>
                        <a:t>vehiculo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R.U.T del Conductor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865443338"/>
                  </a:ext>
                </a:extLst>
              </a:tr>
              <a:tr h="190500">
                <a:tc>
                  <a:txBody>
                    <a:bodyPr/>
                    <a:lstStyle/>
                    <a:p>
                      <a:pPr algn="ctr"/>
                      <a:r>
                        <a:rPr lang="es-ES_tradnl" sz="1100">
                          <a:effectLst/>
                        </a:rPr>
                        <a:t>vehiculo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tipo_de_vehiculo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character varying(50)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Vehiculo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159208446"/>
                  </a:ext>
                </a:extLst>
              </a:tr>
            </a:tbl>
          </a:graphicData>
        </a:graphic>
      </p:graphicFrame>
      <p:graphicFrame>
        <p:nvGraphicFramePr>
          <p:cNvPr id="15" name="Tabla 14">
            <a:extLst>
              <a:ext uri="{FF2B5EF4-FFF2-40B4-BE49-F238E27FC236}">
                <a16:creationId xmlns:a16="http://schemas.microsoft.com/office/drawing/2014/main" id="{19BD16F1-004E-4EF6-9DA8-B9C41DF74FEF}"/>
              </a:ext>
            </a:extLst>
          </p:cNvPr>
          <p:cNvGraphicFramePr>
            <a:graphicFrameLocks noGrp="1"/>
          </p:cNvGraphicFramePr>
          <p:nvPr>
            <p:extLst>
              <p:ext uri="{D42A27DB-BD31-4B8C-83A1-F6EECF244321}">
                <p14:modId xmlns:p14="http://schemas.microsoft.com/office/powerpoint/2010/main" val="2516145191"/>
              </p:ext>
            </p:extLst>
          </p:nvPr>
        </p:nvGraphicFramePr>
        <p:xfrm>
          <a:off x="368300" y="5611119"/>
          <a:ext cx="5639094" cy="571500"/>
        </p:xfrm>
        <a:graphic>
          <a:graphicData uri="http://schemas.openxmlformats.org/drawingml/2006/table">
            <a:tbl>
              <a:tblPr firstRow="1" firstCol="1" bandRow="1">
                <a:tableStyleId>{5C22544A-7EE6-4342-B048-85BDC9FD1C3A}</a:tableStyleId>
              </a:tblPr>
              <a:tblGrid>
                <a:gridCol w="750212">
                  <a:extLst>
                    <a:ext uri="{9D8B030D-6E8A-4147-A177-3AD203B41FA5}">
                      <a16:colId xmlns:a16="http://schemas.microsoft.com/office/drawing/2014/main" val="553654676"/>
                    </a:ext>
                  </a:extLst>
                </a:gridCol>
                <a:gridCol w="1400396">
                  <a:extLst>
                    <a:ext uri="{9D8B030D-6E8A-4147-A177-3AD203B41FA5}">
                      <a16:colId xmlns:a16="http://schemas.microsoft.com/office/drawing/2014/main" val="3571291586"/>
                    </a:ext>
                  </a:extLst>
                </a:gridCol>
                <a:gridCol w="1362885">
                  <a:extLst>
                    <a:ext uri="{9D8B030D-6E8A-4147-A177-3AD203B41FA5}">
                      <a16:colId xmlns:a16="http://schemas.microsoft.com/office/drawing/2014/main" val="1344743743"/>
                    </a:ext>
                  </a:extLst>
                </a:gridCol>
                <a:gridCol w="1850523">
                  <a:extLst>
                    <a:ext uri="{9D8B030D-6E8A-4147-A177-3AD203B41FA5}">
                      <a16:colId xmlns:a16="http://schemas.microsoft.com/office/drawing/2014/main" val="2818247281"/>
                    </a:ext>
                  </a:extLst>
                </a:gridCol>
                <a:gridCol w="275078">
                  <a:extLst>
                    <a:ext uri="{9D8B030D-6E8A-4147-A177-3AD203B41FA5}">
                      <a16:colId xmlns:a16="http://schemas.microsoft.com/office/drawing/2014/main" val="3979932044"/>
                    </a:ext>
                  </a:extLst>
                </a:gridCol>
              </a:tblGrid>
              <a:tr h="190500">
                <a:tc>
                  <a:txBody>
                    <a:bodyPr/>
                    <a:lstStyle/>
                    <a:p>
                      <a:pPr algn="ctr"/>
                      <a:r>
                        <a:rPr lang="es-ES_tradnl" sz="1100">
                          <a:effectLst/>
                        </a:rPr>
                        <a:t>Tabla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Columna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Tipo de Variable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226780692"/>
                  </a:ext>
                </a:extLst>
              </a:tr>
              <a:tr h="190500">
                <a:tc>
                  <a:txBody>
                    <a:bodyPr/>
                    <a:lstStyle/>
                    <a:p>
                      <a:pPr algn="ctr"/>
                      <a:r>
                        <a:rPr lang="es-ES_tradnl" sz="1100">
                          <a:effectLst/>
                        </a:rPr>
                        <a:t>vende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del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FK</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184020178"/>
                  </a:ext>
                </a:extLst>
              </a:tr>
              <a:tr h="190500">
                <a:tc>
                  <a:txBody>
                    <a:bodyPr/>
                    <a:lstStyle/>
                    <a:p>
                      <a:pPr algn="ctr"/>
                      <a:r>
                        <a:rPr lang="es-ES_tradnl" sz="1100">
                          <a:effectLst/>
                        </a:rPr>
                        <a:t>vende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id_tienda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integer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a:effectLst/>
                        </a:rPr>
                        <a:t>Codigo del la Tienda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r>
                        <a:rPr lang="es-ES_tradnl" sz="1100" dirty="0">
                          <a:effectLst/>
                        </a:rPr>
                        <a:t>FK</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824456671"/>
                  </a:ext>
                </a:extLst>
              </a:tr>
            </a:tbl>
          </a:graphicData>
        </a:graphic>
      </p:graphicFrame>
    </p:spTree>
    <p:extLst>
      <p:ext uri="{BB962C8B-B14F-4D97-AF65-F5344CB8AC3E}">
        <p14:creationId xmlns:p14="http://schemas.microsoft.com/office/powerpoint/2010/main" val="714439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D4ABB3-C5CF-4B15-8BA3-E3982C458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5" name="Imagen 4" descr="Interfaz de usuario gráfica, Sitio web&#10;&#10;Descripción generada automáticamente con confianza media">
            <a:extLst>
              <a:ext uri="{FF2B5EF4-FFF2-40B4-BE49-F238E27FC236}">
                <a16:creationId xmlns:a16="http://schemas.microsoft.com/office/drawing/2014/main" id="{1E867C22-89D7-4353-9550-D62189B4F6B0}"/>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11554" b="52134"/>
          <a:stretch/>
        </p:blipFill>
        <p:spPr>
          <a:xfrm>
            <a:off x="231140" y="246888"/>
            <a:ext cx="11732261" cy="6382512"/>
          </a:xfrm>
          <a:prstGeom prst="rect">
            <a:avLst/>
          </a:prstGeom>
        </p:spPr>
      </p:pic>
      <p:sp>
        <p:nvSpPr>
          <p:cNvPr id="2" name="Título 1">
            <a:extLst>
              <a:ext uri="{FF2B5EF4-FFF2-40B4-BE49-F238E27FC236}">
                <a16:creationId xmlns:a16="http://schemas.microsoft.com/office/drawing/2014/main" id="{2D5582B6-7F15-4600-A747-3D8FCB1F5A7E}"/>
              </a:ext>
            </a:extLst>
          </p:cNvPr>
          <p:cNvSpPr>
            <a:spLocks noGrp="1"/>
          </p:cNvSpPr>
          <p:nvPr>
            <p:ph type="title"/>
          </p:nvPr>
        </p:nvSpPr>
        <p:spPr>
          <a:xfrm>
            <a:off x="1143000" y="609600"/>
            <a:ext cx="9875520" cy="1356360"/>
          </a:xfrm>
        </p:spPr>
        <p:txBody>
          <a:bodyPr>
            <a:normAutofit/>
          </a:bodyPr>
          <a:lstStyle/>
          <a:p>
            <a:r>
              <a:rPr lang="es-ES">
                <a:solidFill>
                  <a:schemeClr val="bg1"/>
                </a:solidFill>
              </a:rPr>
              <a:t>Diseño de interfaz</a:t>
            </a:r>
            <a:endParaRPr lang="es-CL">
              <a:solidFill>
                <a:schemeClr val="bg1"/>
              </a:solidFill>
            </a:endParaRPr>
          </a:p>
        </p:txBody>
      </p:sp>
      <p:sp>
        <p:nvSpPr>
          <p:cNvPr id="3" name="Marcador de contenido 2">
            <a:extLst>
              <a:ext uri="{FF2B5EF4-FFF2-40B4-BE49-F238E27FC236}">
                <a16:creationId xmlns:a16="http://schemas.microsoft.com/office/drawing/2014/main" id="{E8CC761F-32EC-4DE6-8327-37E1DFAF7999}"/>
              </a:ext>
            </a:extLst>
          </p:cNvPr>
          <p:cNvSpPr>
            <a:spLocks noGrp="1"/>
          </p:cNvSpPr>
          <p:nvPr>
            <p:ph idx="1"/>
          </p:nvPr>
        </p:nvSpPr>
        <p:spPr>
          <a:xfrm>
            <a:off x="1143000" y="2057400"/>
            <a:ext cx="9872871" cy="4038600"/>
          </a:xfrm>
        </p:spPr>
        <p:txBody>
          <a:bodyPr>
            <a:normAutofit/>
          </a:bodyPr>
          <a:lstStyle/>
          <a:p>
            <a:pPr algn="just"/>
            <a:r>
              <a:rPr lang="es-CL" b="1" dirty="0">
                <a:solidFill>
                  <a:schemeClr val="bg1"/>
                </a:solidFill>
                <a:effectLst/>
                <a:latin typeface="+mj-lt"/>
                <a:ea typeface="Arial" panose="020B0604020202020204" pitchFamily="34" charset="0"/>
                <a:cs typeface="Times New Roman" panose="02020603050405020304" pitchFamily="18" charset="0"/>
              </a:rPr>
              <a:t> PAGINA PRINCIPAL</a:t>
            </a:r>
            <a:r>
              <a:rPr lang="es-CL" dirty="0">
                <a:solidFill>
                  <a:schemeClr val="bg1"/>
                </a:solidFill>
                <a:effectLst/>
                <a:latin typeface="+mj-lt"/>
                <a:ea typeface="Arial" panose="020B0604020202020204" pitchFamily="34" charset="0"/>
                <a:cs typeface="Times New Roman" panose="02020603050405020304" pitchFamily="18" charset="0"/>
              </a:rPr>
              <a:t>: En esta sección se puede observar el </a:t>
            </a:r>
            <a:r>
              <a:rPr lang="es-CL" dirty="0" err="1">
                <a:solidFill>
                  <a:schemeClr val="bg1"/>
                </a:solidFill>
                <a:effectLst/>
                <a:latin typeface="+mj-lt"/>
                <a:ea typeface="Arial" panose="020B0604020202020204" pitchFamily="34" charset="0"/>
                <a:cs typeface="Times New Roman" panose="02020603050405020304" pitchFamily="18" charset="0"/>
              </a:rPr>
              <a:t>navbar</a:t>
            </a:r>
            <a:r>
              <a:rPr lang="es-CL" dirty="0">
                <a:solidFill>
                  <a:schemeClr val="bg1"/>
                </a:solidFill>
                <a:effectLst/>
                <a:latin typeface="+mj-lt"/>
                <a:ea typeface="Arial" panose="020B0604020202020204" pitchFamily="34" charset="0"/>
                <a:cs typeface="Times New Roman" panose="02020603050405020304" pitchFamily="18" charset="0"/>
              </a:rPr>
              <a:t> que tiene 4 botones que anexan a los distintos enlaces de la página web, además del botón de iniciar sesión en el cual uno puede </a:t>
            </a:r>
            <a:r>
              <a:rPr lang="es-CL" dirty="0" err="1">
                <a:solidFill>
                  <a:schemeClr val="bg1"/>
                </a:solidFill>
                <a:effectLst/>
                <a:latin typeface="+mj-lt"/>
                <a:ea typeface="Arial" panose="020B0604020202020204" pitchFamily="34" charset="0"/>
                <a:cs typeface="Times New Roman" panose="02020603050405020304" pitchFamily="18" charset="0"/>
              </a:rPr>
              <a:t>loguearse</a:t>
            </a:r>
            <a:r>
              <a:rPr lang="es-CL" dirty="0">
                <a:solidFill>
                  <a:schemeClr val="bg1"/>
                </a:solidFill>
                <a:effectLst/>
                <a:latin typeface="+mj-lt"/>
                <a:ea typeface="Arial" panose="020B0604020202020204" pitchFamily="34" charset="0"/>
                <a:cs typeface="Times New Roman" panose="02020603050405020304" pitchFamily="18" charset="0"/>
              </a:rPr>
              <a:t> o registrarse.</a:t>
            </a:r>
          </a:p>
          <a:p>
            <a:pPr algn="just"/>
            <a:r>
              <a:rPr lang="es-CL" dirty="0">
                <a:solidFill>
                  <a:schemeClr val="bg1"/>
                </a:solidFill>
                <a:effectLst/>
                <a:latin typeface="+mj-lt"/>
                <a:ea typeface="Arial" panose="020B0604020202020204" pitchFamily="34" charset="0"/>
                <a:cs typeface="Times New Roman" panose="02020603050405020304" pitchFamily="18" charset="0"/>
              </a:rPr>
              <a:t> </a:t>
            </a:r>
          </a:p>
          <a:p>
            <a:pPr algn="just"/>
            <a:r>
              <a:rPr lang="es-CL" dirty="0">
                <a:solidFill>
                  <a:schemeClr val="bg1"/>
                </a:solidFill>
                <a:effectLst/>
                <a:latin typeface="+mj-lt"/>
                <a:ea typeface="Arial" panose="020B0604020202020204" pitchFamily="34" charset="0"/>
                <a:cs typeface="Times New Roman" panose="02020603050405020304" pitchFamily="18" charset="0"/>
              </a:rPr>
              <a:t>Más abajo se puede encontrar información de la empresa como tal, sobre la empresa, misión y visión.</a:t>
            </a:r>
          </a:p>
          <a:p>
            <a:pPr algn="just"/>
            <a:r>
              <a:rPr lang="es-CL" dirty="0">
                <a:solidFill>
                  <a:schemeClr val="bg1"/>
                </a:solidFill>
                <a:effectLst/>
                <a:latin typeface="+mj-lt"/>
                <a:ea typeface="Arial" panose="020B0604020202020204" pitchFamily="34" charset="0"/>
                <a:cs typeface="Times New Roman" panose="02020603050405020304" pitchFamily="18" charset="0"/>
              </a:rPr>
              <a:t> </a:t>
            </a:r>
          </a:p>
          <a:p>
            <a:pPr algn="just"/>
            <a:r>
              <a:rPr lang="es-CL" dirty="0">
                <a:solidFill>
                  <a:schemeClr val="bg1"/>
                </a:solidFill>
                <a:effectLst/>
                <a:latin typeface="+mj-lt"/>
                <a:ea typeface="Arial" panose="020B0604020202020204" pitchFamily="34" charset="0"/>
                <a:cs typeface="Times New Roman" panose="02020603050405020304" pitchFamily="18" charset="0"/>
              </a:rPr>
              <a:t>Además se puede observar los testimonios de algunos de los clientes, el teléfono de contacto y el </a:t>
            </a:r>
            <a:r>
              <a:rPr lang="es-CL" dirty="0" err="1">
                <a:solidFill>
                  <a:schemeClr val="bg1"/>
                </a:solidFill>
                <a:effectLst/>
                <a:latin typeface="+mj-lt"/>
                <a:ea typeface="Arial" panose="020B0604020202020204" pitchFamily="34" charset="0"/>
                <a:cs typeface="Times New Roman" panose="02020603050405020304" pitchFamily="18" charset="0"/>
              </a:rPr>
              <a:t>gmail</a:t>
            </a:r>
            <a:r>
              <a:rPr lang="es-CL" dirty="0">
                <a:solidFill>
                  <a:schemeClr val="bg1"/>
                </a:solidFill>
                <a:effectLst/>
                <a:latin typeface="+mj-lt"/>
                <a:ea typeface="Arial" panose="020B0604020202020204" pitchFamily="34" charset="0"/>
                <a:cs typeface="Times New Roman" panose="02020603050405020304" pitchFamily="18" charset="0"/>
              </a:rPr>
              <a:t> de la empresa</a:t>
            </a:r>
          </a:p>
          <a:p>
            <a:pPr marL="45720" indent="0">
              <a:buNone/>
            </a:pPr>
            <a:endParaRPr lang="es-CL" dirty="0">
              <a:solidFill>
                <a:schemeClr val="bg1"/>
              </a:solidFill>
            </a:endParaRPr>
          </a:p>
        </p:txBody>
      </p:sp>
    </p:spTree>
    <p:extLst>
      <p:ext uri="{BB962C8B-B14F-4D97-AF65-F5344CB8AC3E}">
        <p14:creationId xmlns:p14="http://schemas.microsoft.com/office/powerpoint/2010/main" val="2268225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D4ABB3-C5CF-4B15-8BA3-E3982C458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6" name="Imagen 5" descr="Captura de pantalla de un celular con la imagen de un perro&#10;&#10;Descripción generada automáticamente">
            <a:extLst>
              <a:ext uri="{FF2B5EF4-FFF2-40B4-BE49-F238E27FC236}">
                <a16:creationId xmlns:a16="http://schemas.microsoft.com/office/drawing/2014/main" id="{6142EEE2-9F09-4D3A-9D3F-BCB563C54C80}"/>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4258" r="2454"/>
          <a:stretch/>
        </p:blipFill>
        <p:spPr>
          <a:xfrm>
            <a:off x="231140" y="246888"/>
            <a:ext cx="11732261" cy="6382512"/>
          </a:xfrm>
          <a:prstGeom prst="rect">
            <a:avLst/>
          </a:prstGeom>
        </p:spPr>
      </p:pic>
      <p:sp>
        <p:nvSpPr>
          <p:cNvPr id="2" name="Título 1">
            <a:extLst>
              <a:ext uri="{FF2B5EF4-FFF2-40B4-BE49-F238E27FC236}">
                <a16:creationId xmlns:a16="http://schemas.microsoft.com/office/drawing/2014/main" id="{9DBF74E5-CE5A-484D-80FF-B57C8175A56B}"/>
              </a:ext>
            </a:extLst>
          </p:cNvPr>
          <p:cNvSpPr>
            <a:spLocks noGrp="1"/>
          </p:cNvSpPr>
          <p:nvPr>
            <p:ph type="title"/>
          </p:nvPr>
        </p:nvSpPr>
        <p:spPr>
          <a:xfrm>
            <a:off x="1143000" y="609600"/>
            <a:ext cx="9875520" cy="1356360"/>
          </a:xfrm>
        </p:spPr>
        <p:txBody>
          <a:bodyPr>
            <a:normAutofit/>
          </a:bodyPr>
          <a:lstStyle/>
          <a:p>
            <a:r>
              <a:rPr lang="es-ES">
                <a:solidFill>
                  <a:schemeClr val="bg1"/>
                </a:solidFill>
              </a:rPr>
              <a:t>Diseño de interfaz</a:t>
            </a:r>
            <a:endParaRPr lang="es-CL">
              <a:solidFill>
                <a:schemeClr val="bg1"/>
              </a:solidFill>
            </a:endParaRPr>
          </a:p>
        </p:txBody>
      </p:sp>
      <p:sp>
        <p:nvSpPr>
          <p:cNvPr id="3" name="Marcador de contenido 2">
            <a:extLst>
              <a:ext uri="{FF2B5EF4-FFF2-40B4-BE49-F238E27FC236}">
                <a16:creationId xmlns:a16="http://schemas.microsoft.com/office/drawing/2014/main" id="{C7EE2C8D-8730-418A-802C-1ED3A1AC637D}"/>
              </a:ext>
            </a:extLst>
          </p:cNvPr>
          <p:cNvSpPr>
            <a:spLocks noGrp="1"/>
          </p:cNvSpPr>
          <p:nvPr>
            <p:ph idx="1"/>
          </p:nvPr>
        </p:nvSpPr>
        <p:spPr>
          <a:xfrm>
            <a:off x="1143000" y="2057400"/>
            <a:ext cx="9872871" cy="4038600"/>
          </a:xfrm>
        </p:spPr>
        <p:txBody>
          <a:bodyPr>
            <a:normAutofit/>
          </a:bodyPr>
          <a:lstStyle/>
          <a:p>
            <a:pPr algn="just"/>
            <a:r>
              <a:rPr lang="es-CL" dirty="0">
                <a:solidFill>
                  <a:schemeClr val="bg1"/>
                </a:solidFill>
                <a:effectLst/>
                <a:latin typeface="+mj-lt"/>
                <a:ea typeface="Calibri" panose="020F0502020204030204" pitchFamily="34" charset="0"/>
                <a:cs typeface="Times New Roman" panose="02020603050405020304" pitchFamily="18" charset="0"/>
              </a:rPr>
              <a:t>En la interfaz de </a:t>
            </a:r>
            <a:r>
              <a:rPr lang="es-CL" dirty="0" err="1">
                <a:solidFill>
                  <a:schemeClr val="bg1"/>
                </a:solidFill>
                <a:effectLst/>
                <a:latin typeface="+mj-lt"/>
                <a:ea typeface="Calibri" panose="020F0502020204030204" pitchFamily="34" charset="0"/>
                <a:cs typeface="Times New Roman" panose="02020603050405020304" pitchFamily="18" charset="0"/>
              </a:rPr>
              <a:t>login</a:t>
            </a:r>
            <a:r>
              <a:rPr lang="es-CL" dirty="0">
                <a:solidFill>
                  <a:schemeClr val="bg1"/>
                </a:solidFill>
                <a:effectLst/>
                <a:latin typeface="+mj-lt"/>
                <a:ea typeface="Calibri" panose="020F0502020204030204" pitchFamily="34" charset="0"/>
                <a:cs typeface="Times New Roman" panose="02020603050405020304" pitchFamily="18" charset="0"/>
              </a:rPr>
              <a:t> se puede apreciar el campo para el correo </a:t>
            </a:r>
            <a:r>
              <a:rPr lang="es-CL" dirty="0" err="1">
                <a:solidFill>
                  <a:schemeClr val="bg1"/>
                </a:solidFill>
                <a:effectLst/>
                <a:latin typeface="+mj-lt"/>
                <a:ea typeface="Calibri" panose="020F0502020204030204" pitchFamily="34" charset="0"/>
                <a:cs typeface="Times New Roman" panose="02020603050405020304" pitchFamily="18" charset="0"/>
              </a:rPr>
              <a:t>electronico</a:t>
            </a:r>
            <a:r>
              <a:rPr lang="es-CL" dirty="0">
                <a:solidFill>
                  <a:schemeClr val="bg1"/>
                </a:solidFill>
                <a:effectLst/>
                <a:latin typeface="+mj-lt"/>
                <a:ea typeface="Calibri" panose="020F0502020204030204" pitchFamily="34" charset="0"/>
                <a:cs typeface="Times New Roman" panose="02020603050405020304" pitchFamily="18" charset="0"/>
              </a:rPr>
              <a:t> y la contraseña los cuales usaran esa </a:t>
            </a:r>
            <a:r>
              <a:rPr lang="es-CL" dirty="0" err="1">
                <a:solidFill>
                  <a:schemeClr val="bg1"/>
                </a:solidFill>
                <a:effectLst/>
                <a:latin typeface="+mj-lt"/>
                <a:ea typeface="Calibri" panose="020F0502020204030204" pitchFamily="34" charset="0"/>
                <a:cs typeface="Times New Roman" panose="02020603050405020304" pitchFamily="18" charset="0"/>
              </a:rPr>
              <a:t>informacion</a:t>
            </a:r>
            <a:endParaRPr lang="es-CL" dirty="0">
              <a:solidFill>
                <a:schemeClr val="bg1"/>
              </a:solidFill>
              <a:effectLst/>
              <a:latin typeface="+mj-lt"/>
              <a:ea typeface="Calibri" panose="020F0502020204030204" pitchFamily="34" charset="0"/>
              <a:cs typeface="Times New Roman" panose="02020603050405020304" pitchFamily="18" charset="0"/>
            </a:endParaRPr>
          </a:p>
          <a:p>
            <a:pPr algn="just"/>
            <a:r>
              <a:rPr lang="es-CL" dirty="0">
                <a:solidFill>
                  <a:schemeClr val="bg1"/>
                </a:solidFill>
                <a:effectLst/>
                <a:latin typeface="+mj-lt"/>
                <a:ea typeface="Calibri" panose="020F0502020204030204" pitchFamily="34" charset="0"/>
                <a:cs typeface="Times New Roman" panose="02020603050405020304" pitchFamily="18" charset="0"/>
              </a:rPr>
              <a:t>para verificarla con la base de datos y posteriormente permitir o denegar el acceso </a:t>
            </a:r>
            <a:r>
              <a:rPr lang="es-CL" dirty="0" err="1">
                <a:solidFill>
                  <a:schemeClr val="bg1"/>
                </a:solidFill>
                <a:effectLst/>
                <a:latin typeface="+mj-lt"/>
                <a:ea typeface="Calibri" panose="020F0502020204030204" pitchFamily="34" charset="0"/>
                <a:cs typeface="Times New Roman" panose="02020603050405020304" pitchFamily="18" charset="0"/>
              </a:rPr>
              <a:t>segun</a:t>
            </a:r>
            <a:r>
              <a:rPr lang="es-CL" dirty="0">
                <a:solidFill>
                  <a:schemeClr val="bg1"/>
                </a:solidFill>
                <a:effectLst/>
                <a:latin typeface="+mj-lt"/>
                <a:ea typeface="Calibri" panose="020F0502020204030204" pitchFamily="34" charset="0"/>
                <a:cs typeface="Times New Roman" panose="02020603050405020304" pitchFamily="18" charset="0"/>
              </a:rPr>
              <a:t> los datos sean ingresados correctamente</a:t>
            </a:r>
          </a:p>
          <a:p>
            <a:pPr algn="just"/>
            <a:r>
              <a:rPr lang="es-CL" dirty="0">
                <a:solidFill>
                  <a:schemeClr val="bg1"/>
                </a:solidFill>
                <a:effectLst/>
                <a:latin typeface="+mj-lt"/>
                <a:ea typeface="Calibri" panose="020F0502020204030204" pitchFamily="34" charset="0"/>
                <a:cs typeface="Times New Roman" panose="02020603050405020304" pitchFamily="18" charset="0"/>
              </a:rPr>
              <a:t>o no, </a:t>
            </a:r>
            <a:r>
              <a:rPr lang="es-CL" dirty="0" err="1">
                <a:solidFill>
                  <a:schemeClr val="bg1"/>
                </a:solidFill>
                <a:effectLst/>
                <a:latin typeface="+mj-lt"/>
                <a:ea typeface="Calibri" panose="020F0502020204030204" pitchFamily="34" charset="0"/>
                <a:cs typeface="Times New Roman" panose="02020603050405020304" pitchFamily="18" charset="0"/>
              </a:rPr>
              <a:t>tambien</a:t>
            </a:r>
            <a:r>
              <a:rPr lang="es-CL" dirty="0">
                <a:solidFill>
                  <a:schemeClr val="bg1"/>
                </a:solidFill>
                <a:effectLst/>
                <a:latin typeface="+mj-lt"/>
                <a:ea typeface="Calibri" panose="020F0502020204030204" pitchFamily="34" charset="0"/>
                <a:cs typeface="Times New Roman" panose="02020603050405020304" pitchFamily="18" charset="0"/>
              </a:rPr>
              <a:t> ofrece un pequeño logo de </a:t>
            </a:r>
            <a:r>
              <a:rPr lang="es-CL" dirty="0" err="1">
                <a:solidFill>
                  <a:schemeClr val="bg1"/>
                </a:solidFill>
                <a:effectLst/>
                <a:latin typeface="+mj-lt"/>
                <a:ea typeface="Calibri" panose="020F0502020204030204" pitchFamily="34" charset="0"/>
                <a:cs typeface="Times New Roman" panose="02020603050405020304" pitchFamily="18" charset="0"/>
              </a:rPr>
              <a:t>Ekonuba</a:t>
            </a:r>
            <a:r>
              <a:rPr lang="es-CL" dirty="0">
                <a:solidFill>
                  <a:schemeClr val="bg1"/>
                </a:solidFill>
                <a:effectLst/>
                <a:latin typeface="+mj-lt"/>
                <a:ea typeface="Calibri" panose="020F0502020204030204" pitchFamily="34" charset="0"/>
                <a:cs typeface="Times New Roman" panose="02020603050405020304" pitchFamily="18" charset="0"/>
              </a:rPr>
              <a:t> para volver a la pagina principal y un </a:t>
            </a:r>
            <a:r>
              <a:rPr lang="es-CL" dirty="0" err="1">
                <a:solidFill>
                  <a:schemeClr val="bg1"/>
                </a:solidFill>
                <a:effectLst/>
                <a:latin typeface="+mj-lt"/>
                <a:ea typeface="Calibri" panose="020F0502020204030204" pitchFamily="34" charset="0"/>
                <a:cs typeface="Times New Roman" panose="02020603050405020304" pitchFamily="18" charset="0"/>
              </a:rPr>
              <a:t>boton</a:t>
            </a:r>
            <a:r>
              <a:rPr lang="es-CL" dirty="0">
                <a:solidFill>
                  <a:schemeClr val="bg1"/>
                </a:solidFill>
                <a:effectLst/>
                <a:latin typeface="+mj-lt"/>
                <a:ea typeface="Calibri" panose="020F0502020204030204" pitchFamily="34" charset="0"/>
                <a:cs typeface="Times New Roman" panose="02020603050405020304" pitchFamily="18" charset="0"/>
              </a:rPr>
              <a:t> para registrarse en caso que no</a:t>
            </a:r>
          </a:p>
          <a:p>
            <a:pPr algn="just"/>
            <a:r>
              <a:rPr lang="es-CL" dirty="0">
                <a:solidFill>
                  <a:schemeClr val="bg1"/>
                </a:solidFill>
                <a:effectLst/>
                <a:latin typeface="+mj-lt"/>
                <a:ea typeface="Calibri" panose="020F0502020204030204" pitchFamily="34" charset="0"/>
                <a:cs typeface="Times New Roman" panose="02020603050405020304" pitchFamily="18" charset="0"/>
              </a:rPr>
              <a:t>lo este</a:t>
            </a:r>
          </a:p>
        </p:txBody>
      </p:sp>
    </p:spTree>
    <p:extLst>
      <p:ext uri="{BB962C8B-B14F-4D97-AF65-F5344CB8AC3E}">
        <p14:creationId xmlns:p14="http://schemas.microsoft.com/office/powerpoint/2010/main" val="2400294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2D4ABB3-C5CF-4B15-8BA3-E3982C458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4" name="Imagen 3" descr="Captura de pantalla de un perro&#10;&#10;Descripción generada automáticamente">
            <a:extLst>
              <a:ext uri="{FF2B5EF4-FFF2-40B4-BE49-F238E27FC236}">
                <a16:creationId xmlns:a16="http://schemas.microsoft.com/office/drawing/2014/main" id="{64A4335B-7E51-46E5-8EF4-AEB625D5BC88}"/>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1985" r="4727"/>
          <a:stretch/>
        </p:blipFill>
        <p:spPr>
          <a:xfrm>
            <a:off x="231140" y="246888"/>
            <a:ext cx="11732261" cy="6382512"/>
          </a:xfrm>
          <a:prstGeom prst="rect">
            <a:avLst/>
          </a:prstGeom>
        </p:spPr>
      </p:pic>
      <p:sp>
        <p:nvSpPr>
          <p:cNvPr id="2" name="Título 1">
            <a:extLst>
              <a:ext uri="{FF2B5EF4-FFF2-40B4-BE49-F238E27FC236}">
                <a16:creationId xmlns:a16="http://schemas.microsoft.com/office/drawing/2014/main" id="{7B328BD9-941C-413E-9E1C-91855DA52593}"/>
              </a:ext>
            </a:extLst>
          </p:cNvPr>
          <p:cNvSpPr>
            <a:spLocks noGrp="1"/>
          </p:cNvSpPr>
          <p:nvPr>
            <p:ph type="title"/>
          </p:nvPr>
        </p:nvSpPr>
        <p:spPr>
          <a:xfrm>
            <a:off x="1143000" y="609600"/>
            <a:ext cx="9875520" cy="1356360"/>
          </a:xfrm>
        </p:spPr>
        <p:txBody>
          <a:bodyPr>
            <a:normAutofit/>
          </a:bodyPr>
          <a:lstStyle/>
          <a:p>
            <a:r>
              <a:rPr lang="es-ES">
                <a:solidFill>
                  <a:schemeClr val="bg1"/>
                </a:solidFill>
              </a:rPr>
              <a:t>Diseño de interfaz</a:t>
            </a:r>
            <a:endParaRPr lang="es-CL">
              <a:solidFill>
                <a:schemeClr val="bg1"/>
              </a:solidFill>
            </a:endParaRPr>
          </a:p>
        </p:txBody>
      </p:sp>
      <p:sp>
        <p:nvSpPr>
          <p:cNvPr id="9" name="Content Placeholder 8">
            <a:extLst>
              <a:ext uri="{FF2B5EF4-FFF2-40B4-BE49-F238E27FC236}">
                <a16:creationId xmlns:a16="http://schemas.microsoft.com/office/drawing/2014/main" id="{411A9AAB-C8ED-4A7B-8AC6-D43B33C4E7D2}"/>
              </a:ext>
            </a:extLst>
          </p:cNvPr>
          <p:cNvSpPr>
            <a:spLocks noGrp="1"/>
          </p:cNvSpPr>
          <p:nvPr>
            <p:ph idx="1"/>
          </p:nvPr>
        </p:nvSpPr>
        <p:spPr>
          <a:xfrm>
            <a:off x="1143000" y="2057400"/>
            <a:ext cx="9872871" cy="4038600"/>
          </a:xfrm>
        </p:spPr>
        <p:txBody>
          <a:bodyPr>
            <a:normAutofit/>
          </a:bodyPr>
          <a:lstStyle/>
          <a:p>
            <a:pPr algn="just"/>
            <a:r>
              <a:rPr lang="es-CL" b="1" dirty="0">
                <a:solidFill>
                  <a:schemeClr val="bg1"/>
                </a:solidFill>
                <a:effectLst/>
                <a:ea typeface="Calibri" panose="020F0502020204030204" pitchFamily="34" charset="0"/>
                <a:cs typeface="Times New Roman" panose="02020603050405020304" pitchFamily="18" charset="0"/>
              </a:rPr>
              <a:t>REGISTRO:</a:t>
            </a:r>
            <a:r>
              <a:rPr lang="es-CL" dirty="0">
                <a:solidFill>
                  <a:schemeClr val="bg1"/>
                </a:solidFill>
                <a:effectLst/>
                <a:ea typeface="Calibri" panose="020F0502020204030204" pitchFamily="34" charset="0"/>
                <a:cs typeface="Times New Roman" panose="02020603050405020304" pitchFamily="18" charset="0"/>
              </a:rPr>
              <a:t> En esta sección se registra la </a:t>
            </a:r>
            <a:r>
              <a:rPr lang="es-CL" dirty="0" err="1">
                <a:solidFill>
                  <a:schemeClr val="bg1"/>
                </a:solidFill>
                <a:effectLst/>
                <a:ea typeface="Calibri" panose="020F0502020204030204" pitchFamily="34" charset="0"/>
                <a:cs typeface="Times New Roman" panose="02020603050405020304" pitchFamily="18" charset="0"/>
              </a:rPr>
              <a:t>la</a:t>
            </a:r>
            <a:r>
              <a:rPr lang="es-CL" dirty="0">
                <a:solidFill>
                  <a:schemeClr val="bg1"/>
                </a:solidFill>
                <a:effectLst/>
                <a:ea typeface="Calibri" panose="020F0502020204030204" pitchFamily="34" charset="0"/>
                <a:cs typeface="Times New Roman" panose="02020603050405020304" pitchFamily="18" charset="0"/>
              </a:rPr>
              <a:t> información de los usuarios nuevos. Se le pide a los usuarios ingresar su nombre, una contraseña, Repetir contraseña . El Registro consta con la </a:t>
            </a:r>
            <a:r>
              <a:rPr lang="es-CL" dirty="0" err="1">
                <a:solidFill>
                  <a:schemeClr val="bg1"/>
                </a:solidFill>
                <a:effectLst/>
                <a:ea typeface="Calibri" panose="020F0502020204030204" pitchFamily="34" charset="0"/>
                <a:cs typeface="Times New Roman" panose="02020603050405020304" pitchFamily="18" charset="0"/>
              </a:rPr>
              <a:t>opcion</a:t>
            </a:r>
            <a:r>
              <a:rPr lang="es-CL" dirty="0">
                <a:solidFill>
                  <a:schemeClr val="bg1"/>
                </a:solidFill>
                <a:effectLst/>
                <a:ea typeface="Calibri" panose="020F0502020204030204" pitchFamily="34" charset="0"/>
                <a:cs typeface="Times New Roman" panose="02020603050405020304" pitchFamily="18" charset="0"/>
              </a:rPr>
              <a:t> de Registrar y “O inicia sesión</a:t>
            </a:r>
            <a:r>
              <a:rPr lang="es-CL" sz="2800" dirty="0">
                <a:solidFill>
                  <a:schemeClr val="bg1"/>
                </a:solidFill>
                <a:effectLst/>
                <a:ea typeface="Calibri" panose="020F0502020204030204" pitchFamily="34" charset="0"/>
                <a:cs typeface="Times New Roman" panose="02020603050405020304" pitchFamily="18" charset="0"/>
              </a:rPr>
              <a:t>” .</a:t>
            </a:r>
          </a:p>
          <a:p>
            <a:endParaRPr lang="en-US" dirty="0">
              <a:solidFill>
                <a:schemeClr val="bg1"/>
              </a:solidFill>
            </a:endParaRPr>
          </a:p>
        </p:txBody>
      </p:sp>
    </p:spTree>
    <p:extLst>
      <p:ext uri="{BB962C8B-B14F-4D97-AF65-F5344CB8AC3E}">
        <p14:creationId xmlns:p14="http://schemas.microsoft.com/office/powerpoint/2010/main" val="113591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F4A819F-A48E-44C5-93EA-9EC73E67CD0C}"/>
              </a:ext>
            </a:extLst>
          </p:cNvPr>
          <p:cNvSpPr>
            <a:spLocks noGrp="1"/>
          </p:cNvSpPr>
          <p:nvPr>
            <p:ph type="title"/>
          </p:nvPr>
        </p:nvSpPr>
        <p:spPr>
          <a:xfrm>
            <a:off x="643467" y="643466"/>
            <a:ext cx="3602736" cy="5269651"/>
          </a:xfrm>
        </p:spPr>
        <p:txBody>
          <a:bodyPr>
            <a:normAutofit/>
          </a:bodyPr>
          <a:lstStyle/>
          <a:p>
            <a:pPr algn="ctr"/>
            <a:r>
              <a:rPr lang="es-ES" sz="3200"/>
              <a:t>Conclusión</a:t>
            </a:r>
            <a:endParaRPr lang="es-CL" sz="3200"/>
          </a:p>
        </p:txBody>
      </p:sp>
      <p:cxnSp>
        <p:nvCxnSpPr>
          <p:cNvPr id="27" name="Straight Connector 22">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4515CD0-4032-436A-A516-5F0EC216633B}"/>
              </a:ext>
            </a:extLst>
          </p:cNvPr>
          <p:cNvSpPr>
            <a:spLocks noGrp="1"/>
          </p:cNvSpPr>
          <p:nvPr>
            <p:ph idx="1"/>
          </p:nvPr>
        </p:nvSpPr>
        <p:spPr>
          <a:xfrm>
            <a:off x="5065182" y="643466"/>
            <a:ext cx="6173333" cy="5269650"/>
          </a:xfrm>
        </p:spPr>
        <p:txBody>
          <a:bodyPr anchor="ctr">
            <a:normAutofit/>
          </a:bodyPr>
          <a:lstStyle/>
          <a:p>
            <a:r>
              <a:rPr lang="es-CL" sz="2000" dirty="0">
                <a:effectLst/>
                <a:latin typeface="Times New Roman" panose="02020603050405020304" pitchFamily="18" charset="0"/>
                <a:ea typeface="Calibri" panose="020F0502020204030204" pitchFamily="34" charset="0"/>
                <a:cs typeface="Times New Roman" panose="02020603050405020304" pitchFamily="18" charset="0"/>
              </a:rPr>
              <a:t>Con todo lo presentado durante el informe se puede concluir que Eukonuba es una empresa que presta servicio para el cuidado de las mascotas, cuyo objetivo es el cuidado de ellas, consta con una serie de requisitos de usuario, además de un sitio web donde los usuarios pueden informarse y compartir opiniones respecto a otros usuarios.</a:t>
            </a:r>
            <a:endParaRPr lang="es-CL"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CL" sz="2000" dirty="0"/>
          </a:p>
        </p:txBody>
      </p:sp>
    </p:spTree>
    <p:extLst>
      <p:ext uri="{BB962C8B-B14F-4D97-AF65-F5344CB8AC3E}">
        <p14:creationId xmlns:p14="http://schemas.microsoft.com/office/powerpoint/2010/main" val="265789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AD1E8-C53E-4BEC-92C6-ACEEA0F5F638}"/>
              </a:ext>
            </a:extLst>
          </p:cNvPr>
          <p:cNvSpPr>
            <a:spLocks noGrp="1"/>
          </p:cNvSpPr>
          <p:nvPr>
            <p:ph type="title"/>
          </p:nvPr>
        </p:nvSpPr>
        <p:spPr>
          <a:xfrm>
            <a:off x="1451579" y="739446"/>
            <a:ext cx="9603275" cy="1049235"/>
          </a:xfrm>
        </p:spPr>
        <p:txBody>
          <a:bodyPr/>
          <a:lstStyle/>
          <a:p>
            <a:r>
              <a:rPr lang="es-ES" dirty="0"/>
              <a:t>Historia de la empresa</a:t>
            </a:r>
            <a:endParaRPr lang="es-CL" dirty="0"/>
          </a:p>
        </p:txBody>
      </p:sp>
      <p:sp>
        <p:nvSpPr>
          <p:cNvPr id="3" name="Marcador de contenido 2">
            <a:extLst>
              <a:ext uri="{FF2B5EF4-FFF2-40B4-BE49-F238E27FC236}">
                <a16:creationId xmlns:a16="http://schemas.microsoft.com/office/drawing/2014/main" id="{919E5686-352A-45C3-8F5C-ADE8F18FD09A}"/>
              </a:ext>
            </a:extLst>
          </p:cNvPr>
          <p:cNvSpPr>
            <a:spLocks noGrp="1"/>
          </p:cNvSpPr>
          <p:nvPr>
            <p:ph idx="1"/>
          </p:nvPr>
        </p:nvSpPr>
        <p:spPr/>
        <p:txBody>
          <a:bodyPr/>
          <a:lstStyle/>
          <a:p>
            <a:pPr algn="just"/>
            <a:r>
              <a:rPr lang="es-ES_tradnl" sz="1800" dirty="0">
                <a:effectLst/>
                <a:latin typeface="+mj-lt"/>
                <a:ea typeface="Calibri" panose="020F0502020204030204" pitchFamily="34" charset="0"/>
                <a:cs typeface="Times New Roman" panose="02020603050405020304" pitchFamily="18" charset="0"/>
              </a:rPr>
              <a:t>Eukonuba empezó como un pequeño proyecto dedicado a atender mayoritariamente a gatos y perros ya que eran los más comunes, poco a poco gracias a distintas asociaciones además de los esfuerzos puestos por parte de los directores de la empresa logro crecer cada vez más expandiéndose a nuevos horizontes e ideas convirtiéndose en la gran y respetable empresa que es hoy en día.</a:t>
            </a:r>
            <a:endParaRPr lang="es-CL" sz="1800" dirty="0">
              <a:effectLst/>
              <a:latin typeface="+mj-lt"/>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321203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59561-A4CC-4A41-B596-FEB7F9954CE9}"/>
              </a:ext>
            </a:extLst>
          </p:cNvPr>
          <p:cNvSpPr>
            <a:spLocks noGrp="1"/>
          </p:cNvSpPr>
          <p:nvPr>
            <p:ph type="title"/>
          </p:nvPr>
        </p:nvSpPr>
        <p:spPr/>
        <p:txBody>
          <a:bodyPr/>
          <a:lstStyle/>
          <a:p>
            <a:r>
              <a:rPr lang="es-ES" dirty="0"/>
              <a:t>Visión y Misión</a:t>
            </a:r>
            <a:endParaRPr lang="es-CL" dirty="0"/>
          </a:p>
        </p:txBody>
      </p:sp>
      <p:sp>
        <p:nvSpPr>
          <p:cNvPr id="3" name="Marcador de contenido 2">
            <a:extLst>
              <a:ext uri="{FF2B5EF4-FFF2-40B4-BE49-F238E27FC236}">
                <a16:creationId xmlns:a16="http://schemas.microsoft.com/office/drawing/2014/main" id="{00ACE4A0-DBAC-42AE-B1EF-6AE56548BB2E}"/>
              </a:ext>
            </a:extLst>
          </p:cNvPr>
          <p:cNvSpPr>
            <a:spLocks noGrp="1"/>
          </p:cNvSpPr>
          <p:nvPr>
            <p:ph idx="1"/>
          </p:nvPr>
        </p:nvSpPr>
        <p:spPr/>
        <p:txBody>
          <a:bodyPr/>
          <a:lstStyle/>
          <a:p>
            <a:pPr algn="just"/>
            <a:r>
              <a:rPr lang="es-ES_tradnl" sz="1800" b="1" dirty="0">
                <a:effectLst/>
                <a:latin typeface="+mj-lt"/>
                <a:ea typeface="Calibri" panose="020F0502020204030204" pitchFamily="34" charset="0"/>
                <a:cs typeface="Times New Roman" panose="02020603050405020304" pitchFamily="18" charset="0"/>
              </a:rPr>
              <a:t>Visión</a:t>
            </a:r>
            <a:r>
              <a:rPr lang="es-ES_tradnl" sz="1800" b="1" dirty="0">
                <a:latin typeface="+mj-lt"/>
                <a:ea typeface="Calibri" panose="020F0502020204030204" pitchFamily="34" charset="0"/>
                <a:cs typeface="Times New Roman" panose="02020603050405020304" pitchFamily="18" charset="0"/>
              </a:rPr>
              <a:t>: </a:t>
            </a:r>
            <a:r>
              <a:rPr lang="es-ES_tradnl" sz="1800" dirty="0">
                <a:effectLst/>
                <a:latin typeface="+mj-lt"/>
                <a:ea typeface="Calibri" panose="020F0502020204030204" pitchFamily="34" charset="0"/>
                <a:cs typeface="Times New Roman" panose="02020603050405020304" pitchFamily="18" charset="0"/>
              </a:rPr>
              <a:t>llegar a ser una veterinaria con la más amplia gama de servicios para distintas mascotas por supuesto manteniendo la accesibilidad y calidad.</a:t>
            </a:r>
            <a:endParaRPr lang="es-CL" sz="1800" dirty="0">
              <a:effectLst/>
              <a:latin typeface="+mj-lt"/>
              <a:ea typeface="Calibri" panose="020F0502020204030204" pitchFamily="34" charset="0"/>
              <a:cs typeface="Times New Roman" panose="02020603050405020304" pitchFamily="18" charset="0"/>
            </a:endParaRPr>
          </a:p>
          <a:p>
            <a:pPr algn="just"/>
            <a:r>
              <a:rPr lang="es-ES_tradnl" sz="1800" b="1" dirty="0">
                <a:effectLst/>
                <a:latin typeface="+mj-lt"/>
                <a:ea typeface="Calibri" panose="020F0502020204030204" pitchFamily="34" charset="0"/>
                <a:cs typeface="Times New Roman" panose="02020603050405020304" pitchFamily="18" charset="0"/>
              </a:rPr>
              <a:t>Misión: </a:t>
            </a:r>
            <a:r>
              <a:rPr lang="es-ES_tradnl" sz="1800" dirty="0">
                <a:effectLst/>
                <a:latin typeface="+mj-lt"/>
                <a:ea typeface="Calibri" panose="020F0502020204030204" pitchFamily="34" charset="0"/>
                <a:cs typeface="Times New Roman" panose="02020603050405020304" pitchFamily="18" charset="0"/>
              </a:rPr>
              <a:t>es tratar de adquirir más personal y más fondos para financiar la expansión hacia nuevos servicios o para la ampliación de otros servicios a distintos tipos de otras mascotas.</a:t>
            </a:r>
            <a:endParaRPr lang="es-CL" sz="1800" dirty="0">
              <a:effectLst/>
              <a:latin typeface="+mj-lt"/>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287199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005E64E4-3A72-471D-BF8E-14BFBF23D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13" name="Rectangle 112">
            <a:extLst>
              <a:ext uri="{FF2B5EF4-FFF2-40B4-BE49-F238E27FC236}">
                <a16:creationId xmlns:a16="http://schemas.microsoft.com/office/drawing/2014/main" id="{5C3220CC-5433-4C6A-B73B-A5A26080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15" name="Straight Connector 114">
            <a:extLst>
              <a:ext uri="{FF2B5EF4-FFF2-40B4-BE49-F238E27FC236}">
                <a16:creationId xmlns:a16="http://schemas.microsoft.com/office/drawing/2014/main" id="{79DFFD5E-66DE-44F1-A5DE-5EFD4C4867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3DB2D498-AF35-4076-8C00-0D4FF10BF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4F76277E-2F78-40FA-A0BA-BD66E008B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21" name="Straight Connector 120">
            <a:extLst>
              <a:ext uri="{FF2B5EF4-FFF2-40B4-BE49-F238E27FC236}">
                <a16:creationId xmlns:a16="http://schemas.microsoft.com/office/drawing/2014/main" id="{9BC3B1C8-8BC3-49E6-A1DA-5EEF4CF959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66" name="Título 1">
            <a:extLst>
              <a:ext uri="{FF2B5EF4-FFF2-40B4-BE49-F238E27FC236}">
                <a16:creationId xmlns:a16="http://schemas.microsoft.com/office/drawing/2014/main" id="{7DA19379-8129-4116-A618-FD55C982768F}"/>
              </a:ext>
            </a:extLst>
          </p:cNvPr>
          <p:cNvSpPr>
            <a:spLocks noGrp="1"/>
          </p:cNvSpPr>
          <p:nvPr>
            <p:ph type="title"/>
          </p:nvPr>
        </p:nvSpPr>
        <p:spPr>
          <a:xfrm>
            <a:off x="1109980" y="4206240"/>
            <a:ext cx="9966960" cy="1325880"/>
          </a:xfrm>
        </p:spPr>
        <p:txBody>
          <a:bodyPr vert="horz" lIns="91440" tIns="45720" rIns="91440" bIns="45720" rtlCol="0" anchor="b">
            <a:normAutofit/>
          </a:bodyPr>
          <a:lstStyle/>
          <a:p>
            <a:pPr algn="ctr">
              <a:lnSpc>
                <a:spcPct val="85000"/>
              </a:lnSpc>
            </a:pPr>
            <a:r>
              <a:rPr lang="en-US" sz="6600" b="1" cap="all" dirty="0">
                <a:ln w="15875">
                  <a:solidFill>
                    <a:sysClr val="window" lastClr="FFFFFF"/>
                  </a:solidFill>
                </a:ln>
                <a:effectLst>
                  <a:outerShdw dist="38100" dir="2700000" algn="tl" rotWithShape="0">
                    <a:srgbClr val="DF5327"/>
                  </a:outerShdw>
                </a:effectLst>
                <a:ea typeface="+mn-ea"/>
                <a:cs typeface="+mn-cs"/>
              </a:rPr>
              <a:t>ORGANIGRAMA</a:t>
            </a:r>
          </a:p>
        </p:txBody>
      </p:sp>
      <p:pic>
        <p:nvPicPr>
          <p:cNvPr id="3" name="Imagen 2" descr="Interfaz de usuario gráfica, Aplicación&#10;&#10;Descripción generada automáticamente">
            <a:extLst>
              <a:ext uri="{FF2B5EF4-FFF2-40B4-BE49-F238E27FC236}">
                <a16:creationId xmlns:a16="http://schemas.microsoft.com/office/drawing/2014/main" id="{493D1DC4-FB99-4634-BCDE-B8F22C427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454" y="928153"/>
            <a:ext cx="7464706" cy="3041868"/>
          </a:xfrm>
          <a:prstGeom prst="rect">
            <a:avLst/>
          </a:prstGeom>
        </p:spPr>
      </p:pic>
    </p:spTree>
    <p:extLst>
      <p:ext uri="{BB962C8B-B14F-4D97-AF65-F5344CB8AC3E}">
        <p14:creationId xmlns:p14="http://schemas.microsoft.com/office/powerpoint/2010/main" val="89416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CC8F01-0550-41A1-86F4-C826F529BD9F}"/>
              </a:ext>
            </a:extLst>
          </p:cNvPr>
          <p:cNvSpPr>
            <a:spLocks noGrp="1"/>
          </p:cNvSpPr>
          <p:nvPr>
            <p:ph type="title"/>
          </p:nvPr>
        </p:nvSpPr>
        <p:spPr/>
        <p:txBody>
          <a:bodyPr/>
          <a:lstStyle/>
          <a:p>
            <a:r>
              <a:rPr lang="es-ES" dirty="0"/>
              <a:t>Servicios prestados</a:t>
            </a:r>
            <a:endParaRPr lang="es-CL" dirty="0"/>
          </a:p>
        </p:txBody>
      </p:sp>
      <p:sp>
        <p:nvSpPr>
          <p:cNvPr id="3" name="Marcador de contenido 2">
            <a:extLst>
              <a:ext uri="{FF2B5EF4-FFF2-40B4-BE49-F238E27FC236}">
                <a16:creationId xmlns:a16="http://schemas.microsoft.com/office/drawing/2014/main" id="{73CC40F7-21AA-47B0-A4C7-0884E15791FB}"/>
              </a:ext>
            </a:extLst>
          </p:cNvPr>
          <p:cNvSpPr>
            <a:spLocks noGrp="1"/>
          </p:cNvSpPr>
          <p:nvPr>
            <p:ph idx="1"/>
          </p:nvPr>
        </p:nvSpPr>
        <p:spPr/>
        <p:txBody>
          <a:bodyPr/>
          <a:lstStyle/>
          <a:p>
            <a:pPr algn="just"/>
            <a:r>
              <a:rPr lang="es-ES_tradnl" sz="1800" dirty="0">
                <a:effectLst/>
                <a:latin typeface="+mj-lt"/>
                <a:ea typeface="Calibri" panose="020F0502020204030204" pitchFamily="34" charset="0"/>
                <a:cs typeface="Times New Roman" panose="02020603050405020304" pitchFamily="18" charset="0"/>
              </a:rPr>
              <a:t>Los servicios prestados actualmente por la empresa son:</a:t>
            </a:r>
            <a:endParaRPr lang="es-CL" sz="1800" dirty="0">
              <a:effectLst/>
              <a:latin typeface="+mj-lt"/>
              <a:ea typeface="Calibri" panose="020F0502020204030204" pitchFamily="34" charset="0"/>
              <a:cs typeface="Times New Roman" panose="02020603050405020304" pitchFamily="18" charset="0"/>
            </a:endParaRPr>
          </a:p>
          <a:p>
            <a:pPr algn="just"/>
            <a:r>
              <a:rPr lang="es-ES_tradnl" sz="1800" dirty="0">
                <a:effectLst/>
                <a:latin typeface="+mj-lt"/>
                <a:ea typeface="Calibri" panose="020F0502020204030204" pitchFamily="34" charset="0"/>
                <a:cs typeface="Times New Roman" panose="02020603050405020304" pitchFamily="18" charset="0"/>
              </a:rPr>
              <a:t>Venta de diversos productos para mascotas, productos de belleza, comida para diferentes animales, productos para el cuidado y aseo de su mascota.</a:t>
            </a:r>
            <a:endParaRPr lang="es-CL" sz="1800" dirty="0">
              <a:effectLst/>
              <a:latin typeface="+mj-lt"/>
              <a:ea typeface="Calibri" panose="020F0502020204030204" pitchFamily="34" charset="0"/>
              <a:cs typeface="Times New Roman" panose="02020603050405020304" pitchFamily="18" charset="0"/>
            </a:endParaRPr>
          </a:p>
          <a:p>
            <a:pPr algn="just"/>
            <a:r>
              <a:rPr lang="es-ES_tradnl" sz="1800" dirty="0">
                <a:effectLst/>
                <a:latin typeface="+mj-lt"/>
                <a:ea typeface="Calibri" panose="020F0502020204030204" pitchFamily="34" charset="0"/>
                <a:cs typeface="Times New Roman" panose="02020603050405020304" pitchFamily="18" charset="0"/>
              </a:rPr>
              <a:t>Atención veterinaria para su mascota, diferentes tipos de atención para diversos problemas de salud en las mascotas.</a:t>
            </a:r>
            <a:endParaRPr lang="es-CL" sz="1800" dirty="0">
              <a:effectLst/>
              <a:latin typeface="+mj-lt"/>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362727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74C658-AABE-45AF-8DB5-F66B733D9929}"/>
              </a:ext>
            </a:extLst>
          </p:cNvPr>
          <p:cNvSpPr>
            <a:spLocks noGrp="1"/>
          </p:cNvSpPr>
          <p:nvPr>
            <p:ph type="title"/>
          </p:nvPr>
        </p:nvSpPr>
        <p:spPr>
          <a:xfrm>
            <a:off x="872064" y="900205"/>
            <a:ext cx="3433406" cy="3622844"/>
          </a:xfrm>
        </p:spPr>
        <p:txBody>
          <a:bodyPr vert="horz" lIns="91440" tIns="45720" rIns="91440" bIns="45720" rtlCol="0" anchor="b">
            <a:normAutofit/>
          </a:bodyPr>
          <a:lstStyle/>
          <a:p>
            <a:pPr algn="ctr">
              <a:lnSpc>
                <a:spcPct val="85000"/>
              </a:lnSpc>
            </a:pPr>
            <a:r>
              <a:rPr lang="en-US" sz="4200" b="1" cap="all" dirty="0" err="1">
                <a:ln w="15875">
                  <a:solidFill>
                    <a:sysClr val="window" lastClr="FFFFFF"/>
                  </a:solidFill>
                </a:ln>
                <a:solidFill>
                  <a:srgbClr val="DF5327"/>
                </a:solidFill>
                <a:effectLst>
                  <a:outerShdw dist="38100" dir="2700000" algn="tl" rotWithShape="0">
                    <a:srgbClr val="DF5327"/>
                  </a:outerShdw>
                </a:effectLst>
                <a:ea typeface="+mn-ea"/>
                <a:cs typeface="+mn-cs"/>
              </a:rPr>
              <a:t>Funciones</a:t>
            </a:r>
            <a:r>
              <a:rPr lang="en-US" sz="4200" b="1" cap="all" dirty="0">
                <a:ln w="15875">
                  <a:solidFill>
                    <a:sysClr val="window" lastClr="FFFFFF"/>
                  </a:solidFill>
                </a:ln>
                <a:solidFill>
                  <a:srgbClr val="DF5327"/>
                </a:solidFill>
                <a:effectLst>
                  <a:outerShdw dist="38100" dir="2700000" algn="tl" rotWithShape="0">
                    <a:srgbClr val="DF5327"/>
                  </a:outerShdw>
                </a:effectLst>
                <a:ea typeface="+mn-ea"/>
                <a:cs typeface="+mn-cs"/>
              </a:rPr>
              <a:t> </a:t>
            </a:r>
            <a:r>
              <a:rPr lang="en-US" sz="4200" b="1" cap="all" dirty="0" err="1">
                <a:ln w="15875">
                  <a:solidFill>
                    <a:sysClr val="window" lastClr="FFFFFF"/>
                  </a:solidFill>
                </a:ln>
                <a:solidFill>
                  <a:srgbClr val="DF5327"/>
                </a:solidFill>
                <a:effectLst>
                  <a:outerShdw dist="38100" dir="2700000" algn="tl" rotWithShape="0">
                    <a:srgbClr val="DF5327"/>
                  </a:outerShdw>
                </a:effectLst>
                <a:ea typeface="+mn-ea"/>
                <a:cs typeface="+mn-cs"/>
              </a:rPr>
              <a:t>detectadas</a:t>
            </a:r>
            <a:endParaRPr lang="en-US" sz="4200" b="1" cap="all" dirty="0">
              <a:ln w="15875">
                <a:solidFill>
                  <a:sysClr val="window" lastClr="FFFFFF"/>
                </a:solidFill>
              </a:ln>
              <a:solidFill>
                <a:srgbClr val="DF5327"/>
              </a:solidFill>
              <a:effectLst>
                <a:outerShdw dist="38100" dir="2700000" algn="tl" rotWithShape="0">
                  <a:srgbClr val="DF5327"/>
                </a:outerShdw>
              </a:effectLst>
              <a:ea typeface="+mn-ea"/>
              <a:cs typeface="+mn-cs"/>
            </a:endParaRPr>
          </a:p>
        </p:txBody>
      </p:sp>
      <p:pic>
        <p:nvPicPr>
          <p:cNvPr id="7" name="Marcador de contenido 6" descr="Gráfico&#10;&#10;Descripción generada automáticamente con confianza media">
            <a:extLst>
              <a:ext uri="{FF2B5EF4-FFF2-40B4-BE49-F238E27FC236}">
                <a16:creationId xmlns:a16="http://schemas.microsoft.com/office/drawing/2014/main" id="{9DC0CB77-5055-4E14-8C06-D7B8513A2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5078" y="1069452"/>
            <a:ext cx="6889685" cy="4719095"/>
          </a:xfrm>
        </p:spPr>
      </p:pic>
    </p:spTree>
    <p:extLst>
      <p:ext uri="{BB962C8B-B14F-4D97-AF65-F5344CB8AC3E}">
        <p14:creationId xmlns:p14="http://schemas.microsoft.com/office/powerpoint/2010/main" val="373534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10C0B-6549-48F8-886C-1DC4B4D5812D}"/>
              </a:ext>
            </a:extLst>
          </p:cNvPr>
          <p:cNvSpPr>
            <a:spLocks noGrp="1"/>
          </p:cNvSpPr>
          <p:nvPr>
            <p:ph type="title"/>
          </p:nvPr>
        </p:nvSpPr>
        <p:spPr/>
        <p:txBody>
          <a:bodyPr/>
          <a:lstStyle/>
          <a:p>
            <a:r>
              <a:rPr lang="es-ES" dirty="0"/>
              <a:t>Equipamiento Tecnológico</a:t>
            </a:r>
            <a:endParaRPr lang="es-CL" dirty="0"/>
          </a:p>
        </p:txBody>
      </p:sp>
      <p:sp>
        <p:nvSpPr>
          <p:cNvPr id="3" name="Marcador de contenido 2">
            <a:extLst>
              <a:ext uri="{FF2B5EF4-FFF2-40B4-BE49-F238E27FC236}">
                <a16:creationId xmlns:a16="http://schemas.microsoft.com/office/drawing/2014/main" id="{56DC47DE-CB99-4CFC-B661-AA2DE07990BB}"/>
              </a:ext>
            </a:extLst>
          </p:cNvPr>
          <p:cNvSpPr>
            <a:spLocks noGrp="1"/>
          </p:cNvSpPr>
          <p:nvPr>
            <p:ph idx="1"/>
          </p:nvPr>
        </p:nvSpPr>
        <p:spPr/>
        <p:txBody>
          <a:bodyPr/>
          <a:lstStyle/>
          <a:p>
            <a:pPr algn="just"/>
            <a:r>
              <a:rPr lang="es-ES_tradnl" sz="1800" dirty="0" err="1">
                <a:effectLst/>
                <a:latin typeface="+mj-lt"/>
                <a:ea typeface="Calibri" panose="020F0502020204030204" pitchFamily="34" charset="0"/>
                <a:cs typeface="Times New Roman" panose="02020603050405020304" pitchFamily="18" charset="0"/>
              </a:rPr>
              <a:t>Eukonuva</a:t>
            </a:r>
            <a:r>
              <a:rPr lang="es-ES_tradnl" sz="1800" dirty="0">
                <a:effectLst/>
                <a:latin typeface="+mj-lt"/>
                <a:ea typeface="Calibri" panose="020F0502020204030204" pitchFamily="34" charset="0"/>
                <a:cs typeface="Times New Roman" panose="02020603050405020304" pitchFamily="18" charset="0"/>
              </a:rPr>
              <a:t> cuenta con herramientas tecnológicas que permiten la promoción de sus servicios gracias a que posee una página web y distintos anuncios, así como aplicaciones de escritorio y para el mercado referente a los móviles inteligentes.</a:t>
            </a:r>
            <a:endParaRPr lang="es-CL" sz="1800" dirty="0">
              <a:effectLst/>
              <a:latin typeface="+mj-lt"/>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395177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27735-A362-4579-BDCF-EF958C7C4F93}"/>
              </a:ext>
            </a:extLst>
          </p:cNvPr>
          <p:cNvSpPr>
            <a:spLocks noGrp="1"/>
          </p:cNvSpPr>
          <p:nvPr>
            <p:ph type="title"/>
          </p:nvPr>
        </p:nvSpPr>
        <p:spPr/>
        <p:txBody>
          <a:bodyPr/>
          <a:lstStyle/>
          <a:p>
            <a:r>
              <a:rPr lang="es-ES" dirty="0"/>
              <a:t>Descripción de la Problemática</a:t>
            </a:r>
            <a:endParaRPr lang="es-CL" dirty="0"/>
          </a:p>
        </p:txBody>
      </p:sp>
      <p:sp>
        <p:nvSpPr>
          <p:cNvPr id="3" name="Marcador de contenido 2">
            <a:extLst>
              <a:ext uri="{FF2B5EF4-FFF2-40B4-BE49-F238E27FC236}">
                <a16:creationId xmlns:a16="http://schemas.microsoft.com/office/drawing/2014/main" id="{C7D50DAC-CF28-409A-BCE5-948D82422C0F}"/>
              </a:ext>
            </a:extLst>
          </p:cNvPr>
          <p:cNvSpPr>
            <a:spLocks noGrp="1"/>
          </p:cNvSpPr>
          <p:nvPr>
            <p:ph idx="1"/>
          </p:nvPr>
        </p:nvSpPr>
        <p:spPr/>
        <p:txBody>
          <a:bodyPr>
            <a:normAutofit/>
          </a:bodyPr>
          <a:lstStyle/>
          <a:p>
            <a:r>
              <a:rPr lang="es-ES" sz="1800" dirty="0"/>
              <a:t>Aumento en la cantidad de mascotas</a:t>
            </a:r>
          </a:p>
          <a:p>
            <a:r>
              <a:rPr lang="es-ES_tradnl" sz="1800" dirty="0">
                <a:effectLst/>
                <a:latin typeface="+mj-lt"/>
                <a:ea typeface="Calibri" panose="020F0502020204030204" pitchFamily="34" charset="0"/>
              </a:rPr>
              <a:t>Aumento de número de registros médicos </a:t>
            </a:r>
            <a:r>
              <a:rPr lang="es-ES" sz="1800" dirty="0">
                <a:latin typeface="+mj-lt"/>
              </a:rPr>
              <a:t> </a:t>
            </a:r>
          </a:p>
          <a:p>
            <a:r>
              <a:rPr lang="es-ES" sz="1800" dirty="0">
                <a:latin typeface="+mj-lt"/>
              </a:rPr>
              <a:t>Sistema de administración obsoleto </a:t>
            </a:r>
          </a:p>
          <a:p>
            <a:r>
              <a:rPr lang="es-ES" sz="1800" dirty="0">
                <a:latin typeface="+mj-lt"/>
              </a:rPr>
              <a:t>Implementar un sistema digital</a:t>
            </a:r>
            <a:endParaRPr lang="es-CL" sz="1800" dirty="0">
              <a:latin typeface="+mj-lt"/>
            </a:endParaRPr>
          </a:p>
        </p:txBody>
      </p:sp>
      <p:pic>
        <p:nvPicPr>
          <p:cNvPr id="11" name="Imagen 10" descr="Un conjunto de letras blancas en un fondo blanco&#10;&#10;Descripción generada automáticamente con confianza baja">
            <a:extLst>
              <a:ext uri="{FF2B5EF4-FFF2-40B4-BE49-F238E27FC236}">
                <a16:creationId xmlns:a16="http://schemas.microsoft.com/office/drawing/2014/main" id="{AC278C40-5E09-4150-859A-8D1031758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2858" y="4267834"/>
            <a:ext cx="2602798" cy="1949586"/>
          </a:xfrm>
          <a:prstGeom prst="rect">
            <a:avLst/>
          </a:prstGeom>
        </p:spPr>
      </p:pic>
      <p:pic>
        <p:nvPicPr>
          <p:cNvPr id="13" name="Imagen 12" descr="Un perro y un gato&#10;&#10;Descripción generada automáticamente">
            <a:extLst>
              <a:ext uri="{FF2B5EF4-FFF2-40B4-BE49-F238E27FC236}">
                <a16:creationId xmlns:a16="http://schemas.microsoft.com/office/drawing/2014/main" id="{ED1C57E5-0C5D-455E-9110-F448ACCAD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046" y="1953955"/>
            <a:ext cx="2174422" cy="1446979"/>
          </a:xfrm>
          <a:prstGeom prst="rect">
            <a:avLst/>
          </a:prstGeom>
        </p:spPr>
      </p:pic>
      <p:pic>
        <p:nvPicPr>
          <p:cNvPr id="15" name="Imagen 14" descr="Interfaz de usuario gráfica, Aplicación&#10;&#10;Descripción generada automáticamente">
            <a:extLst>
              <a:ext uri="{FF2B5EF4-FFF2-40B4-BE49-F238E27FC236}">
                <a16:creationId xmlns:a16="http://schemas.microsoft.com/office/drawing/2014/main" id="{4959D95E-EDCF-4A98-B95E-49F7CBF300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801" y="2459276"/>
            <a:ext cx="2914471" cy="1939448"/>
          </a:xfrm>
          <a:prstGeom prst="rect">
            <a:avLst/>
          </a:prstGeom>
        </p:spPr>
      </p:pic>
    </p:spTree>
    <p:extLst>
      <p:ext uri="{BB962C8B-B14F-4D97-AF65-F5344CB8AC3E}">
        <p14:creationId xmlns:p14="http://schemas.microsoft.com/office/powerpoint/2010/main" val="1050762659"/>
      </p:ext>
    </p:extLst>
  </p:cSld>
  <p:clrMapOvr>
    <a:masterClrMapping/>
  </p:clrMapOvr>
</p:sld>
</file>

<file path=ppt/theme/theme1.xml><?xml version="1.0" encoding="utf-8"?>
<a:theme xmlns:a="http://schemas.openxmlformats.org/drawingml/2006/main" name="Base">
  <a:themeElements>
    <a:clrScheme name="Base">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DBFEB392156DD4EAE1FC30261648BED" ma:contentTypeVersion="2" ma:contentTypeDescription="Crear nuevo documento." ma:contentTypeScope="" ma:versionID="192782a2003cad4acc3f416645dfd240">
  <xsd:schema xmlns:xsd="http://www.w3.org/2001/XMLSchema" xmlns:xs="http://www.w3.org/2001/XMLSchema" xmlns:p="http://schemas.microsoft.com/office/2006/metadata/properties" xmlns:ns3="7f0889c0-6308-4de8-a871-b83b84069a22" targetNamespace="http://schemas.microsoft.com/office/2006/metadata/properties" ma:root="true" ma:fieldsID="a81e099ebcc11ee43dd66e99f7c29c82" ns3:_="">
    <xsd:import namespace="7f0889c0-6308-4de8-a871-b83b84069a2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0889c0-6308-4de8-a871-b83b84069a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94BBDA-321A-431E-B1FF-0F4271D34C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0889c0-6308-4de8-a871-b83b84069a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817060-03EE-4AD6-AF57-17A86EAB7087}">
  <ds:schemaRefs>
    <ds:schemaRef ds:uri="http://schemas.microsoft.com/sharepoint/v3/contenttype/forms"/>
  </ds:schemaRefs>
</ds:datastoreItem>
</file>

<file path=customXml/itemProps3.xml><?xml version="1.0" encoding="utf-8"?>
<ds:datastoreItem xmlns:ds="http://schemas.openxmlformats.org/officeDocument/2006/customXml" ds:itemID="{179B5785-5960-4372-8691-89CDF5FF4E73}">
  <ds:schemaRefs>
    <ds:schemaRef ds:uri="http://purl.org/dc/elements/1.1/"/>
    <ds:schemaRef ds:uri="http://schemas.microsoft.com/office/2006/metadata/properties"/>
    <ds:schemaRef ds:uri="7f0889c0-6308-4de8-a871-b83b84069a2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TM03457444[[fn=Base]]</Template>
  <TotalTime>518</TotalTime>
  <Words>2439</Words>
  <Application>Microsoft Office PowerPoint</Application>
  <PresentationFormat>Panorámica</PresentationFormat>
  <Paragraphs>669</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Calibri</vt:lpstr>
      <vt:lpstr>Corbel</vt:lpstr>
      <vt:lpstr>Times New Roman</vt:lpstr>
      <vt:lpstr>Base</vt:lpstr>
      <vt:lpstr>EUKOnUBA</vt:lpstr>
      <vt:lpstr> Introducción</vt:lpstr>
      <vt:lpstr>Historia de la empresa</vt:lpstr>
      <vt:lpstr>Visión y Misión</vt:lpstr>
      <vt:lpstr>ORGANIGRAMA</vt:lpstr>
      <vt:lpstr>Servicios prestados</vt:lpstr>
      <vt:lpstr>Funciones detectadas</vt:lpstr>
      <vt:lpstr>Equipamiento Tecnológico</vt:lpstr>
      <vt:lpstr>Descripción de la Problemática</vt:lpstr>
      <vt:lpstr>REQUERIMIENTOS DE USUARIOS</vt:lpstr>
      <vt:lpstr>Modelo CONCEPTUAl</vt:lpstr>
      <vt:lpstr>Presentación de PowerPoint</vt:lpstr>
      <vt:lpstr>Presentación de PowerPoint</vt:lpstr>
      <vt:lpstr>Modelo Lógico</vt:lpstr>
      <vt:lpstr>Modelo Relacional</vt:lpstr>
      <vt:lpstr>Constraints Asociados</vt:lpstr>
      <vt:lpstr>Constraints Asociados</vt:lpstr>
      <vt:lpstr>Constraints Asociados</vt:lpstr>
      <vt:lpstr>Modelo Físico</vt:lpstr>
      <vt:lpstr>Modelo Físico</vt:lpstr>
      <vt:lpstr>Diccionario de datos</vt:lpstr>
      <vt:lpstr>Presentación de PowerPoint</vt:lpstr>
      <vt:lpstr>Presentación de PowerPoint</vt:lpstr>
      <vt:lpstr>Presentación de PowerPoint</vt:lpstr>
      <vt:lpstr>Diseño de interfaz</vt:lpstr>
      <vt:lpstr>Diseño de interfaz</vt:lpstr>
      <vt:lpstr>Diseño de interfaz</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EUKOSUBA</dc:title>
  <dc:creator>Rojas Demetri, Diego Andrés</dc:creator>
  <cp:lastModifiedBy>Rojas Demetri, Diego Andrés</cp:lastModifiedBy>
  <cp:revision>14</cp:revision>
  <dcterms:created xsi:type="dcterms:W3CDTF">2021-04-20T04:35:45Z</dcterms:created>
  <dcterms:modified xsi:type="dcterms:W3CDTF">2021-08-10T09:36:53Z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0x0101003DBFEB392156DD4EAE1FC30261648BED</vt:lpwstr>
  </property>
</Properties>
</file>