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8" r:id="rId2"/>
    <p:sldId id="320" r:id="rId3"/>
    <p:sldId id="336" r:id="rId4"/>
    <p:sldId id="321" r:id="rId5"/>
    <p:sldId id="322" r:id="rId6"/>
    <p:sldId id="339" r:id="rId7"/>
    <p:sldId id="323" r:id="rId8"/>
    <p:sldId id="324" r:id="rId9"/>
    <p:sldId id="325" r:id="rId10"/>
    <p:sldId id="326" r:id="rId11"/>
    <p:sldId id="327" r:id="rId12"/>
    <p:sldId id="328" r:id="rId13"/>
    <p:sldId id="340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19" r:id="rId22"/>
    <p:sldId id="33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4660"/>
  </p:normalViewPr>
  <p:slideViewPr>
    <p:cSldViewPr>
      <p:cViewPr varScale="1">
        <p:scale>
          <a:sx n="64" d="100"/>
          <a:sy n="64" d="100"/>
        </p:scale>
        <p:origin x="-62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1C540-CE00-4644-AB87-A0510FC9850B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2C0B7-6910-4D77-B897-9B6E353586B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CEA08-7CF0-4EDE-8F48-C8B566B60182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DC4CD5-EBD4-4FE2-A2E7-46E5E7A2D33E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66A501-2C80-4213-B184-52D5AC2EEC96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A92D0-7202-4F10-B170-DB6ABE500E1F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IE" altLang="en-US" dirty="0" smtClean="0"/>
              <a:t>XSLT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FF01BF-56FE-4007-A868-0BFDDB29497D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57C29-37C0-4079-B772-3D61334764AF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4F8E6F-9836-4F33-8B73-4446DE3ADA76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59670B-75F5-4F98-BA2C-09AA090AD271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D09FD2-615F-4CA4-B1DF-DCFC62506A87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7B8AF-BDBC-4655-BB27-2B5DD8D2A27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181D5-B211-4AC7-8A8D-BD664C561F7E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4660B-DE9F-4C1D-B0F1-1A16B697C2BB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8D40F6-1F79-43D6-9F28-F603556C6E47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F3E2A-D115-4023-9C71-9447592935C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9C6B72-EAB9-45BD-ACD5-1AA5A94D6BE5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73FC6-51F5-4D68-A8C9-BEC581AAADA6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A040AC-2476-46E0-9FED-0CF234BEF076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C330D-5410-4343-983B-A7922CE6BD7B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C4CA4D-67FC-44D2-ADAE-3527E29EF551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FCD99C-5C32-4F10-B37D-4C09CC00AAA0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C64F5A8-1BB0-408D-AB6B-A806557A4EE4}" type="slidenum">
              <a:rPr lang="en-IE" smtClean="0"/>
              <a:pPr>
                <a:defRPr/>
              </a:pPr>
              <a:t>‹#›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79140F7-B571-461D-83F2-56CD301C1EB8}" type="datetimeFigureOut">
              <a:rPr lang="en-IE" smtClean="0"/>
              <a:pPr>
                <a:defRPr/>
              </a:pPr>
              <a:t>09/03/2016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altLang="en-US" smtClean="0"/>
          </a:p>
        </p:txBody>
      </p:sp>
      <p:pic>
        <p:nvPicPr>
          <p:cNvPr id="3075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7950" y="620713"/>
            <a:ext cx="8640514" cy="4679950"/>
          </a:xfr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" y="1773238"/>
            <a:ext cx="8138311" cy="323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71625"/>
            <a:ext cx="584835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44935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dirty="0">
                <a:latin typeface="+mj-lt"/>
              </a:rPr>
              <a:t>The </a:t>
            </a:r>
            <a:r>
              <a:rPr lang="en-IE" sz="2200" dirty="0" err="1">
                <a:latin typeface="+mj-lt"/>
              </a:rPr>
              <a:t>xsl:for-each</a:t>
            </a:r>
            <a:r>
              <a:rPr lang="en-IE" sz="2200" dirty="0">
                <a:latin typeface="+mj-lt"/>
              </a:rPr>
              <a:t> instruction creates a new </a:t>
            </a:r>
            <a:r>
              <a:rPr lang="en-IE" sz="2200" dirty="0" smtClean="0">
                <a:latin typeface="+mj-lt"/>
              </a:rPr>
              <a:t>table row </a:t>
            </a:r>
            <a:r>
              <a:rPr lang="en-IE" sz="2200" dirty="0">
                <a:latin typeface="+mj-lt"/>
              </a:rPr>
              <a:t>for each wonder of the world</a:t>
            </a:r>
            <a:r>
              <a:rPr lang="en-IE" sz="2200" dirty="0" smtClean="0">
                <a:latin typeface="+mj-lt"/>
              </a:rPr>
              <a:t>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Once it has processed all of the nodes in the selected set (in this case </a:t>
            </a:r>
            <a:r>
              <a:rPr lang="en-IE" sz="2200" dirty="0" err="1">
                <a:latin typeface="+mj-lt"/>
              </a:rPr>
              <a:t>ancient_wonders</a:t>
            </a:r>
            <a:r>
              <a:rPr lang="en-IE" sz="2200" dirty="0">
                <a:latin typeface="+mj-lt"/>
              </a:rPr>
              <a:t>/wonder), it continues with the rest of the template</a:t>
            </a:r>
            <a:r>
              <a:rPr lang="en-IE" sz="2200" dirty="0" smtClean="0">
                <a:latin typeface="+mj-lt"/>
              </a:rPr>
              <a:t>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In general, place the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xsl:for-each</a:t>
            </a:r>
            <a:r>
              <a:rPr lang="en-IE" sz="2200" dirty="0" smtClean="0">
                <a:latin typeface="+mj-lt"/>
              </a:rPr>
              <a:t>&gt; </a:t>
            </a:r>
            <a:r>
              <a:rPr lang="en-IE" sz="2200" dirty="0">
                <a:latin typeface="+mj-lt"/>
              </a:rPr>
              <a:t>right before the rules that should be repeated for each node to be found. </a:t>
            </a:r>
            <a:endParaRPr lang="en-IE" sz="2200" dirty="0" smtClean="0">
              <a:latin typeface="+mj-lt"/>
            </a:endParaRP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 smtClean="0">
                <a:latin typeface="+mj-lt"/>
              </a:rPr>
              <a:t>When </a:t>
            </a:r>
            <a:r>
              <a:rPr lang="en-IE" sz="2200" dirty="0">
                <a:latin typeface="+mj-lt"/>
              </a:rPr>
              <a:t>accessing nodes to add to a table you put the </a:t>
            </a:r>
            <a:r>
              <a:rPr lang="en-IE" sz="2200" dirty="0" err="1">
                <a:latin typeface="+mj-lt"/>
              </a:rPr>
              <a:t>xsl:for-each</a:t>
            </a:r>
            <a:r>
              <a:rPr lang="en-IE" sz="2200" dirty="0">
                <a:latin typeface="+mj-lt"/>
              </a:rPr>
              <a:t> before and after the opening and closing tags for the table row.</a:t>
            </a: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the select condition of the </a:t>
            </a:r>
            <a:r>
              <a:rPr lang="en-IE" dirty="0" err="1"/>
              <a:t>xsl:for-each</a:t>
            </a:r>
            <a:r>
              <a:rPr lang="en-IE" dirty="0"/>
              <a:t> element you can require a specific attribute match by using the </a:t>
            </a:r>
            <a:endParaRPr lang="en-IE" dirty="0" smtClean="0"/>
          </a:p>
          <a:p>
            <a:pPr marL="114300" indent="0">
              <a:buNone/>
            </a:pPr>
            <a:r>
              <a:rPr lang="en-IE" dirty="0" smtClean="0"/>
              <a:t>		[@</a:t>
            </a:r>
            <a:r>
              <a:rPr lang="en-IE" dirty="0"/>
              <a:t>attribute=‘expression’]. 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This </a:t>
            </a:r>
            <a:r>
              <a:rPr lang="en-IE" dirty="0"/>
              <a:t>is the same syntax as seen in the </a:t>
            </a:r>
            <a:r>
              <a:rPr lang="en-IE" dirty="0" smtClean="0"/>
              <a:t>&lt;</a:t>
            </a:r>
            <a:r>
              <a:rPr lang="en-IE" dirty="0" err="1" smtClean="0"/>
              <a:t>xsl:value-of</a:t>
            </a:r>
            <a:r>
              <a:rPr lang="en-IE" dirty="0" smtClean="0"/>
              <a:t>&gt; </a:t>
            </a:r>
            <a:r>
              <a:rPr lang="en-IE" dirty="0"/>
              <a:t>elements.</a:t>
            </a:r>
            <a:endParaRPr lang="en-IE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70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3478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Processing Nodes Conditionally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It is not uncommon to want to process a node or a set of nodes only if a certain condition is met. The condition is written as an expression. For example, you might want to perform a certain action if a particular node set is not empty, or if the string value of a node is equal to a particular word.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&lt;</a:t>
            </a:r>
            <a:r>
              <a:rPr lang="en-IE" sz="2200" b="1" dirty="0" err="1">
                <a:latin typeface="+mj-lt"/>
              </a:rPr>
              <a:t>xsl:if</a:t>
            </a:r>
            <a:r>
              <a:rPr lang="en-IE" sz="2200" b="1" dirty="0">
                <a:latin typeface="+mj-lt"/>
              </a:rPr>
              <a:t> test=“expression”&gt;&lt;/</a:t>
            </a:r>
            <a:r>
              <a:rPr lang="en-IE" sz="2200" b="1" dirty="0" err="1">
                <a:latin typeface="+mj-lt"/>
              </a:rPr>
              <a:t>xsl:if</a:t>
            </a:r>
            <a:r>
              <a:rPr lang="en-IE" sz="2200" b="1" dirty="0">
                <a:latin typeface="+mj-lt"/>
              </a:rPr>
              <a:t>&gt;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1446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pic>
        <p:nvPicPr>
          <p:cNvPr id="1536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51217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750" y="4797425"/>
            <a:ext cx="784542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dirty="0">
                <a:latin typeface="+mj-lt"/>
              </a:rPr>
              <a:t>The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xsl:if</a:t>
            </a:r>
            <a:r>
              <a:rPr lang="en-IE" sz="2200" dirty="0" smtClean="0">
                <a:latin typeface="+mj-lt"/>
              </a:rPr>
              <a:t> test&gt; </a:t>
            </a:r>
            <a:r>
              <a:rPr lang="en-IE" sz="2200" dirty="0">
                <a:latin typeface="+mj-lt"/>
              </a:rPr>
              <a:t>condition tests to see if the current node is a name with a language attribute that is not English. </a:t>
            </a:r>
            <a:r>
              <a:rPr lang="en-IE" sz="2200" dirty="0">
                <a:latin typeface="+mj-lt"/>
              </a:rPr>
              <a:t>If so, then it outputs the value of the name node. If not, then nothing is done. This prevents displaying a set of empty brackets when no other language name exists.</a:t>
            </a: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619442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dirty="0">
                <a:latin typeface="+mj-lt"/>
              </a:rPr>
              <a:t>When referring to a node set in the expression, the test returns true if the node set is not empty; that is, if it contains at least one node.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If you want to be able to specify an alternate result when an expression is false, then you must use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xsl:choose</a:t>
            </a:r>
            <a:r>
              <a:rPr lang="en-IE" sz="2200" dirty="0" smtClean="0">
                <a:latin typeface="+mj-lt"/>
              </a:rPr>
              <a:t>&gt; </a:t>
            </a:r>
            <a:r>
              <a:rPr lang="en-IE" sz="2200" dirty="0">
                <a:latin typeface="+mj-lt"/>
              </a:rPr>
              <a:t>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You can test for all sorts of conditions, we will look at constructing more elaborate test expressions later.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415498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Adding conditional  choices: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The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xsl:if</a:t>
            </a:r>
            <a:r>
              <a:rPr lang="en-IE" sz="2200" dirty="0" smtClean="0">
                <a:latin typeface="+mj-lt"/>
              </a:rPr>
              <a:t>&gt; </a:t>
            </a:r>
            <a:r>
              <a:rPr lang="en-IE" sz="2200" dirty="0">
                <a:latin typeface="+mj-lt"/>
              </a:rPr>
              <a:t>instruction only allows one condition and one resulting action. You can use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xsl:choose</a:t>
            </a:r>
            <a:r>
              <a:rPr lang="en-IE" sz="2200" dirty="0" smtClean="0">
                <a:latin typeface="+mj-lt"/>
              </a:rPr>
              <a:t>&gt; </a:t>
            </a:r>
            <a:r>
              <a:rPr lang="en-IE" sz="2200" dirty="0">
                <a:latin typeface="+mj-lt"/>
              </a:rPr>
              <a:t>when you want to test for several different conditions, and react accordingly to each one. </a:t>
            </a:r>
            <a:r>
              <a:rPr lang="en-IE" sz="2200" dirty="0">
                <a:latin typeface="+mj-lt"/>
              </a:rPr>
              <a:t>The simplest example of this is when you want to do one action when the condition is true, and another action when it’s false.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2" y="4725144"/>
            <a:ext cx="6911975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31393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dirty="0">
                <a:latin typeface="+mj-lt"/>
              </a:rPr>
              <a:t>In the case of multiple conditions, once a condition is found to be true, all the remaining conditions are ignored. The action contained in this first true condition is the only one performed.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By using the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xsl:choose</a:t>
            </a:r>
            <a:r>
              <a:rPr lang="en-IE" sz="2200" dirty="0" smtClean="0">
                <a:latin typeface="+mj-lt"/>
              </a:rPr>
              <a:t>&gt;, </a:t>
            </a:r>
            <a:r>
              <a:rPr lang="en-IE" sz="2200" dirty="0">
                <a:latin typeface="+mj-lt"/>
              </a:rPr>
              <a:t>instead of showing a height of zero for the Hanging Gardens of Babylon, the word unknown is displayed.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483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Outputting Values: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In order to actually output the content of an XML node we will use </a:t>
            </a:r>
          </a:p>
          <a:p>
            <a:pPr>
              <a:defRPr/>
            </a:pPr>
            <a:r>
              <a:rPr lang="en-IE" sz="2200" dirty="0">
                <a:latin typeface="+mj-lt"/>
              </a:rPr>
              <a:t>the &lt;</a:t>
            </a:r>
            <a:r>
              <a:rPr lang="en-IE" sz="2200" dirty="0" err="1">
                <a:latin typeface="+mj-lt"/>
              </a:rPr>
              <a:t>xsl:value</a:t>
            </a:r>
            <a:r>
              <a:rPr lang="en-IE" sz="2200" dirty="0">
                <a:latin typeface="+mj-lt"/>
              </a:rPr>
              <a:t>-of&gt; element.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When the XSLT processor applies the root template it first outputs all the HTML header code. Then when it gets to the </a:t>
            </a:r>
            <a:r>
              <a:rPr lang="en-IE" sz="2200" dirty="0" err="1">
                <a:latin typeface="+mj-lt"/>
              </a:rPr>
              <a:t>xsl:value</a:t>
            </a:r>
            <a:r>
              <a:rPr lang="en-IE" sz="2200" dirty="0">
                <a:latin typeface="+mj-lt"/>
              </a:rPr>
              <a:t>-of element, it only outputs the value of the first node it finds, which is Colossus of Rhodes.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789363"/>
            <a:ext cx="8132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62642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altLang="en-US" smtClean="0"/>
          </a:p>
        </p:txBody>
      </p:sp>
      <p:pic>
        <p:nvPicPr>
          <p:cNvPr id="215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7821612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7561262" cy="640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altLang="en-US" smtClean="0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268413"/>
            <a:ext cx="6551613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XSLT</a:t>
            </a:r>
            <a:endParaRPr lang="en-IE" alt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 smtClean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3816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Outputting Values: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If the select expression (select=“”) matches more than one node in the XML document, only the first nodes value is output.</a:t>
            </a:r>
          </a:p>
          <a:p>
            <a:pPr>
              <a:defRPr/>
            </a:pPr>
            <a:r>
              <a:rPr lang="en-IE" sz="2200" dirty="0">
                <a:latin typeface="+mj-lt"/>
              </a:rPr>
              <a:t>If I wanted to return the name nodes where the language attribute was equal to “Greek”, I would write: 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&lt;</a:t>
            </a:r>
            <a:r>
              <a:rPr lang="en-IE" sz="2200" dirty="0" err="1">
                <a:latin typeface="+mj-lt"/>
              </a:rPr>
              <a:t>xsl:value</a:t>
            </a:r>
            <a:r>
              <a:rPr lang="en-IE" sz="2200" dirty="0">
                <a:latin typeface="+mj-lt"/>
              </a:rPr>
              <a:t>-of select=“name[@language=‘Greek’]”/&gt;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Outputting Values: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If the select expression matches a node, the string value of that node is output. If the node has child elements, the output includes the text contained in those child elements as well.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933825"/>
            <a:ext cx="8064500" cy="72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86159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1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56792"/>
            <a:ext cx="7357651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84213" y="1989138"/>
            <a:ext cx="7845425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Outputting Values:</a:t>
            </a: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If the select expression matches a node set that is empty, there is nothing to output.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endParaRPr lang="en-IE" sz="2200" b="1" dirty="0">
              <a:latin typeface="+mj-lt"/>
            </a:endParaRPr>
          </a:p>
          <a:p>
            <a:pPr>
              <a:defRPr/>
            </a:pP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XSLT</a:t>
            </a:r>
            <a:endParaRPr lang="en-IE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67544" y="1989137"/>
            <a:ext cx="7845425" cy="38164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IE" sz="2200" b="1" dirty="0">
                <a:latin typeface="+mj-lt"/>
              </a:rPr>
              <a:t>Looping over nodes</a:t>
            </a:r>
          </a:p>
          <a:p>
            <a:pPr>
              <a:defRPr/>
            </a:pPr>
            <a:r>
              <a:rPr lang="en-IE" sz="2200" dirty="0">
                <a:latin typeface="+mj-lt"/>
              </a:rPr>
              <a:t>As you saw in the previous slides the </a:t>
            </a:r>
            <a:r>
              <a:rPr lang="en-IE" sz="2200" dirty="0" smtClean="0">
                <a:latin typeface="+mj-lt"/>
              </a:rPr>
              <a:t>&lt;</a:t>
            </a:r>
            <a:r>
              <a:rPr lang="en-IE" sz="2200" dirty="0" err="1" smtClean="0">
                <a:latin typeface="+mj-lt"/>
              </a:rPr>
              <a:t>xsl:value-of</a:t>
            </a:r>
            <a:r>
              <a:rPr lang="en-IE" sz="2200" dirty="0" smtClean="0">
                <a:latin typeface="+mj-lt"/>
              </a:rPr>
              <a:t>&gt; </a:t>
            </a:r>
            <a:r>
              <a:rPr lang="en-IE" sz="2200" dirty="0">
                <a:latin typeface="+mj-lt"/>
              </a:rPr>
              <a:t>element will only act on one node, even if there are many nodes that it matches. </a:t>
            </a:r>
            <a:endParaRPr lang="en-IE" sz="2200" dirty="0" smtClean="0">
              <a:latin typeface="+mj-lt"/>
            </a:endParaRP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 smtClean="0">
                <a:latin typeface="+mj-lt"/>
              </a:rPr>
              <a:t>The &lt;</a:t>
            </a:r>
            <a:r>
              <a:rPr lang="en-IE" sz="2200" dirty="0" err="1" smtClean="0">
                <a:latin typeface="+mj-lt"/>
              </a:rPr>
              <a:t>xsl:for-each</a:t>
            </a:r>
            <a:r>
              <a:rPr lang="en-IE" sz="2200" dirty="0" smtClean="0">
                <a:latin typeface="+mj-lt"/>
              </a:rPr>
              <a:t>&gt; </a:t>
            </a:r>
            <a:r>
              <a:rPr lang="en-IE" sz="2200" dirty="0">
                <a:latin typeface="+mj-lt"/>
              </a:rPr>
              <a:t>element allows you to act on all nodes matched. </a:t>
            </a:r>
            <a:r>
              <a:rPr lang="en-IE" sz="2200" dirty="0">
                <a:latin typeface="+mj-lt"/>
              </a:rPr>
              <a:t>It processes all the nodes matched by its select attributes, one after the other.</a:t>
            </a:r>
          </a:p>
          <a:p>
            <a:pPr>
              <a:defRPr/>
            </a:pPr>
            <a:endParaRPr lang="en-IE" sz="2200" dirty="0">
              <a:latin typeface="+mj-lt"/>
            </a:endParaRPr>
          </a:p>
          <a:p>
            <a:pPr>
              <a:defRPr/>
            </a:pPr>
            <a:r>
              <a:rPr lang="en-IE" sz="2200" dirty="0">
                <a:latin typeface="+mj-lt"/>
              </a:rPr>
              <a:t>Within the </a:t>
            </a:r>
            <a:r>
              <a:rPr lang="en-IE" sz="2200" dirty="0" smtClean="0">
                <a:latin typeface="+mj-lt"/>
              </a:rPr>
              <a:t>root template you </a:t>
            </a:r>
            <a:r>
              <a:rPr lang="en-IE" sz="2200" dirty="0">
                <a:latin typeface="+mj-lt"/>
              </a:rPr>
              <a:t>include the following:</a:t>
            </a:r>
            <a:r>
              <a:rPr lang="en-IE" sz="2200" b="1" dirty="0">
                <a:latin typeface="+mj-lt"/>
              </a:rPr>
              <a:t>			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4535</TotalTime>
  <Words>731</Words>
  <Application>Microsoft Office PowerPoint</Application>
  <PresentationFormat>On-screen Show 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Adjacency</vt:lpstr>
      <vt:lpstr>PowerPoint Presentation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XSLT</vt:lpstr>
      <vt:lpstr>PowerPoint Presentation</vt:lpstr>
      <vt:lpstr>XSLT</vt:lpstr>
      <vt:lpstr>XSLT</vt:lpstr>
      <vt:lpstr>XSLT</vt:lpstr>
      <vt:lpstr>XSLT</vt:lpstr>
      <vt:lpstr>XSLT</vt:lpstr>
      <vt:lpstr>XSLT</vt:lpstr>
      <vt:lpstr>XSLT</vt:lpstr>
      <vt:lpstr>PowerPoint Presentation</vt:lpstr>
      <vt:lpstr>PowerPoint Presentation</vt:lpstr>
    </vt:vector>
  </TitlesOfParts>
  <Company>Waterford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 Information</dc:title>
  <dc:creator>WIT</dc:creator>
  <cp:lastModifiedBy>Brenda Mullally</cp:lastModifiedBy>
  <cp:revision>273</cp:revision>
  <dcterms:created xsi:type="dcterms:W3CDTF">2011-01-06T11:58:50Z</dcterms:created>
  <dcterms:modified xsi:type="dcterms:W3CDTF">2016-03-09T10:37:20Z</dcterms:modified>
</cp:coreProperties>
</file>