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61" r:id="rId2"/>
    <p:sldId id="362" r:id="rId3"/>
    <p:sldId id="363" r:id="rId4"/>
    <p:sldId id="364" r:id="rId5"/>
    <p:sldId id="320" r:id="rId6"/>
    <p:sldId id="319" r:id="rId7"/>
    <p:sldId id="337" r:id="rId8"/>
    <p:sldId id="338" r:id="rId9"/>
    <p:sldId id="339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4705" autoAdjust="0"/>
  </p:normalViewPr>
  <p:slideViewPr>
    <p:cSldViewPr>
      <p:cViewPr varScale="1">
        <p:scale>
          <a:sx n="84" d="100"/>
          <a:sy n="84" d="100"/>
        </p:scale>
        <p:origin x="-1550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0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72E474-1E5C-4C3E-96F7-0147D05F570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A8220-D296-4437-ADC0-C2DD115CBF98}" type="datetimeFigureOut">
              <a:rPr lang="en-IE"/>
              <a:pPr>
                <a:defRPr/>
              </a:pPr>
              <a:t>04/04/2016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8008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FDE74-DDC4-4C22-9DE7-11EFD5FD7605}" type="slidenum">
              <a:rPr lang="en-IE"/>
              <a:pPr>
                <a:defRPr/>
              </a:pPr>
              <a:t>‹#›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3613CD-68EE-4A95-BCB9-CFE3BDA9618A}" type="datetimeFigureOut">
              <a:rPr lang="en-IE"/>
              <a:pPr>
                <a:defRPr/>
              </a:pPr>
              <a:t>04/04/2016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4312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0DDAB-0B78-4215-B6BF-9F608C46F900}" type="slidenum">
              <a:rPr lang="en-IE"/>
              <a:pPr>
                <a:defRPr/>
              </a:pPr>
              <a:t>‹#›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AD6D5-9768-4A04-A79C-1B520CB83DE7}" type="datetimeFigureOut">
              <a:rPr lang="en-IE"/>
              <a:pPr>
                <a:defRPr/>
              </a:pPr>
              <a:t>04/04/2016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510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18C33-346B-488C-9FB5-1BF3D2859318}" type="slidenum">
              <a:rPr lang="en-IE"/>
              <a:pPr>
                <a:defRPr/>
              </a:pPr>
              <a:t>‹#›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525C6-6AC0-41E9-B181-98BE708C208F}" type="datetimeFigureOut">
              <a:rPr lang="en-IE"/>
              <a:pPr>
                <a:defRPr/>
              </a:pPr>
              <a:t>04/04/2016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1761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96C8C-71B2-448B-B503-BC707857E5E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D7C5C-8653-4B3A-BCB6-84A0141CB3E6}" type="datetimeFigureOut">
              <a:rPr lang="en-IE"/>
              <a:pPr>
                <a:defRPr/>
              </a:pPr>
              <a:t>04/04/2016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070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FB586-AA66-4E17-873B-0BBB6A5E561A}" type="slidenum">
              <a:rPr lang="en-IE"/>
              <a:pPr>
                <a:defRPr/>
              </a:pPr>
              <a:t>‹#›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6F9A7-5C03-49EC-8D13-F7EABBF4FDB9}" type="datetimeFigureOut">
              <a:rPr lang="en-IE"/>
              <a:pPr>
                <a:defRPr/>
              </a:pPr>
              <a:t>04/04/2016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1145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DE3AD-AF67-46EA-88BE-3AB178280D2D}" type="slidenum">
              <a:rPr lang="en-IE"/>
              <a:pPr>
                <a:defRPr/>
              </a:pPr>
              <a:t>‹#›</a:t>
            </a:fld>
            <a:endParaRPr lang="en-I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900FD-D961-4577-8382-C5B6C1E26737}" type="datetimeFigureOut">
              <a:rPr lang="en-IE"/>
              <a:pPr>
                <a:defRPr/>
              </a:pPr>
              <a:t>04/04/2016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874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3B24B-ABB8-4847-9013-193934B049C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B3171-8BB8-4E91-9F64-CF637984DD1F}" type="datetimeFigureOut">
              <a:rPr lang="en-IE"/>
              <a:pPr>
                <a:defRPr/>
              </a:pPr>
              <a:t>04/04/2016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425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2906A-058B-4A74-87B2-E6CC7FF2BAC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43411-98AC-403A-8E54-24B517EAF1DD}" type="datetimeFigureOut">
              <a:rPr lang="en-IE"/>
              <a:pPr>
                <a:defRPr/>
              </a:pPr>
              <a:t>04/04/2016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1923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D51B2-82B4-428D-A9E8-E49824B54D9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9F3F6-B948-4649-8962-50C777E88615}" type="datetimeFigureOut">
              <a:rPr lang="en-IE"/>
              <a:pPr>
                <a:defRPr/>
              </a:pPr>
              <a:t>04/04/2016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813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95318-21F1-4553-81FF-7BC987C842E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6561C7-3D59-4DF1-AD4D-370F92E76EA4}" type="datetimeFigureOut">
              <a:rPr lang="en-IE"/>
              <a:pPr>
                <a:defRPr/>
              </a:pPr>
              <a:t>04/04/2016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585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CDAF20F-E698-4373-BBC6-1C28641730A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DF24F3D-20E3-40F2-97DE-CD0333147B75}" type="datetimeFigureOut">
              <a:rPr lang="en-IE"/>
              <a:pPr>
                <a:defRPr/>
              </a:pPr>
              <a:t>04/04/2016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9pPr>
    </p:titleStyle>
    <p:bodyStyle>
      <a:lvl1pPr marL="3429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fontAlgn="base">
        <a:spcBef>
          <a:spcPct val="20000"/>
        </a:spcBef>
        <a:spcAft>
          <a:spcPct val="0"/>
        </a:spcAft>
        <a:buClr>
          <a:srgbClr val="D2CB6C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fontAlgn="base">
        <a:spcBef>
          <a:spcPct val="20000"/>
        </a:spcBef>
        <a:spcAft>
          <a:spcPct val="0"/>
        </a:spcAft>
        <a:buClr>
          <a:srgbClr val="95A39D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fontAlgn="base">
        <a:spcBef>
          <a:spcPct val="20000"/>
        </a:spcBef>
        <a:spcAft>
          <a:spcPct val="0"/>
        </a:spcAft>
        <a:buClr>
          <a:srgbClr val="C89F5D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IE" altLang="en-US" smtClean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altLang="en-US" smtClean="0"/>
          </a:p>
        </p:txBody>
      </p:sp>
      <p:pic>
        <p:nvPicPr>
          <p:cNvPr id="20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33375"/>
            <a:ext cx="8915400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IE" altLang="en-US" smtClean="0"/>
              <a:t>W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620713"/>
            <a:ext cx="5843588" cy="7493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E" sz="3200" dirty="0">
                <a:solidFill>
                  <a:schemeClr val="tx1"/>
                </a:solidFill>
              </a:rPr>
              <a:t>XSLT – </a:t>
            </a:r>
            <a:r>
              <a:rPr lang="en-IE" sz="3200" dirty="0" err="1">
                <a:solidFill>
                  <a:schemeClr val="tx1"/>
                </a:solidFill>
              </a:rPr>
              <a:t>eXtensible</a:t>
            </a:r>
            <a:r>
              <a:rPr lang="en-IE" sz="3200" dirty="0">
                <a:solidFill>
                  <a:schemeClr val="tx1"/>
                </a:solidFill>
              </a:rPr>
              <a:t> Style Language for Transformations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4213" y="1989138"/>
            <a:ext cx="7845425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IE" sz="2200" b="1" dirty="0">
              <a:latin typeface="+mj-lt"/>
            </a:endParaRPr>
          </a:p>
          <a:p>
            <a:pPr>
              <a:defRPr/>
            </a:pPr>
            <a:r>
              <a:rPr lang="en-IE" sz="2200" b="1" dirty="0">
                <a:latin typeface="+mj-lt"/>
              </a:rPr>
              <a:t>							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8313" y="1773238"/>
            <a:ext cx="7845425" cy="2124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IE" sz="2200" dirty="0">
                <a:latin typeface="+mj-lt"/>
              </a:rPr>
              <a:t>The car data can be stored in more than one way, it depends on the business use of the data, your interpretation of the description and what the client wants.</a:t>
            </a:r>
          </a:p>
          <a:p>
            <a:pPr>
              <a:defRPr/>
            </a:pPr>
            <a:r>
              <a:rPr lang="en-IE" sz="2200" dirty="0">
                <a:latin typeface="+mj-lt"/>
              </a:rPr>
              <a:t>The car data shown looks similar but depending on the use we can structure it differently.</a:t>
            </a:r>
          </a:p>
          <a:p>
            <a:pPr>
              <a:defRPr/>
            </a:pPr>
            <a:endParaRPr lang="en-IE" sz="22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4213" y="1989138"/>
            <a:ext cx="7845425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IE" sz="2200" b="1" dirty="0">
              <a:latin typeface="+mj-lt"/>
            </a:endParaRPr>
          </a:p>
          <a:p>
            <a:pPr>
              <a:defRPr/>
            </a:pPr>
            <a:r>
              <a:rPr lang="en-IE" sz="2200" b="1" dirty="0">
                <a:latin typeface="+mj-lt"/>
              </a:rPr>
              <a:t>								</a:t>
            </a: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4248150" cy="657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IE" altLang="en-US" smtClean="0"/>
          </a:p>
        </p:txBody>
      </p:sp>
      <p:pic>
        <p:nvPicPr>
          <p:cNvPr id="410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5" y="188913"/>
            <a:ext cx="4435475" cy="568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4213" y="1989138"/>
            <a:ext cx="7845425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IE" sz="2200" b="1" dirty="0">
              <a:latin typeface="+mj-lt"/>
            </a:endParaRPr>
          </a:p>
          <a:p>
            <a:pPr>
              <a:defRPr/>
            </a:pPr>
            <a:r>
              <a:rPr lang="en-IE" sz="2200" b="1" dirty="0">
                <a:latin typeface="+mj-lt"/>
              </a:rPr>
              <a:t>								</a:t>
            </a:r>
          </a:p>
        </p:txBody>
      </p:sp>
      <p:sp>
        <p:nvSpPr>
          <p:cNvPr id="614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IE" altLang="en-US" smtClean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60350"/>
            <a:ext cx="3148012" cy="57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60350"/>
            <a:ext cx="2808287" cy="596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IE" altLang="en-US" smtClean="0"/>
              <a:t>W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620713"/>
            <a:ext cx="5843588" cy="7493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E" sz="3200" dirty="0">
                <a:solidFill>
                  <a:schemeClr val="tx1"/>
                </a:solidFill>
              </a:rPr>
              <a:t>XSLT – </a:t>
            </a:r>
            <a:r>
              <a:rPr lang="en-IE" sz="3200" dirty="0" err="1">
                <a:solidFill>
                  <a:schemeClr val="tx1"/>
                </a:solidFill>
              </a:rPr>
              <a:t>eXtensible</a:t>
            </a:r>
            <a:r>
              <a:rPr lang="en-IE" sz="3200" dirty="0">
                <a:solidFill>
                  <a:schemeClr val="tx1"/>
                </a:solidFill>
              </a:rPr>
              <a:t> Style Language for Transformations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4213" y="1989138"/>
            <a:ext cx="7845425" cy="280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IE" sz="2200" b="1" dirty="0">
                <a:latin typeface="+mj-lt"/>
              </a:rPr>
              <a:t>Rules covered so far:</a:t>
            </a:r>
          </a:p>
          <a:p>
            <a:pPr>
              <a:defRPr/>
            </a:pPr>
            <a:endParaRPr lang="en-IE" sz="2200" b="1" dirty="0">
              <a:latin typeface="+mj-lt"/>
            </a:endParaRPr>
          </a:p>
          <a:p>
            <a:pPr>
              <a:defRPr/>
            </a:pPr>
            <a:r>
              <a:rPr lang="en-IE" sz="2200" b="1" dirty="0">
                <a:latin typeface="+mj-lt"/>
              </a:rPr>
              <a:t>&lt;</a:t>
            </a:r>
            <a:r>
              <a:rPr lang="en-IE" sz="2200" b="1" dirty="0" err="1">
                <a:latin typeface="+mj-lt"/>
              </a:rPr>
              <a:t>xsl:value</a:t>
            </a:r>
            <a:r>
              <a:rPr lang="en-IE" sz="2200" b="1" dirty="0">
                <a:latin typeface="+mj-lt"/>
              </a:rPr>
              <a:t>-of&gt;</a:t>
            </a:r>
          </a:p>
          <a:p>
            <a:pPr>
              <a:defRPr/>
            </a:pPr>
            <a:r>
              <a:rPr lang="en-IE" sz="2200" b="1" dirty="0">
                <a:latin typeface="+mj-lt"/>
              </a:rPr>
              <a:t>&lt;</a:t>
            </a:r>
            <a:r>
              <a:rPr lang="en-IE" sz="2200" b="1" dirty="0" err="1">
                <a:latin typeface="+mj-lt"/>
              </a:rPr>
              <a:t>xsl:for</a:t>
            </a:r>
            <a:r>
              <a:rPr lang="en-IE" sz="2200" b="1" dirty="0">
                <a:latin typeface="+mj-lt"/>
              </a:rPr>
              <a:t>-each&gt;</a:t>
            </a:r>
          </a:p>
          <a:p>
            <a:pPr>
              <a:defRPr/>
            </a:pPr>
            <a:r>
              <a:rPr lang="en-IE" sz="2200" b="1" dirty="0">
                <a:latin typeface="+mj-lt"/>
              </a:rPr>
              <a:t>&lt;</a:t>
            </a:r>
            <a:r>
              <a:rPr lang="en-IE" sz="2200" b="1" dirty="0" err="1">
                <a:latin typeface="+mj-lt"/>
              </a:rPr>
              <a:t>xsl:if</a:t>
            </a:r>
            <a:r>
              <a:rPr lang="en-IE" sz="2200" b="1" dirty="0">
                <a:latin typeface="+mj-lt"/>
              </a:rPr>
              <a:t>&gt;</a:t>
            </a:r>
          </a:p>
          <a:p>
            <a:pPr>
              <a:defRPr/>
            </a:pPr>
            <a:r>
              <a:rPr lang="en-IE" sz="2200" b="1" dirty="0">
                <a:latin typeface="+mj-lt"/>
              </a:rPr>
              <a:t>&lt;</a:t>
            </a:r>
            <a:r>
              <a:rPr lang="en-IE" sz="2200" b="1" dirty="0" err="1">
                <a:latin typeface="+mj-lt"/>
              </a:rPr>
              <a:t>xsl:choose</a:t>
            </a:r>
            <a:r>
              <a:rPr lang="en-IE" sz="2200" b="1" dirty="0">
                <a:latin typeface="+mj-lt"/>
              </a:rPr>
              <a:t>&gt;</a:t>
            </a:r>
          </a:p>
          <a:p>
            <a:pPr>
              <a:defRPr/>
            </a:pPr>
            <a:r>
              <a:rPr lang="en-IE" sz="2200" b="1" dirty="0">
                <a:latin typeface="+mj-lt"/>
              </a:rPr>
              <a:t>&lt;</a:t>
            </a:r>
            <a:r>
              <a:rPr lang="en-IE" sz="2200" b="1" dirty="0" err="1">
                <a:latin typeface="+mj-lt"/>
              </a:rPr>
              <a:t>xsl:when</a:t>
            </a:r>
            <a:r>
              <a:rPr lang="en-IE" sz="2200" b="1" dirty="0">
                <a:latin typeface="+mj-lt"/>
              </a:rPr>
              <a:t>&gt;</a:t>
            </a:r>
          </a:p>
          <a:p>
            <a:pPr>
              <a:defRPr/>
            </a:pPr>
            <a:r>
              <a:rPr lang="en-IE" sz="2200" b="1" dirty="0">
                <a:latin typeface="+mj-lt"/>
              </a:rPr>
              <a:t>&lt;</a:t>
            </a:r>
            <a:r>
              <a:rPr lang="en-IE" sz="2200" b="1" dirty="0" err="1">
                <a:latin typeface="+mj-lt"/>
              </a:rPr>
              <a:t>xsl:otherwise</a:t>
            </a:r>
            <a:r>
              <a:rPr lang="en-IE" sz="2200" b="1" dirty="0">
                <a:latin typeface="+mj-lt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IE" altLang="en-US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620713"/>
            <a:ext cx="5843588" cy="7493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E" sz="3200" dirty="0">
                <a:solidFill>
                  <a:schemeClr val="tx1"/>
                </a:solidFill>
              </a:rPr>
              <a:t>XSLT – </a:t>
            </a:r>
            <a:r>
              <a:rPr lang="en-IE" sz="3200" dirty="0" err="1">
                <a:solidFill>
                  <a:schemeClr val="tx1"/>
                </a:solidFill>
              </a:rPr>
              <a:t>eXtensible</a:t>
            </a:r>
            <a:r>
              <a:rPr lang="en-IE" sz="3200" dirty="0">
                <a:solidFill>
                  <a:schemeClr val="tx1"/>
                </a:solidFill>
              </a:rPr>
              <a:t> Style Language for Transformations</a:t>
            </a:r>
          </a:p>
        </p:txBody>
      </p:sp>
      <p:pic>
        <p:nvPicPr>
          <p:cNvPr id="717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557338"/>
            <a:ext cx="7821612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IE" alt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altLang="en-US" smtClean="0"/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7561262" cy="640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IE" altLang="en-US" smtClean="0"/>
              <a:t>W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33375"/>
            <a:ext cx="5843588" cy="7493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E" sz="3200" dirty="0">
                <a:solidFill>
                  <a:schemeClr val="tx1"/>
                </a:solidFill>
              </a:rPr>
              <a:t>XSLT – </a:t>
            </a:r>
            <a:r>
              <a:rPr lang="en-IE" sz="3200" dirty="0" err="1">
                <a:solidFill>
                  <a:schemeClr val="tx1"/>
                </a:solidFill>
              </a:rPr>
              <a:t>eXtensible</a:t>
            </a:r>
            <a:r>
              <a:rPr lang="en-IE" sz="3200" dirty="0">
                <a:solidFill>
                  <a:schemeClr val="tx1"/>
                </a:solidFill>
              </a:rPr>
              <a:t> Style Language for Transformations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4213" y="1989138"/>
            <a:ext cx="7845425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IE" sz="2200" b="1" dirty="0">
              <a:latin typeface="+mj-lt"/>
            </a:endParaRPr>
          </a:p>
          <a:p>
            <a:pPr>
              <a:defRPr/>
            </a:pPr>
            <a:r>
              <a:rPr lang="en-IE" sz="2200" b="1" dirty="0">
                <a:latin typeface="+mj-lt"/>
              </a:rPr>
              <a:t>								</a:t>
            </a:r>
          </a:p>
        </p:txBody>
      </p:sp>
      <p:sp>
        <p:nvSpPr>
          <p:cNvPr id="9221" name="Rectangle 1"/>
          <p:cNvSpPr>
            <a:spLocks noChangeArrowheads="1"/>
          </p:cNvSpPr>
          <p:nvPr/>
        </p:nvSpPr>
        <p:spPr bwMode="auto">
          <a:xfrm>
            <a:off x="0" y="1076325"/>
            <a:ext cx="7235825" cy="563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Arial Unicode MS" pitchFamily="34" charset="-128"/>
              </a:rPr>
              <a:t>&lt;?xml version="1.0" encoding=“UTF-8"?&gt; </a:t>
            </a:r>
          </a:p>
          <a:p>
            <a:r>
              <a:rPr lang="en-US" altLang="en-US">
                <a:latin typeface="Arial Unicode MS" pitchFamily="34" charset="-128"/>
              </a:rPr>
              <a:t>&lt;CATALOG&gt; </a:t>
            </a:r>
          </a:p>
          <a:p>
            <a:r>
              <a:rPr lang="en-US" altLang="en-US">
                <a:latin typeface="Arial Unicode MS" pitchFamily="34" charset="-128"/>
              </a:rPr>
              <a:t>  &lt;CD&gt;</a:t>
            </a:r>
          </a:p>
          <a:p>
            <a:r>
              <a:rPr lang="en-US" altLang="en-US">
                <a:latin typeface="Arial Unicode MS" pitchFamily="34" charset="-128"/>
              </a:rPr>
              <a:t>    &lt;TITLE&gt;Empire Burlesque&lt;/TITLE&gt; </a:t>
            </a:r>
          </a:p>
          <a:p>
            <a:r>
              <a:rPr lang="en-US" altLang="en-US">
                <a:latin typeface="Arial Unicode MS" pitchFamily="34" charset="-128"/>
              </a:rPr>
              <a:t>    &lt;ARTIST gender=“male”&gt;Bob Dylan&lt;/ARTIST&gt; </a:t>
            </a:r>
          </a:p>
          <a:p>
            <a:r>
              <a:rPr lang="en-US" altLang="en-US">
                <a:latin typeface="Arial Unicode MS" pitchFamily="34" charset="-128"/>
              </a:rPr>
              <a:t>    &lt;COUNTRY type=“abbrev”&gt;USA&lt;/COUNTRY&gt; </a:t>
            </a:r>
          </a:p>
          <a:p>
            <a:r>
              <a:rPr lang="en-US" altLang="en-US">
                <a:latin typeface="Arial Unicode MS" pitchFamily="34" charset="-128"/>
              </a:rPr>
              <a:t>    &lt;COUNTRY type=“full”&gt;United States of America&lt;/COUNTRY&gt;</a:t>
            </a:r>
          </a:p>
          <a:p>
            <a:r>
              <a:rPr lang="en-US" altLang="en-US">
                <a:latin typeface="Arial Unicode MS" pitchFamily="34" charset="-128"/>
              </a:rPr>
              <a:t>    &lt;COMPANY&gt;Columbia&lt;/COMPANY&gt; </a:t>
            </a:r>
          </a:p>
          <a:p>
            <a:r>
              <a:rPr lang="en-US" altLang="en-US">
                <a:latin typeface="Arial Unicode MS" pitchFamily="34" charset="-128"/>
              </a:rPr>
              <a:t>    &lt;PRICE&gt;10.90&lt;/PRICE&gt; </a:t>
            </a:r>
          </a:p>
          <a:p>
            <a:r>
              <a:rPr lang="en-US" altLang="en-US">
                <a:latin typeface="Arial Unicode MS" pitchFamily="34" charset="-128"/>
              </a:rPr>
              <a:t>    &lt;YEAR&gt;1985&lt;/YEAR&gt; </a:t>
            </a:r>
          </a:p>
          <a:p>
            <a:r>
              <a:rPr lang="en-US" altLang="en-US">
                <a:latin typeface="Arial Unicode MS" pitchFamily="34" charset="-128"/>
              </a:rPr>
              <a:t>  &lt;/CD&gt; </a:t>
            </a:r>
          </a:p>
          <a:p>
            <a:r>
              <a:rPr lang="en-US" altLang="en-US">
                <a:latin typeface="Arial Unicode MS" pitchFamily="34" charset="-128"/>
              </a:rPr>
              <a:t>  &lt;CD&gt; </a:t>
            </a:r>
          </a:p>
          <a:p>
            <a:r>
              <a:rPr lang="en-US" altLang="en-US">
                <a:latin typeface="Arial Unicode MS" pitchFamily="34" charset="-128"/>
              </a:rPr>
              <a:t>    &lt;TITLE&gt;Hide your heart&lt;/TITLE&gt; </a:t>
            </a:r>
          </a:p>
          <a:p>
            <a:r>
              <a:rPr lang="en-US" altLang="en-US">
                <a:latin typeface="Arial Unicode MS" pitchFamily="34" charset="-128"/>
              </a:rPr>
              <a:t>    &lt;ARTIST gender=“female”&gt;Bonnie Tyler&lt;/ARTIST&gt; </a:t>
            </a:r>
          </a:p>
          <a:p>
            <a:r>
              <a:rPr lang="en-US" altLang="en-US">
                <a:latin typeface="Arial Unicode MS" pitchFamily="34" charset="-128"/>
              </a:rPr>
              <a:t>    &lt;COUNTRY type=“abbrev”&gt;UK&lt;/COUNTRY&gt; </a:t>
            </a:r>
          </a:p>
          <a:p>
            <a:r>
              <a:rPr lang="en-US" altLang="en-US">
                <a:latin typeface="Arial Unicode MS" pitchFamily="34" charset="-128"/>
              </a:rPr>
              <a:t>    &lt;COMPANY&gt;CBS Records&lt;/COMPANY&gt; </a:t>
            </a:r>
          </a:p>
          <a:p>
            <a:r>
              <a:rPr lang="en-US" altLang="en-US">
                <a:latin typeface="Arial Unicode MS" pitchFamily="34" charset="-128"/>
              </a:rPr>
              <a:t>    &lt;PRICE&gt;9.90&lt;/PRICE&gt; </a:t>
            </a:r>
          </a:p>
          <a:p>
            <a:r>
              <a:rPr lang="en-US" altLang="en-US">
                <a:latin typeface="Arial Unicode MS" pitchFamily="34" charset="-128"/>
              </a:rPr>
              <a:t>    &lt;YEAR&gt;1988&lt;/YEAR&gt; </a:t>
            </a:r>
          </a:p>
          <a:p>
            <a:r>
              <a:rPr lang="en-US" altLang="en-US">
                <a:latin typeface="Arial Unicode MS" pitchFamily="34" charset="-128"/>
              </a:rPr>
              <a:t>  &lt;/CD&gt;</a:t>
            </a:r>
          </a:p>
          <a:p>
            <a:r>
              <a:rPr lang="en-US" altLang="en-US">
                <a:latin typeface="Arial Unicode MS" pitchFamily="34" charset="-128"/>
              </a:rPr>
              <a:t>&lt;/CATALOG&gt;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IE" altLang="en-US" smtClean="0"/>
              <a:t>W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620713"/>
            <a:ext cx="5843588" cy="7493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E" sz="3200" dirty="0">
                <a:solidFill>
                  <a:schemeClr val="tx1"/>
                </a:solidFill>
              </a:rPr>
              <a:t>XSLT – </a:t>
            </a:r>
            <a:r>
              <a:rPr lang="en-IE" sz="3200" dirty="0" err="1">
                <a:solidFill>
                  <a:schemeClr val="tx1"/>
                </a:solidFill>
              </a:rPr>
              <a:t>eXtensible</a:t>
            </a:r>
            <a:r>
              <a:rPr lang="en-IE" sz="3200" dirty="0">
                <a:solidFill>
                  <a:schemeClr val="tx1"/>
                </a:solidFill>
              </a:rPr>
              <a:t> Style Language for Transformations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4213" y="1989138"/>
            <a:ext cx="7845425" cy="3478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IE" sz="2200" b="1" dirty="0">
                <a:latin typeface="+mj-lt"/>
              </a:rPr>
              <a:t>Write the </a:t>
            </a:r>
            <a:r>
              <a:rPr lang="en-IE" sz="2200" b="1" dirty="0" err="1">
                <a:latin typeface="+mj-lt"/>
              </a:rPr>
              <a:t>xsl</a:t>
            </a:r>
            <a:r>
              <a:rPr lang="en-IE" sz="2200" b="1" dirty="0">
                <a:latin typeface="+mj-lt"/>
              </a:rPr>
              <a:t> instructions to output the following:</a:t>
            </a:r>
          </a:p>
          <a:p>
            <a:pPr>
              <a:defRPr/>
            </a:pPr>
            <a:endParaRPr lang="en-IE" sz="2200" b="1" dirty="0">
              <a:latin typeface="+mj-lt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IE" sz="2200" dirty="0">
                <a:latin typeface="+mj-lt"/>
              </a:rPr>
              <a:t>All of the details of the first CD element.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IE" sz="2200" dirty="0">
                <a:latin typeface="+mj-lt"/>
              </a:rPr>
              <a:t>Just the title and the artist of the first CD element.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IE" sz="2200" dirty="0">
                <a:latin typeface="+mj-lt"/>
              </a:rPr>
              <a:t>Just the artist of the first CD element that has a female artist.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IE" sz="2200" dirty="0">
                <a:latin typeface="+mj-lt"/>
              </a:rPr>
              <a:t>All of the CD titles and artists.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IE" sz="2200" dirty="0">
                <a:latin typeface="+mj-lt"/>
              </a:rPr>
              <a:t>All of the CD titles and artists and country full name.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IE" sz="2200" dirty="0">
                <a:latin typeface="+mj-lt"/>
              </a:rPr>
              <a:t>All of the CD details, if the country full name is not there output the abbreviated name instead.</a:t>
            </a:r>
          </a:p>
          <a:p>
            <a:pPr>
              <a:defRPr/>
            </a:pPr>
            <a:endParaRPr lang="en-IE" sz="22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6088</TotalTime>
  <Words>341</Words>
  <Application>Microsoft Office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</vt:lpstr>
      <vt:lpstr>Calibri</vt:lpstr>
      <vt:lpstr>Arial Unicode MS</vt:lpstr>
      <vt:lpstr>Adjacency</vt:lpstr>
      <vt:lpstr>PowerPoint Presentation</vt:lpstr>
      <vt:lpstr>W</vt:lpstr>
      <vt:lpstr>PowerPoint Presentation</vt:lpstr>
      <vt:lpstr>PowerPoint Presentation</vt:lpstr>
      <vt:lpstr>W</vt:lpstr>
      <vt:lpstr>PowerPoint Presentation</vt:lpstr>
      <vt:lpstr>PowerPoint Presentation</vt:lpstr>
      <vt:lpstr>W</vt:lpstr>
      <vt:lpstr>W</vt:lpstr>
    </vt:vector>
  </TitlesOfParts>
  <Company>Waterford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 Information</dc:title>
  <dc:creator>WIT</dc:creator>
  <cp:lastModifiedBy>Brenda Mullally</cp:lastModifiedBy>
  <cp:revision>348</cp:revision>
  <cp:lastPrinted>2014-03-21T08:26:41Z</cp:lastPrinted>
  <dcterms:created xsi:type="dcterms:W3CDTF">2011-01-06T11:58:50Z</dcterms:created>
  <dcterms:modified xsi:type="dcterms:W3CDTF">2016-04-04T13:22:26Z</dcterms:modified>
</cp:coreProperties>
</file>