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p:cViewPr varScale="1">
        <p:scale>
          <a:sx n="75" d="100"/>
          <a:sy n="75" d="100"/>
        </p:scale>
        <p:origin x="103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68BE45-1C7F-4AD0-BB99-45F1434A58D4}" type="datetimeFigureOut">
              <a:rPr lang="en-GB" smtClean="0"/>
              <a:t>04/04/2016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400479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8BE45-1C7F-4AD0-BB99-45F1434A58D4}" type="datetimeFigureOut">
              <a:rPr lang="en-GB" smtClean="0"/>
              <a:t>04/04/2016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53097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8BE45-1C7F-4AD0-BB99-45F1434A58D4}" type="datetimeFigureOut">
              <a:rPr lang="en-GB" smtClean="0"/>
              <a:t>04/04/2016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2113297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4"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fld id="{2C68BE45-1C7F-4AD0-BB99-45F1434A58D4}" type="datetimeFigureOut">
              <a:rPr lang="en-GB" smtClean="0"/>
              <a:t>04/04/2016</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63DD8EFA-21B2-49E8-BE88-B66FED5A5E52}" type="slidenum">
              <a:rPr lang="en-GB" smtClean="0"/>
              <a:t>‹#›</a:t>
            </a:fld>
            <a:endParaRPr lang="en-GB"/>
          </a:p>
        </p:txBody>
      </p:sp>
    </p:spTree>
    <p:extLst>
      <p:ext uri="{BB962C8B-B14F-4D97-AF65-F5344CB8AC3E}">
        <p14:creationId xmlns:p14="http://schemas.microsoft.com/office/powerpoint/2010/main" val="81294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8BE45-1C7F-4AD0-BB99-45F1434A58D4}" type="datetimeFigureOut">
              <a:rPr lang="en-GB" smtClean="0"/>
              <a:t>04/04/2016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8EFA-21B2-49E8-BE88-B66FED5A5E52}" type="slidenum">
              <a:rPr lang="en-GB" smtClean="0"/>
              <a:t>‹#›</a:t>
            </a:fld>
            <a:endParaRPr lang="en-GB"/>
          </a:p>
        </p:txBody>
      </p:sp>
      <p:sp>
        <p:nvSpPr>
          <p:cNvPr id="7" name="Title 1"/>
          <p:cNvSpPr txBox="1">
            <a:spLocks/>
          </p:cNvSpPr>
          <p:nvPr userDrawn="1"/>
        </p:nvSpPr>
        <p:spPr>
          <a:xfrm>
            <a:off x="457200" y="33265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IE" dirty="0" smtClean="0"/>
              <a:t>XSLT</a:t>
            </a:r>
            <a:endParaRPr lang="en-IE" dirty="0" smtClean="0"/>
          </a:p>
        </p:txBody>
      </p:sp>
    </p:spTree>
    <p:extLst>
      <p:ext uri="{BB962C8B-B14F-4D97-AF65-F5344CB8AC3E}">
        <p14:creationId xmlns:p14="http://schemas.microsoft.com/office/powerpoint/2010/main" val="31779926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8BE45-1C7F-4AD0-BB99-45F1434A58D4}" type="datetimeFigureOut">
              <a:rPr lang="en-GB" smtClean="0"/>
              <a:t>04/04/2016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61835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68BE45-1C7F-4AD0-BB99-45F1434A58D4}" type="datetimeFigureOut">
              <a:rPr lang="en-GB" smtClean="0"/>
              <a:t>04/04/2016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383755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68BE45-1C7F-4AD0-BB99-45F1434A58D4}" type="datetimeFigureOut">
              <a:rPr lang="en-GB" smtClean="0"/>
              <a:t>04/04/2016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293832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68BE45-1C7F-4AD0-BB99-45F1434A58D4}" type="datetimeFigureOut">
              <a:rPr lang="en-GB" smtClean="0"/>
              <a:t>04/04/2016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307076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8BE45-1C7F-4AD0-BB99-45F1434A58D4}" type="datetimeFigureOut">
              <a:rPr lang="en-GB" smtClean="0"/>
              <a:t>04/04/2016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DD8EFA-21B2-49E8-BE88-B66FED5A5E52}" type="slidenum">
              <a:rPr lang="en-GB" smtClean="0"/>
              <a:t>‹#›</a:t>
            </a:fld>
            <a:endParaRPr lang="en-GB"/>
          </a:p>
        </p:txBody>
      </p:sp>
    </p:spTree>
    <p:extLst>
      <p:ext uri="{BB962C8B-B14F-4D97-AF65-F5344CB8AC3E}">
        <p14:creationId xmlns:p14="http://schemas.microsoft.com/office/powerpoint/2010/main" val="319794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8BE45-1C7F-4AD0-BB99-45F1434A58D4}" type="datetimeFigureOut">
              <a:rPr lang="en-GB" smtClean="0"/>
              <a:t>04/04/2016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8EFA-21B2-49E8-BE88-B66FED5A5E52}"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699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C68BE45-1C7F-4AD0-BB99-45F1434A58D4}" type="datetimeFigureOut">
              <a:rPr lang="en-GB" smtClean="0"/>
              <a:t>04/04/2016</a:t>
            </a:fld>
            <a:endParaRPr lang="en-GB"/>
          </a:p>
        </p:txBody>
      </p:sp>
      <p:sp>
        <p:nvSpPr>
          <p:cNvPr id="9" name="Slide Number Placeholder 8"/>
          <p:cNvSpPr>
            <a:spLocks noGrp="1"/>
          </p:cNvSpPr>
          <p:nvPr>
            <p:ph type="sldNum" sz="quarter" idx="11"/>
          </p:nvPr>
        </p:nvSpPr>
        <p:spPr/>
        <p:txBody>
          <a:bodyPr/>
          <a:lstStyle/>
          <a:p>
            <a:fld id="{63DD8EFA-21B2-49E8-BE88-B66FED5A5E52}"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extLst>
      <p:ext uri="{BB962C8B-B14F-4D97-AF65-F5344CB8AC3E}">
        <p14:creationId xmlns:p14="http://schemas.microsoft.com/office/powerpoint/2010/main" val="295437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3DD8EFA-21B2-49E8-BE88-B66FED5A5E52}"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C68BE45-1C7F-4AD0-BB99-45F1434A58D4}" type="datetimeFigureOut">
              <a:rPr lang="en-GB" smtClean="0"/>
              <a:t>04/04/2016</a:t>
            </a:fld>
            <a:endParaRPr lang="en-GB"/>
          </a:p>
        </p:txBody>
      </p:sp>
    </p:spTree>
    <p:extLst>
      <p:ext uri="{BB962C8B-B14F-4D97-AF65-F5344CB8AC3E}">
        <p14:creationId xmlns:p14="http://schemas.microsoft.com/office/powerpoint/2010/main" val="3496801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773238"/>
            <a:ext cx="7845425" cy="4154487"/>
          </a:xfrm>
          <a:prstGeom prst="rect">
            <a:avLst/>
          </a:prstGeom>
          <a:noFill/>
        </p:spPr>
        <p:txBody>
          <a:bodyPr>
            <a:spAutoFit/>
          </a:bodyPr>
          <a:lstStyle/>
          <a:p>
            <a:pPr>
              <a:defRPr/>
            </a:pPr>
            <a:r>
              <a:rPr lang="en-IE" sz="2200" b="1" dirty="0">
                <a:latin typeface="+mj-lt"/>
              </a:rPr>
              <a:t>Sorting:</a:t>
            </a:r>
          </a:p>
          <a:p>
            <a:pPr>
              <a:defRPr/>
            </a:pPr>
            <a:endParaRPr lang="en-IE" sz="2200" b="1" dirty="0">
              <a:latin typeface="+mj-lt"/>
            </a:endParaRPr>
          </a:p>
          <a:p>
            <a:pPr>
              <a:defRPr/>
            </a:pPr>
            <a:r>
              <a:rPr lang="en-IE" sz="2200" dirty="0">
                <a:latin typeface="+mj-lt"/>
              </a:rPr>
              <a:t>By default, nodes are processed in the order in which they appear in the XML source document.</a:t>
            </a:r>
          </a:p>
          <a:p>
            <a:pPr>
              <a:defRPr/>
            </a:pPr>
            <a:r>
              <a:rPr lang="en-IE" sz="2200" dirty="0">
                <a:latin typeface="+mj-lt"/>
              </a:rPr>
              <a:t>If you wish to process nodes in some other order, you can add an </a:t>
            </a:r>
            <a:r>
              <a:rPr lang="en-IE" sz="2200" dirty="0" err="1">
                <a:latin typeface="+mj-lt"/>
              </a:rPr>
              <a:t>xsl:sort</a:t>
            </a:r>
            <a:r>
              <a:rPr lang="en-IE" sz="2200" dirty="0">
                <a:latin typeface="+mj-lt"/>
              </a:rPr>
              <a:t> element when you use </a:t>
            </a:r>
            <a:r>
              <a:rPr lang="en-IE" sz="2200" dirty="0" err="1">
                <a:latin typeface="+mj-lt"/>
              </a:rPr>
              <a:t>xsl:for</a:t>
            </a:r>
            <a:r>
              <a:rPr lang="en-IE" sz="2200" dirty="0">
                <a:latin typeface="+mj-lt"/>
              </a:rPr>
              <a:t>-each.</a:t>
            </a:r>
          </a:p>
          <a:p>
            <a:pPr>
              <a:defRPr/>
            </a:pPr>
            <a:endParaRPr lang="en-IE" sz="2200" dirty="0">
              <a:latin typeface="+mj-lt"/>
            </a:endParaRPr>
          </a:p>
          <a:p>
            <a:pPr>
              <a:defRPr/>
            </a:pPr>
            <a:r>
              <a:rPr lang="en-IE" sz="2200" dirty="0">
                <a:latin typeface="+mj-lt"/>
              </a:rPr>
              <a:t>Directly after a </a:t>
            </a:r>
            <a:r>
              <a:rPr lang="en-IE" sz="2200" dirty="0" err="1">
                <a:latin typeface="+mj-lt"/>
              </a:rPr>
              <a:t>xsl:for</a:t>
            </a:r>
            <a:r>
              <a:rPr lang="en-IE" sz="2200" dirty="0">
                <a:latin typeface="+mj-lt"/>
              </a:rPr>
              <a:t>-each element you add :</a:t>
            </a:r>
          </a:p>
          <a:p>
            <a:pPr>
              <a:defRPr/>
            </a:pPr>
            <a:endParaRPr lang="en-IE" sz="2200" dirty="0">
              <a:latin typeface="+mj-lt"/>
            </a:endParaRPr>
          </a:p>
          <a:p>
            <a:pPr>
              <a:defRPr/>
            </a:pPr>
            <a:endParaRPr lang="en-IE" sz="2200" dirty="0">
              <a:latin typeface="+mj-lt"/>
            </a:endParaRPr>
          </a:p>
          <a:p>
            <a:pPr>
              <a:defRPr/>
            </a:pPr>
            <a:endParaRPr lang="en-IE" sz="2200" dirty="0">
              <a:latin typeface="+mj-lt"/>
            </a:endParaRPr>
          </a:p>
          <a:p>
            <a:pPr>
              <a:defRPr/>
            </a:pPr>
            <a:endParaRPr lang="en-IE" sz="2200" b="1" dirty="0">
              <a:latin typeface="+mj-lt"/>
            </a:endParaRPr>
          </a:p>
        </p:txBody>
      </p:sp>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652963"/>
            <a:ext cx="8721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23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773238"/>
            <a:ext cx="7845425" cy="4494212"/>
          </a:xfrm>
          <a:prstGeom prst="rect">
            <a:avLst/>
          </a:prstGeom>
          <a:noFill/>
        </p:spPr>
        <p:txBody>
          <a:bodyPr>
            <a:spAutoFit/>
          </a:bodyPr>
          <a:lstStyle/>
          <a:p>
            <a:pPr>
              <a:defRPr/>
            </a:pPr>
            <a:r>
              <a:rPr lang="en-IE" sz="2200" dirty="0">
                <a:latin typeface="+mj-lt"/>
              </a:rPr>
              <a:t>The root template is simply a template with a pattern that matches the root node.</a:t>
            </a:r>
          </a:p>
          <a:p>
            <a:pPr>
              <a:defRPr/>
            </a:pPr>
            <a:endParaRPr lang="en-IE" sz="2200" dirty="0">
              <a:latin typeface="+mj-lt"/>
            </a:endParaRPr>
          </a:p>
          <a:p>
            <a:pPr>
              <a:defRPr/>
            </a:pPr>
            <a:r>
              <a:rPr lang="en-IE" sz="2200" dirty="0">
                <a:latin typeface="+mj-lt"/>
              </a:rPr>
              <a:t>Only the root template is called automatically. All other templates must be applied manually. Otherwise they are ignored.</a:t>
            </a:r>
          </a:p>
          <a:p>
            <a:pPr>
              <a:defRPr/>
            </a:pPr>
            <a:endParaRPr lang="en-IE" sz="2200" dirty="0">
              <a:latin typeface="+mj-lt"/>
            </a:endParaRPr>
          </a:p>
          <a:p>
            <a:pPr>
              <a:defRPr/>
            </a:pPr>
            <a:r>
              <a:rPr lang="en-IE" sz="2200" dirty="0">
                <a:latin typeface="+mj-lt"/>
              </a:rPr>
              <a:t>So how do you apply a template to a specific node in your XML document?</a:t>
            </a:r>
          </a:p>
          <a:p>
            <a:pPr>
              <a:defRPr/>
            </a:pPr>
            <a:endParaRPr lang="en-IE" sz="2200" dirty="0">
              <a:latin typeface="+mj-lt"/>
            </a:endParaRPr>
          </a:p>
          <a:p>
            <a:pPr>
              <a:defRPr/>
            </a:pPr>
            <a:r>
              <a:rPr lang="en-IE" sz="2200" dirty="0">
                <a:latin typeface="+mj-lt"/>
              </a:rPr>
              <a:t>You must use </a:t>
            </a:r>
            <a:r>
              <a:rPr lang="en-IE" sz="2200" dirty="0" err="1">
                <a:latin typeface="+mj-lt"/>
              </a:rPr>
              <a:t>xsl:apply</a:t>
            </a:r>
            <a:r>
              <a:rPr lang="en-IE" sz="2200" dirty="0">
                <a:latin typeface="+mj-lt"/>
              </a:rPr>
              <a:t>-templates.</a:t>
            </a:r>
          </a:p>
          <a:p>
            <a:pPr>
              <a:defRPr/>
            </a:pPr>
            <a:r>
              <a:rPr lang="en-IE" sz="2200" dirty="0">
                <a:latin typeface="+mj-lt"/>
              </a:rPr>
              <a:t>This is how you control where and when the transformation described by the template is used in the final document.</a:t>
            </a:r>
          </a:p>
          <a:p>
            <a:pPr>
              <a:defRPr/>
            </a:pPr>
            <a:endParaRPr lang="en-IE" sz="2200" b="1" dirty="0">
              <a:latin typeface="+mj-lt"/>
            </a:endParaRPr>
          </a:p>
        </p:txBody>
      </p:sp>
    </p:spTree>
    <p:extLst>
      <p:ext uri="{BB962C8B-B14F-4D97-AF65-F5344CB8AC3E}">
        <p14:creationId xmlns:p14="http://schemas.microsoft.com/office/powerpoint/2010/main" val="1419874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484313"/>
            <a:ext cx="8424862" cy="3140075"/>
          </a:xfrm>
          <a:prstGeom prst="rect">
            <a:avLst/>
          </a:prstGeom>
          <a:noFill/>
        </p:spPr>
        <p:txBody>
          <a:bodyPr>
            <a:spAutoFit/>
          </a:bodyPr>
          <a:lstStyle/>
          <a:p>
            <a:pPr>
              <a:defRPr/>
            </a:pPr>
            <a:r>
              <a:rPr lang="en-IE" sz="2200" b="1" dirty="0">
                <a:latin typeface="+mj-lt"/>
              </a:rPr>
              <a:t>Applying a template:</a:t>
            </a:r>
          </a:p>
          <a:p>
            <a:pPr>
              <a:defRPr/>
            </a:pPr>
            <a:endParaRPr lang="en-IE" sz="2200" b="1" dirty="0">
              <a:latin typeface="+mj-lt"/>
            </a:endParaRPr>
          </a:p>
          <a:p>
            <a:pPr>
              <a:defRPr/>
            </a:pPr>
            <a:r>
              <a:rPr lang="en-IE" sz="2200" dirty="0">
                <a:latin typeface="+mj-lt"/>
              </a:rPr>
              <a:t>Within any template, you can include the following:</a:t>
            </a:r>
          </a:p>
          <a:p>
            <a:pPr>
              <a:defRPr/>
            </a:pPr>
            <a:endParaRPr lang="en-IE" sz="2200" dirty="0">
              <a:latin typeface="+mj-lt"/>
            </a:endParaRPr>
          </a:p>
          <a:p>
            <a:pPr>
              <a:defRPr/>
            </a:pPr>
            <a:r>
              <a:rPr lang="en-IE" sz="2200" dirty="0">
                <a:latin typeface="+mj-lt"/>
              </a:rPr>
              <a:t>&lt;</a:t>
            </a:r>
            <a:r>
              <a:rPr lang="en-IE" sz="2200" dirty="0" err="1">
                <a:latin typeface="+mj-lt"/>
              </a:rPr>
              <a:t>xsl:apply</a:t>
            </a:r>
            <a:r>
              <a:rPr lang="en-IE" sz="2200" dirty="0">
                <a:latin typeface="+mj-lt"/>
              </a:rPr>
              <a:t>-templates select=“expression”/&gt;</a:t>
            </a:r>
          </a:p>
          <a:p>
            <a:pPr>
              <a:defRPr/>
            </a:pPr>
            <a:endParaRPr lang="en-IE" sz="2200" dirty="0">
              <a:latin typeface="+mj-lt"/>
            </a:endParaRPr>
          </a:p>
          <a:p>
            <a:pPr>
              <a:defRPr/>
            </a:pPr>
            <a:r>
              <a:rPr lang="en-IE" sz="2200" dirty="0">
                <a:latin typeface="+mj-lt"/>
              </a:rPr>
              <a:t>Expression identifies the node(s) of the XML document whose templates should be applied. The template created previously is now used:</a:t>
            </a:r>
          </a:p>
          <a:p>
            <a:pPr>
              <a:defRPr/>
            </a:pPr>
            <a:endParaRPr lang="en-IE" sz="2200" dirty="0">
              <a:latin typeface="+mj-lt"/>
            </a:endParaRPr>
          </a:p>
        </p:txBody>
      </p:sp>
    </p:spTree>
    <p:extLst>
      <p:ext uri="{BB962C8B-B14F-4D97-AF65-F5344CB8AC3E}">
        <p14:creationId xmlns:p14="http://schemas.microsoft.com/office/powerpoint/2010/main" val="2418172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468313" y="1700213"/>
            <a:ext cx="84963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E"/>
              <a:t>Our code originally had the following:</a:t>
            </a:r>
          </a:p>
          <a:p>
            <a:endParaRPr lang="en-IE"/>
          </a:p>
          <a:p>
            <a:r>
              <a:rPr lang="en-IE"/>
              <a:t>&lt;xsl:if test=“name[@language!=‘English’]”&gt;</a:t>
            </a:r>
          </a:p>
          <a:p>
            <a:r>
              <a:rPr lang="en-IE"/>
              <a:t>(&lt;em&gt;&lt;xsl:value-of select=“name[@langugage!=‘English’]”/&gt;&lt;/em&gt;)</a:t>
            </a:r>
          </a:p>
          <a:p>
            <a:r>
              <a:rPr lang="en-IE"/>
              <a:t>&lt;/xsl:if&gt;</a:t>
            </a:r>
          </a:p>
          <a:p>
            <a:endParaRPr lang="en-IE"/>
          </a:p>
          <a:p>
            <a:r>
              <a:rPr lang="en-IE"/>
              <a:t>We can replace it with the following:</a:t>
            </a:r>
          </a:p>
          <a:p>
            <a:endParaRPr lang="en-IE"/>
          </a:p>
          <a:p>
            <a:r>
              <a:rPr lang="en-IE"/>
              <a:t>&lt;xsl:apply-templates select=“name[@language!=‘English’”/&gt;</a:t>
            </a:r>
          </a:p>
          <a:p>
            <a:endParaRPr lang="en-IE"/>
          </a:p>
          <a:p>
            <a:r>
              <a:rPr lang="en-IE"/>
              <a:t>The template is applied which outputs  in italics the current node that meets the criteria i.e. A  name that is not in English.</a:t>
            </a:r>
          </a:p>
        </p:txBody>
      </p:sp>
    </p:spTree>
    <p:extLst>
      <p:ext uri="{BB962C8B-B14F-4D97-AF65-F5344CB8AC3E}">
        <p14:creationId xmlns:p14="http://schemas.microsoft.com/office/powerpoint/2010/main" val="4050772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539750" y="1844675"/>
            <a:ext cx="79200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E"/>
              <a:t>The template applies the style to the current node.</a:t>
            </a:r>
          </a:p>
          <a:p>
            <a:endParaRPr lang="en-IE"/>
          </a:p>
          <a:p>
            <a:r>
              <a:rPr lang="en-IE"/>
              <a:t>&lt;xsl:template match=“name[@language!=‘English’]”&gt;</a:t>
            </a:r>
          </a:p>
          <a:p>
            <a:r>
              <a:rPr lang="en-IE"/>
              <a:t>(&lt;em&gt;</a:t>
            </a:r>
          </a:p>
          <a:p>
            <a:r>
              <a:rPr lang="en-IE"/>
              <a:t>  &lt;xsl:value-of select=“.”&gt;</a:t>
            </a:r>
          </a:p>
          <a:p>
            <a:r>
              <a:rPr lang="en-IE"/>
              <a:t>&lt;/em&gt;)</a:t>
            </a:r>
          </a:p>
          <a:p>
            <a:r>
              <a:rPr lang="en-IE"/>
              <a:t>&lt;/xsl:template&gt;</a:t>
            </a:r>
            <a:endParaRPr lang="en-IE" sz="2200" b="1"/>
          </a:p>
        </p:txBody>
      </p:sp>
    </p:spTree>
    <p:extLst>
      <p:ext uri="{BB962C8B-B14F-4D97-AF65-F5344CB8AC3E}">
        <p14:creationId xmlns:p14="http://schemas.microsoft.com/office/powerpoint/2010/main" val="258056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endParaRPr lang="en-IE" smtClean="0"/>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89138"/>
            <a:ext cx="8027988"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43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773238"/>
            <a:ext cx="7845425" cy="4832350"/>
          </a:xfrm>
          <a:prstGeom prst="rect">
            <a:avLst/>
          </a:prstGeom>
          <a:noFill/>
        </p:spPr>
        <p:txBody>
          <a:bodyPr>
            <a:spAutoFit/>
          </a:bodyPr>
          <a:lstStyle/>
          <a:p>
            <a:pPr>
              <a:defRPr/>
            </a:pPr>
            <a:r>
              <a:rPr lang="en-IE" sz="2200" b="1" dirty="0">
                <a:latin typeface="+mj-lt"/>
              </a:rPr>
              <a:t>Tips:</a:t>
            </a:r>
          </a:p>
          <a:p>
            <a:pPr>
              <a:defRPr/>
            </a:pPr>
            <a:endParaRPr lang="en-IE" sz="2200" b="1" dirty="0">
              <a:latin typeface="+mj-lt"/>
            </a:endParaRPr>
          </a:p>
          <a:p>
            <a:pPr>
              <a:defRPr/>
            </a:pPr>
            <a:r>
              <a:rPr lang="en-IE" sz="2200" dirty="0">
                <a:latin typeface="+mj-lt"/>
              </a:rPr>
              <a:t>If you have multiple templates in your XSL file, the order of the </a:t>
            </a:r>
            <a:r>
              <a:rPr lang="en-IE" sz="2200" dirty="0" err="1">
                <a:latin typeface="+mj-lt"/>
              </a:rPr>
              <a:t>xsl:apply</a:t>
            </a:r>
            <a:r>
              <a:rPr lang="en-IE" sz="2200" dirty="0">
                <a:latin typeface="+mj-lt"/>
              </a:rPr>
              <a:t>-templates determines the order in which the templates are processed.</a:t>
            </a:r>
          </a:p>
          <a:p>
            <a:pPr>
              <a:defRPr/>
            </a:pPr>
            <a:endParaRPr lang="en-IE" sz="2200" dirty="0">
              <a:latin typeface="+mj-lt"/>
            </a:endParaRPr>
          </a:p>
          <a:p>
            <a:pPr>
              <a:defRPr/>
            </a:pPr>
            <a:r>
              <a:rPr lang="en-IE" sz="2200" dirty="0">
                <a:latin typeface="+mj-lt"/>
              </a:rPr>
              <a:t>If you don’t specify the select attribute the processor will look for and apply a template to each of the current nodes children.</a:t>
            </a:r>
          </a:p>
          <a:p>
            <a:pPr>
              <a:defRPr/>
            </a:pPr>
            <a:endParaRPr lang="en-IE" sz="2200" dirty="0">
              <a:latin typeface="+mj-lt"/>
            </a:endParaRPr>
          </a:p>
          <a:p>
            <a:pPr>
              <a:defRPr/>
            </a:pPr>
            <a:r>
              <a:rPr lang="en-IE" sz="2200" dirty="0">
                <a:latin typeface="+mj-lt"/>
              </a:rPr>
              <a:t>When using </a:t>
            </a:r>
            <a:r>
              <a:rPr lang="en-IE" sz="2200" dirty="0" err="1">
                <a:latin typeface="+mj-lt"/>
              </a:rPr>
              <a:t>xsl:apply</a:t>
            </a:r>
            <a:r>
              <a:rPr lang="en-IE" sz="2200" dirty="0">
                <a:latin typeface="+mj-lt"/>
              </a:rPr>
              <a:t>-templates, if there is no matching template a template built into the XSLT processor is automatically used.</a:t>
            </a:r>
          </a:p>
          <a:p>
            <a:pPr>
              <a:defRPr/>
            </a:pPr>
            <a:endParaRPr lang="en-IE" sz="2200" dirty="0">
              <a:latin typeface="+mj-lt"/>
            </a:endParaRPr>
          </a:p>
          <a:p>
            <a:pPr>
              <a:defRPr/>
            </a:pPr>
            <a:r>
              <a:rPr lang="en-IE" sz="2200" dirty="0">
                <a:latin typeface="+mj-lt"/>
              </a:rPr>
              <a:t>The </a:t>
            </a:r>
            <a:r>
              <a:rPr lang="en-IE" sz="2200" dirty="0" err="1">
                <a:latin typeface="+mj-lt"/>
              </a:rPr>
              <a:t>xsl:apply</a:t>
            </a:r>
            <a:r>
              <a:rPr lang="en-IE" sz="2200" dirty="0">
                <a:latin typeface="+mj-lt"/>
              </a:rPr>
              <a:t>-templates element may contain an </a:t>
            </a:r>
            <a:r>
              <a:rPr lang="en-IE" sz="2200" dirty="0" err="1">
                <a:latin typeface="+mj-lt"/>
              </a:rPr>
              <a:t>xsl:sort</a:t>
            </a:r>
            <a:r>
              <a:rPr lang="en-IE" sz="2200" dirty="0">
                <a:latin typeface="+mj-lt"/>
              </a:rPr>
              <a:t> element.</a:t>
            </a:r>
          </a:p>
          <a:p>
            <a:pPr>
              <a:defRPr/>
            </a:pPr>
            <a:endParaRPr lang="en-IE" sz="2200" dirty="0">
              <a:latin typeface="+mj-lt"/>
            </a:endParaRPr>
          </a:p>
        </p:txBody>
      </p:sp>
    </p:spTree>
    <p:extLst>
      <p:ext uri="{BB962C8B-B14F-4D97-AF65-F5344CB8AC3E}">
        <p14:creationId xmlns:p14="http://schemas.microsoft.com/office/powerpoint/2010/main" val="3417997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773238"/>
            <a:ext cx="7845425" cy="2800350"/>
          </a:xfrm>
          <a:prstGeom prst="rect">
            <a:avLst/>
          </a:prstGeom>
          <a:noFill/>
        </p:spPr>
        <p:txBody>
          <a:bodyPr>
            <a:spAutoFit/>
          </a:bodyPr>
          <a:lstStyle/>
          <a:p>
            <a:pPr>
              <a:defRPr/>
            </a:pPr>
            <a:endParaRPr lang="en-IE" sz="2200" b="1" dirty="0">
              <a:latin typeface="+mj-lt"/>
            </a:endParaRPr>
          </a:p>
          <a:p>
            <a:pPr>
              <a:defRPr/>
            </a:pPr>
            <a:r>
              <a:rPr lang="en-IE" sz="2200" dirty="0">
                <a:latin typeface="+mj-lt"/>
              </a:rPr>
              <a:t>To output the story for each wonder in a particular format we can use a template.</a:t>
            </a:r>
          </a:p>
          <a:p>
            <a:pPr>
              <a:defRPr/>
            </a:pPr>
            <a:endParaRPr lang="en-IE" sz="2200" dirty="0">
              <a:latin typeface="+mj-lt"/>
            </a:endParaRPr>
          </a:p>
          <a:p>
            <a:pPr>
              <a:defRPr/>
            </a:pPr>
            <a:r>
              <a:rPr lang="en-IE" sz="2200" dirty="0">
                <a:latin typeface="+mj-lt"/>
              </a:rPr>
              <a:t>The template is to output the story in a paragraph, with font face=“Times New Roman” size=“5” and </a:t>
            </a:r>
            <a:r>
              <a:rPr lang="en-IE" sz="2200" dirty="0" err="1">
                <a:latin typeface="+mj-lt"/>
              </a:rPr>
              <a:t>color</a:t>
            </a:r>
            <a:r>
              <a:rPr lang="en-IE" sz="2200" dirty="0">
                <a:latin typeface="+mj-lt"/>
              </a:rPr>
              <a:t>=“#000080”</a:t>
            </a:r>
          </a:p>
          <a:p>
            <a:pPr>
              <a:defRPr/>
            </a:pPr>
            <a:endParaRPr lang="en-IE" sz="2200" dirty="0">
              <a:latin typeface="+mj-lt"/>
            </a:endParaRPr>
          </a:p>
          <a:p>
            <a:pPr>
              <a:defRPr/>
            </a:pPr>
            <a:r>
              <a:rPr lang="en-IE" sz="2200" dirty="0">
                <a:latin typeface="+mj-lt"/>
              </a:rPr>
              <a:t>How do we do this?</a:t>
            </a:r>
          </a:p>
        </p:txBody>
      </p:sp>
    </p:spTree>
    <p:extLst>
      <p:ext uri="{BB962C8B-B14F-4D97-AF65-F5344CB8AC3E}">
        <p14:creationId xmlns:p14="http://schemas.microsoft.com/office/powerpoint/2010/main" val="2946340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107504" y="1124744"/>
            <a:ext cx="842486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E" dirty="0"/>
              <a:t> &lt;</a:t>
            </a:r>
            <a:r>
              <a:rPr lang="en-IE" dirty="0" err="1"/>
              <a:t>xsl:for-each</a:t>
            </a:r>
            <a:r>
              <a:rPr lang="en-IE" dirty="0"/>
              <a:t> select=</a:t>
            </a:r>
            <a:r>
              <a:rPr lang="en-IE" i="1" dirty="0"/>
              <a:t>"</a:t>
            </a:r>
            <a:r>
              <a:rPr lang="en-IE" i="1" dirty="0" err="1"/>
              <a:t>ancient_wonders</a:t>
            </a:r>
            <a:r>
              <a:rPr lang="en-IE" i="1" dirty="0"/>
              <a:t>/wonder"&gt;</a:t>
            </a:r>
          </a:p>
          <a:p>
            <a:r>
              <a:rPr lang="en-IE" dirty="0"/>
              <a:t>      &lt;</a:t>
            </a:r>
            <a:r>
              <a:rPr lang="en-IE" dirty="0" err="1"/>
              <a:t>xsl:sort</a:t>
            </a:r>
            <a:r>
              <a:rPr lang="en-IE" dirty="0"/>
              <a:t> select=</a:t>
            </a:r>
            <a:r>
              <a:rPr lang="en-IE" i="1" dirty="0"/>
              <a:t>"height" order="descending" data-type="number" &gt;&lt;/</a:t>
            </a:r>
            <a:r>
              <a:rPr lang="en-IE" i="1" dirty="0" err="1"/>
              <a:t>xsl:sort</a:t>
            </a:r>
            <a:r>
              <a:rPr lang="en-IE" i="1" dirty="0"/>
              <a:t>&gt;</a:t>
            </a:r>
          </a:p>
          <a:p>
            <a:r>
              <a:rPr lang="en-IE" dirty="0"/>
              <a:t>      &lt;</a:t>
            </a:r>
            <a:r>
              <a:rPr lang="en-IE" dirty="0" err="1"/>
              <a:t>tr</a:t>
            </a:r>
            <a:r>
              <a:rPr lang="en-IE" dirty="0"/>
              <a:t>&gt;</a:t>
            </a:r>
          </a:p>
          <a:p>
            <a:r>
              <a:rPr lang="en-IE" dirty="0"/>
              <a:t>      &lt;td&gt;</a:t>
            </a:r>
          </a:p>
          <a:p>
            <a:r>
              <a:rPr lang="en-IE" dirty="0"/>
              <a:t>        &lt;a&gt;</a:t>
            </a:r>
          </a:p>
          <a:p>
            <a:r>
              <a:rPr lang="en-IE" dirty="0"/>
              <a:t>        &lt;</a:t>
            </a:r>
            <a:r>
              <a:rPr lang="en-IE" dirty="0" err="1"/>
              <a:t>xsl:attribute</a:t>
            </a:r>
            <a:r>
              <a:rPr lang="en-IE" dirty="0"/>
              <a:t> name=</a:t>
            </a:r>
            <a:r>
              <a:rPr lang="en-IE" i="1" dirty="0"/>
              <a:t>"</a:t>
            </a:r>
            <a:r>
              <a:rPr lang="en-IE" i="1" dirty="0" err="1"/>
              <a:t>href</a:t>
            </a:r>
            <a:r>
              <a:rPr lang="en-IE" i="1" dirty="0"/>
              <a:t>"&gt;#</a:t>
            </a:r>
          </a:p>
          <a:p>
            <a:r>
              <a:rPr lang="en-IE" dirty="0"/>
              <a:t>          &lt;</a:t>
            </a:r>
            <a:r>
              <a:rPr lang="en-IE" dirty="0" err="1"/>
              <a:t>xsl:value-of</a:t>
            </a:r>
            <a:r>
              <a:rPr lang="en-IE" dirty="0"/>
              <a:t> select=</a:t>
            </a:r>
            <a:r>
              <a:rPr lang="en-IE" i="1" dirty="0"/>
              <a:t>"name[@language='English']"&gt;&lt;/</a:t>
            </a:r>
            <a:r>
              <a:rPr lang="en-IE" i="1" dirty="0" err="1"/>
              <a:t>xsl:value-of</a:t>
            </a:r>
            <a:r>
              <a:rPr lang="en-IE" i="1" dirty="0"/>
              <a:t>&gt;</a:t>
            </a:r>
          </a:p>
          <a:p>
            <a:r>
              <a:rPr lang="en-IE" dirty="0"/>
              <a:t>        &lt;/</a:t>
            </a:r>
            <a:r>
              <a:rPr lang="en-IE" dirty="0" err="1"/>
              <a:t>xsl:attribute</a:t>
            </a:r>
            <a:r>
              <a:rPr lang="en-IE" dirty="0"/>
              <a:t>&gt;</a:t>
            </a:r>
          </a:p>
          <a:p>
            <a:r>
              <a:rPr lang="en-IE" dirty="0"/>
              <a:t>        &lt;</a:t>
            </a:r>
            <a:r>
              <a:rPr lang="en-IE" dirty="0" err="1"/>
              <a:t>xsl:value-of</a:t>
            </a:r>
            <a:r>
              <a:rPr lang="en-IE" dirty="0"/>
              <a:t> select=</a:t>
            </a:r>
            <a:r>
              <a:rPr lang="en-IE" i="1" dirty="0"/>
              <a:t>"name[@language='English']"&gt;&lt;/</a:t>
            </a:r>
            <a:r>
              <a:rPr lang="en-IE" i="1" dirty="0" err="1"/>
              <a:t>xsl:value-of</a:t>
            </a:r>
            <a:r>
              <a:rPr lang="en-IE" i="1" dirty="0"/>
              <a:t>&gt;</a:t>
            </a:r>
          </a:p>
          <a:p>
            <a:r>
              <a:rPr lang="en-IE" dirty="0"/>
              <a:t>        &lt;</a:t>
            </a:r>
            <a:r>
              <a:rPr lang="en-IE" dirty="0" err="1"/>
              <a:t>xsl:apply-templates</a:t>
            </a:r>
            <a:r>
              <a:rPr lang="en-IE" dirty="0"/>
              <a:t> select=</a:t>
            </a:r>
            <a:r>
              <a:rPr lang="en-IE" i="1" dirty="0"/>
              <a:t>"name[@language!='English']"&gt;</a:t>
            </a:r>
          </a:p>
          <a:p>
            <a:r>
              <a:rPr lang="en-IE" i="1" dirty="0"/>
              <a:t>	&lt;/</a:t>
            </a:r>
            <a:r>
              <a:rPr lang="en-IE" i="1" dirty="0" err="1"/>
              <a:t>xsl:apply-templates</a:t>
            </a:r>
            <a:r>
              <a:rPr lang="en-IE" i="1" dirty="0"/>
              <a:t>&gt;</a:t>
            </a:r>
          </a:p>
          <a:p>
            <a:r>
              <a:rPr lang="en-IE" dirty="0"/>
              <a:t>        &lt;/a&gt;</a:t>
            </a:r>
          </a:p>
          <a:p>
            <a:r>
              <a:rPr lang="en-IE" dirty="0"/>
              <a:t>      &lt;/td&gt;</a:t>
            </a:r>
          </a:p>
          <a:p>
            <a:r>
              <a:rPr lang="en-IE" dirty="0"/>
              <a:t>       &lt;td&gt;&lt;</a:t>
            </a:r>
            <a:r>
              <a:rPr lang="en-IE" dirty="0" err="1"/>
              <a:t>xsl:value-of</a:t>
            </a:r>
            <a:r>
              <a:rPr lang="en-IE" dirty="0"/>
              <a:t> select="history/story"&gt;&lt;/</a:t>
            </a:r>
            <a:r>
              <a:rPr lang="en-IE" dirty="0" err="1"/>
              <a:t>xsl:value-of</a:t>
            </a:r>
            <a:r>
              <a:rPr lang="en-IE" dirty="0"/>
              <a:t>&gt;&lt;/td&gt; </a:t>
            </a:r>
          </a:p>
          <a:p>
            <a:r>
              <a:rPr lang="en-IE" dirty="0"/>
              <a:t>       &lt;td&gt;&lt;</a:t>
            </a:r>
            <a:r>
              <a:rPr lang="en-IE" dirty="0" err="1"/>
              <a:t>xsl:choose</a:t>
            </a:r>
            <a:r>
              <a:rPr lang="en-IE" dirty="0"/>
              <a:t>&gt;</a:t>
            </a:r>
          </a:p>
          <a:p>
            <a:r>
              <a:rPr lang="en-IE" dirty="0"/>
              <a:t>        &lt;</a:t>
            </a:r>
            <a:r>
              <a:rPr lang="en-IE" dirty="0" err="1"/>
              <a:t>xsl:when</a:t>
            </a:r>
            <a:r>
              <a:rPr lang="en-IE" dirty="0"/>
              <a:t> test=</a:t>
            </a:r>
            <a:r>
              <a:rPr lang="en-IE" i="1" dirty="0"/>
              <a:t>"history/</a:t>
            </a:r>
            <a:r>
              <a:rPr lang="en-IE" i="1" dirty="0" err="1"/>
              <a:t>year_destroyed</a:t>
            </a:r>
            <a:r>
              <a:rPr lang="en-IE" i="1" dirty="0"/>
              <a:t>!=0"&gt;No&lt;/</a:t>
            </a:r>
            <a:r>
              <a:rPr lang="en-IE" i="1" dirty="0" err="1"/>
              <a:t>xsl:when</a:t>
            </a:r>
            <a:r>
              <a:rPr lang="en-IE" i="1" dirty="0"/>
              <a:t>&gt;</a:t>
            </a:r>
          </a:p>
          <a:p>
            <a:r>
              <a:rPr lang="en-IE" dirty="0"/>
              <a:t>        &lt;</a:t>
            </a:r>
            <a:r>
              <a:rPr lang="en-IE" dirty="0" err="1"/>
              <a:t>xsl:otherwise</a:t>
            </a:r>
            <a:r>
              <a:rPr lang="en-IE" dirty="0"/>
              <a:t>&gt;Yes&lt;/</a:t>
            </a:r>
            <a:r>
              <a:rPr lang="en-IE" dirty="0" err="1"/>
              <a:t>xsl:otherwise</a:t>
            </a:r>
            <a:r>
              <a:rPr lang="en-IE" dirty="0"/>
              <a:t>&gt;</a:t>
            </a:r>
          </a:p>
          <a:p>
            <a:r>
              <a:rPr lang="en-IE" dirty="0"/>
              <a:t>      &lt;/</a:t>
            </a:r>
            <a:r>
              <a:rPr lang="en-IE" dirty="0" err="1"/>
              <a:t>xsl:choose</a:t>
            </a:r>
            <a:r>
              <a:rPr lang="en-IE" dirty="0"/>
              <a:t>&gt;&lt;/td&gt;</a:t>
            </a:r>
          </a:p>
          <a:p>
            <a:r>
              <a:rPr lang="en-IE" dirty="0"/>
              <a:t>      &lt;/</a:t>
            </a:r>
            <a:r>
              <a:rPr lang="en-IE" dirty="0" err="1"/>
              <a:t>tr</a:t>
            </a:r>
            <a:r>
              <a:rPr lang="en-IE" dirty="0"/>
              <a:t>&gt;</a:t>
            </a:r>
          </a:p>
          <a:p>
            <a:r>
              <a:rPr lang="en-IE" dirty="0"/>
              <a:t>    &lt;/</a:t>
            </a:r>
            <a:r>
              <a:rPr lang="en-IE" dirty="0" err="1"/>
              <a:t>xsl:for-each</a:t>
            </a:r>
            <a:r>
              <a:rPr lang="en-IE" dirty="0" smtClean="0"/>
              <a:t>&gt; </a:t>
            </a:r>
            <a:endParaRPr lang="en-IE" dirty="0"/>
          </a:p>
        </p:txBody>
      </p:sp>
    </p:spTree>
    <p:extLst>
      <p:ext uri="{BB962C8B-B14F-4D97-AF65-F5344CB8AC3E}">
        <p14:creationId xmlns:p14="http://schemas.microsoft.com/office/powerpoint/2010/main" val="113840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773238"/>
            <a:ext cx="7845425" cy="2124075"/>
          </a:xfrm>
          <a:prstGeom prst="rect">
            <a:avLst/>
          </a:prstGeom>
          <a:noFill/>
        </p:spPr>
        <p:txBody>
          <a:bodyPr>
            <a:spAutoFit/>
          </a:bodyPr>
          <a:lstStyle/>
          <a:p>
            <a:pPr>
              <a:defRPr/>
            </a:pPr>
            <a:r>
              <a:rPr lang="en-IE" sz="2200" dirty="0">
                <a:latin typeface="+mj-lt"/>
              </a:rPr>
              <a:t>Within the for-each loop of the </a:t>
            </a:r>
            <a:r>
              <a:rPr lang="en-IE" sz="2200" dirty="0" err="1">
                <a:latin typeface="+mj-lt"/>
              </a:rPr>
              <a:t>ancient_wonders</a:t>
            </a:r>
            <a:r>
              <a:rPr lang="en-IE" sz="2200" dirty="0">
                <a:latin typeface="+mj-lt"/>
              </a:rPr>
              <a:t>/wonder node we want to output the story in a particular format, to do this we create a new template for the history/story node.</a:t>
            </a:r>
          </a:p>
          <a:p>
            <a:pPr>
              <a:defRPr/>
            </a:pPr>
            <a:endParaRPr lang="en-IE" sz="2200" dirty="0">
              <a:latin typeface="+mj-lt"/>
            </a:endParaRPr>
          </a:p>
          <a:p>
            <a:pPr>
              <a:defRPr/>
            </a:pPr>
            <a:endParaRPr lang="en-IE" sz="2200" b="1" dirty="0">
              <a:latin typeface="+mj-lt"/>
            </a:endParaRPr>
          </a:p>
          <a:p>
            <a:pPr>
              <a:defRPr/>
            </a:pPr>
            <a:endParaRPr lang="en-IE" sz="2200" dirty="0">
              <a:latin typeface="+mj-lt"/>
            </a:endParaRPr>
          </a:p>
        </p:txBody>
      </p:sp>
    </p:spTree>
    <p:extLst>
      <p:ext uri="{BB962C8B-B14F-4D97-AF65-F5344CB8AC3E}">
        <p14:creationId xmlns:p14="http://schemas.microsoft.com/office/powerpoint/2010/main" val="2968204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773238"/>
            <a:ext cx="7845425" cy="4832350"/>
          </a:xfrm>
          <a:prstGeom prst="rect">
            <a:avLst/>
          </a:prstGeom>
          <a:noFill/>
        </p:spPr>
        <p:txBody>
          <a:bodyPr>
            <a:spAutoFit/>
          </a:bodyPr>
          <a:lstStyle/>
          <a:p>
            <a:pPr>
              <a:defRPr/>
            </a:pPr>
            <a:r>
              <a:rPr lang="en-IE" sz="2400" dirty="0"/>
              <a:t>&lt;</a:t>
            </a:r>
            <a:r>
              <a:rPr lang="en-IE" sz="2400" dirty="0" err="1"/>
              <a:t>xsl:template</a:t>
            </a:r>
            <a:r>
              <a:rPr lang="en-IE" sz="2400" dirty="0"/>
              <a:t> match=</a:t>
            </a:r>
            <a:r>
              <a:rPr lang="en-IE" sz="2400" i="1" dirty="0"/>
              <a:t>"history/story"&gt;</a:t>
            </a:r>
          </a:p>
          <a:p>
            <a:pPr>
              <a:defRPr/>
            </a:pPr>
            <a:r>
              <a:rPr lang="en-IE" sz="2400" dirty="0"/>
              <a:t>  &lt;p&gt; </a:t>
            </a:r>
          </a:p>
          <a:p>
            <a:pPr>
              <a:defRPr/>
            </a:pPr>
            <a:r>
              <a:rPr lang="en-IE" sz="2400" dirty="0"/>
              <a:t>   &lt;font </a:t>
            </a:r>
            <a:r>
              <a:rPr lang="en-IE" sz="2400" dirty="0" err="1"/>
              <a:t>color</a:t>
            </a:r>
            <a:r>
              <a:rPr lang="en-IE" sz="2400" dirty="0"/>
              <a:t>=</a:t>
            </a:r>
            <a:r>
              <a:rPr lang="en-IE" sz="2400" i="1" dirty="0"/>
              <a:t>"#000080" face="Times New Roman"       	size="5"&gt;</a:t>
            </a:r>
          </a:p>
          <a:p>
            <a:pPr>
              <a:defRPr/>
            </a:pPr>
            <a:r>
              <a:rPr lang="en-IE" sz="2400" dirty="0"/>
              <a:t>    &lt;</a:t>
            </a:r>
            <a:r>
              <a:rPr lang="en-IE" sz="2400" dirty="0" err="1"/>
              <a:t>xsl:value</a:t>
            </a:r>
            <a:r>
              <a:rPr lang="en-IE" sz="2400" dirty="0"/>
              <a:t>-of select=</a:t>
            </a:r>
            <a:r>
              <a:rPr lang="en-IE" sz="2400" i="1" dirty="0"/>
              <a:t>"."&gt;&lt;/</a:t>
            </a:r>
            <a:r>
              <a:rPr lang="en-IE" sz="2400" i="1" dirty="0" err="1"/>
              <a:t>xsl:value</a:t>
            </a:r>
            <a:r>
              <a:rPr lang="en-IE" sz="2400" i="1" dirty="0"/>
              <a:t>-of&gt;</a:t>
            </a:r>
          </a:p>
          <a:p>
            <a:pPr>
              <a:defRPr/>
            </a:pPr>
            <a:r>
              <a:rPr lang="en-IE" sz="2400" i="1" dirty="0"/>
              <a:t>    &lt;/font&gt;</a:t>
            </a:r>
          </a:p>
          <a:p>
            <a:pPr>
              <a:defRPr/>
            </a:pPr>
            <a:r>
              <a:rPr lang="en-IE" sz="2400" dirty="0"/>
              <a:t>  &lt;/p&gt;</a:t>
            </a:r>
          </a:p>
          <a:p>
            <a:pPr>
              <a:defRPr/>
            </a:pPr>
            <a:r>
              <a:rPr lang="en-IE" sz="2400" dirty="0"/>
              <a:t>&lt;/</a:t>
            </a:r>
            <a:r>
              <a:rPr lang="en-IE" sz="2400" dirty="0" err="1"/>
              <a:t>xsl:template</a:t>
            </a:r>
            <a:r>
              <a:rPr lang="en-IE" sz="2400" dirty="0"/>
              <a:t>&gt;</a:t>
            </a:r>
          </a:p>
          <a:p>
            <a:pPr>
              <a:defRPr/>
            </a:pPr>
            <a:endParaRPr lang="en-IE" sz="2400" b="1" dirty="0">
              <a:latin typeface="+mj-lt"/>
            </a:endParaRPr>
          </a:p>
          <a:p>
            <a:pPr>
              <a:defRPr/>
            </a:pPr>
            <a:r>
              <a:rPr lang="en-IE" sz="2400" dirty="0"/>
              <a:t>We then use that template by applying it within the for-each loop.</a:t>
            </a:r>
          </a:p>
          <a:p>
            <a:pPr>
              <a:defRPr/>
            </a:pPr>
            <a:endParaRPr lang="en-IE" sz="2200" b="1" dirty="0">
              <a:latin typeface="+mj-lt"/>
            </a:endParaRPr>
          </a:p>
          <a:p>
            <a:pPr>
              <a:defRPr/>
            </a:pPr>
            <a:endParaRPr lang="en-IE" sz="2200" dirty="0">
              <a:latin typeface="+mj-lt"/>
            </a:endParaRPr>
          </a:p>
        </p:txBody>
      </p:sp>
    </p:spTree>
    <p:extLst>
      <p:ext uri="{BB962C8B-B14F-4D97-AF65-F5344CB8AC3E}">
        <p14:creationId xmlns:p14="http://schemas.microsoft.com/office/powerpoint/2010/main" val="314468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323850" y="2492375"/>
            <a:ext cx="7845425" cy="3478213"/>
          </a:xfrm>
          <a:prstGeom prst="rect">
            <a:avLst/>
          </a:prstGeom>
          <a:noFill/>
        </p:spPr>
        <p:txBody>
          <a:bodyPr>
            <a:spAutoFit/>
          </a:bodyPr>
          <a:lstStyle/>
          <a:p>
            <a:pPr>
              <a:defRPr/>
            </a:pPr>
            <a:r>
              <a:rPr lang="en-IE" sz="2200" dirty="0">
                <a:latin typeface="+mj-lt"/>
              </a:rPr>
              <a:t>The select criteria can be an expression that specifies the node key on which the source nodes should be sorted. In this case we are using the node height to sort the wonders.</a:t>
            </a:r>
          </a:p>
          <a:p>
            <a:pPr>
              <a:defRPr/>
            </a:pPr>
            <a:r>
              <a:rPr lang="en-IE" sz="2200" dirty="0">
                <a:latin typeface="+mj-lt"/>
              </a:rPr>
              <a:t>The sort can be descending or ascending. In this case we are sorting them in a descending order, so the highest wonder first.</a:t>
            </a:r>
          </a:p>
          <a:p>
            <a:pPr>
              <a:defRPr/>
            </a:pPr>
            <a:r>
              <a:rPr lang="en-IE" sz="2200" dirty="0">
                <a:latin typeface="+mj-lt"/>
              </a:rPr>
              <a:t>If desired, you can specify the data type, the default is text.</a:t>
            </a:r>
          </a:p>
          <a:p>
            <a:pPr>
              <a:defRPr/>
            </a:pPr>
            <a:r>
              <a:rPr lang="en-IE" sz="2200" dirty="0">
                <a:latin typeface="+mj-lt"/>
              </a:rPr>
              <a:t>Be sure to specify the correct data type, sorting numbers as text gives errors and vice versa.</a:t>
            </a:r>
          </a:p>
          <a:p>
            <a:pPr>
              <a:defRPr/>
            </a:pPr>
            <a:r>
              <a:rPr lang="en-IE" sz="2200" dirty="0">
                <a:latin typeface="+mj-lt"/>
              </a:rPr>
              <a:t>You can nest </a:t>
            </a:r>
            <a:r>
              <a:rPr lang="en-IE" sz="2200" dirty="0" err="1">
                <a:latin typeface="+mj-lt"/>
              </a:rPr>
              <a:t>xsl:sort</a:t>
            </a:r>
            <a:r>
              <a:rPr lang="en-IE" sz="2200" dirty="0">
                <a:latin typeface="+mj-lt"/>
              </a:rPr>
              <a:t> elements within other </a:t>
            </a:r>
            <a:r>
              <a:rPr lang="en-IE" sz="2200" dirty="0" err="1">
                <a:latin typeface="+mj-lt"/>
              </a:rPr>
              <a:t>xsl:sort</a:t>
            </a:r>
            <a:r>
              <a:rPr lang="en-IE" sz="2200" dirty="0">
                <a:latin typeface="+mj-lt"/>
              </a:rPr>
              <a:t> elements.</a:t>
            </a:r>
          </a:p>
          <a:p>
            <a:pPr>
              <a:defRPr/>
            </a:pPr>
            <a:endParaRPr lang="en-IE" sz="2200" dirty="0">
              <a:latin typeface="+mj-lt"/>
            </a:endParaRP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721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338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557338"/>
            <a:ext cx="8675687" cy="5078412"/>
          </a:xfrm>
          <a:prstGeom prst="rect">
            <a:avLst/>
          </a:prstGeom>
          <a:noFill/>
        </p:spPr>
        <p:txBody>
          <a:bodyPr>
            <a:spAutoFit/>
          </a:bodyPr>
          <a:lstStyle/>
          <a:p>
            <a:pPr>
              <a:defRPr/>
            </a:pPr>
            <a:r>
              <a:rPr lang="en-IE" dirty="0"/>
              <a:t>&lt;</a:t>
            </a:r>
            <a:r>
              <a:rPr lang="en-IE" dirty="0" err="1"/>
              <a:t>xsl:for</a:t>
            </a:r>
            <a:r>
              <a:rPr lang="en-IE" dirty="0"/>
              <a:t>-each select=</a:t>
            </a:r>
            <a:r>
              <a:rPr lang="en-IE" i="1" dirty="0"/>
              <a:t>"</a:t>
            </a:r>
            <a:r>
              <a:rPr lang="en-IE" i="1" dirty="0" err="1"/>
              <a:t>ancient_wonders</a:t>
            </a:r>
            <a:r>
              <a:rPr lang="en-IE" i="1" dirty="0"/>
              <a:t>/wonder"&gt;</a:t>
            </a:r>
          </a:p>
          <a:p>
            <a:pPr>
              <a:defRPr/>
            </a:pPr>
            <a:r>
              <a:rPr lang="en-IE" dirty="0"/>
              <a:t>      &lt;</a:t>
            </a:r>
            <a:r>
              <a:rPr lang="en-IE" dirty="0" err="1"/>
              <a:t>xsl:sort</a:t>
            </a:r>
            <a:r>
              <a:rPr lang="en-IE" dirty="0"/>
              <a:t> select=</a:t>
            </a:r>
            <a:r>
              <a:rPr lang="en-IE" i="1" dirty="0"/>
              <a:t>"height" order="descending" data-type="number“&gt;&lt;/</a:t>
            </a:r>
            <a:r>
              <a:rPr lang="en-IE" i="1" dirty="0" err="1"/>
              <a:t>xsl:sort</a:t>
            </a:r>
            <a:r>
              <a:rPr lang="en-IE" i="1" dirty="0"/>
              <a:t>&gt;</a:t>
            </a:r>
          </a:p>
          <a:p>
            <a:pPr>
              <a:defRPr/>
            </a:pPr>
            <a:r>
              <a:rPr lang="en-IE" dirty="0"/>
              <a:t>      &lt;</a:t>
            </a:r>
            <a:r>
              <a:rPr lang="en-IE" dirty="0" err="1"/>
              <a:t>tr</a:t>
            </a:r>
            <a:r>
              <a:rPr lang="en-IE" dirty="0"/>
              <a:t>&gt; &lt;td&gt; &lt;a&gt;</a:t>
            </a:r>
          </a:p>
          <a:p>
            <a:pPr>
              <a:defRPr/>
            </a:pPr>
            <a:r>
              <a:rPr lang="en-IE" dirty="0"/>
              <a:t>        &lt;</a:t>
            </a:r>
            <a:r>
              <a:rPr lang="en-IE" dirty="0" err="1"/>
              <a:t>xsl:attribute</a:t>
            </a:r>
            <a:r>
              <a:rPr lang="en-IE" dirty="0"/>
              <a:t> name=</a:t>
            </a:r>
            <a:r>
              <a:rPr lang="en-IE" i="1" dirty="0"/>
              <a:t>"</a:t>
            </a:r>
            <a:r>
              <a:rPr lang="en-IE" i="1" dirty="0" err="1"/>
              <a:t>href</a:t>
            </a:r>
            <a:r>
              <a:rPr lang="en-IE" i="1" dirty="0"/>
              <a:t>"&gt;#</a:t>
            </a:r>
          </a:p>
          <a:p>
            <a:pPr>
              <a:defRPr/>
            </a:pPr>
            <a:r>
              <a:rPr lang="en-IE" dirty="0"/>
              <a:t>          &lt;</a:t>
            </a:r>
            <a:r>
              <a:rPr lang="en-IE" dirty="0" err="1"/>
              <a:t>xsl:value</a:t>
            </a:r>
            <a:r>
              <a:rPr lang="en-IE" dirty="0"/>
              <a:t>-of select=</a:t>
            </a:r>
            <a:r>
              <a:rPr lang="en-IE" i="1" dirty="0"/>
              <a:t>"name[@language='English']"&gt;&lt;/</a:t>
            </a:r>
            <a:r>
              <a:rPr lang="en-IE" i="1" dirty="0" err="1"/>
              <a:t>xsl:value</a:t>
            </a:r>
            <a:r>
              <a:rPr lang="en-IE" i="1" dirty="0"/>
              <a:t>-of&gt;</a:t>
            </a:r>
          </a:p>
          <a:p>
            <a:pPr>
              <a:defRPr/>
            </a:pPr>
            <a:r>
              <a:rPr lang="en-IE" dirty="0"/>
              <a:t>        &lt;/</a:t>
            </a:r>
            <a:r>
              <a:rPr lang="en-IE" dirty="0" err="1"/>
              <a:t>xsl:attribute</a:t>
            </a:r>
            <a:r>
              <a:rPr lang="en-IE" dirty="0"/>
              <a:t>&gt;</a:t>
            </a:r>
          </a:p>
          <a:p>
            <a:pPr>
              <a:defRPr/>
            </a:pPr>
            <a:r>
              <a:rPr lang="en-IE" dirty="0"/>
              <a:t>        &lt;</a:t>
            </a:r>
            <a:r>
              <a:rPr lang="en-IE" dirty="0" err="1"/>
              <a:t>xsl:value</a:t>
            </a:r>
            <a:r>
              <a:rPr lang="en-IE" dirty="0"/>
              <a:t>-of select=</a:t>
            </a:r>
            <a:r>
              <a:rPr lang="en-IE" i="1" dirty="0"/>
              <a:t>"name[@language='English']"&gt;&lt;/</a:t>
            </a:r>
            <a:r>
              <a:rPr lang="en-IE" i="1" dirty="0" err="1"/>
              <a:t>xsl:value</a:t>
            </a:r>
            <a:r>
              <a:rPr lang="en-IE" i="1" dirty="0"/>
              <a:t>-of&gt;</a:t>
            </a:r>
          </a:p>
          <a:p>
            <a:pPr>
              <a:defRPr/>
            </a:pPr>
            <a:r>
              <a:rPr lang="en-IE" dirty="0"/>
              <a:t>        &lt;</a:t>
            </a:r>
            <a:r>
              <a:rPr lang="en-IE" dirty="0" err="1"/>
              <a:t>xsl:apply</a:t>
            </a:r>
            <a:r>
              <a:rPr lang="en-IE" dirty="0"/>
              <a:t>-templates select=</a:t>
            </a:r>
            <a:r>
              <a:rPr lang="en-IE" i="1" dirty="0"/>
              <a:t>"name[@language!='English']"&gt;</a:t>
            </a:r>
          </a:p>
          <a:p>
            <a:pPr>
              <a:defRPr/>
            </a:pPr>
            <a:r>
              <a:rPr lang="en-IE" i="1" dirty="0"/>
              <a:t>	&lt;/</a:t>
            </a:r>
            <a:r>
              <a:rPr lang="en-IE" i="1" dirty="0" err="1"/>
              <a:t>xsl:apply</a:t>
            </a:r>
            <a:r>
              <a:rPr lang="en-IE" i="1" dirty="0"/>
              <a:t>-templates&gt;</a:t>
            </a:r>
          </a:p>
          <a:p>
            <a:pPr>
              <a:defRPr/>
            </a:pPr>
            <a:r>
              <a:rPr lang="en-IE" dirty="0"/>
              <a:t>        &lt;/a&gt;  &lt;/td&gt;</a:t>
            </a:r>
          </a:p>
          <a:p>
            <a:pPr>
              <a:defRPr/>
            </a:pPr>
            <a:r>
              <a:rPr lang="en-IE" dirty="0"/>
              <a:t>   &lt;td&gt;   &lt;</a:t>
            </a:r>
            <a:r>
              <a:rPr lang="en-IE" dirty="0" err="1"/>
              <a:t>xsl:apply</a:t>
            </a:r>
            <a:r>
              <a:rPr lang="en-IE" dirty="0"/>
              <a:t>-templates select=“history/story”&gt; &lt;/</a:t>
            </a:r>
            <a:r>
              <a:rPr lang="en-IE" dirty="0" err="1"/>
              <a:t>xsl:apply</a:t>
            </a:r>
            <a:r>
              <a:rPr lang="en-IE" dirty="0"/>
              <a:t>-templates&gt;</a:t>
            </a:r>
          </a:p>
          <a:p>
            <a:pPr>
              <a:defRPr/>
            </a:pPr>
            <a:r>
              <a:rPr lang="en-IE" dirty="0"/>
              <a:t>&lt;/td&gt; </a:t>
            </a:r>
          </a:p>
          <a:p>
            <a:pPr>
              <a:defRPr/>
            </a:pPr>
            <a:r>
              <a:rPr lang="en-IE" dirty="0"/>
              <a:t>       &lt;td&gt;&lt;</a:t>
            </a:r>
            <a:r>
              <a:rPr lang="en-IE" dirty="0" err="1"/>
              <a:t>xsl:choose</a:t>
            </a:r>
            <a:r>
              <a:rPr lang="en-IE" dirty="0"/>
              <a:t>&gt;</a:t>
            </a:r>
          </a:p>
          <a:p>
            <a:pPr>
              <a:defRPr/>
            </a:pPr>
            <a:r>
              <a:rPr lang="en-IE" dirty="0"/>
              <a:t>        &lt;</a:t>
            </a:r>
            <a:r>
              <a:rPr lang="en-IE" dirty="0" err="1"/>
              <a:t>xsl:when</a:t>
            </a:r>
            <a:r>
              <a:rPr lang="en-IE" dirty="0"/>
              <a:t> test=</a:t>
            </a:r>
            <a:r>
              <a:rPr lang="en-IE" i="1" dirty="0"/>
              <a:t>"history/</a:t>
            </a:r>
            <a:r>
              <a:rPr lang="en-IE" i="1" dirty="0" err="1"/>
              <a:t>year_destroyed</a:t>
            </a:r>
            <a:r>
              <a:rPr lang="en-IE" i="1" dirty="0"/>
              <a:t>!=0"&gt;No&lt;/</a:t>
            </a:r>
            <a:r>
              <a:rPr lang="en-IE" i="1" dirty="0" err="1"/>
              <a:t>xsl:when</a:t>
            </a:r>
            <a:r>
              <a:rPr lang="en-IE" i="1" dirty="0"/>
              <a:t>&gt;</a:t>
            </a:r>
          </a:p>
          <a:p>
            <a:pPr>
              <a:defRPr/>
            </a:pPr>
            <a:r>
              <a:rPr lang="en-IE" dirty="0"/>
              <a:t>        &lt;</a:t>
            </a:r>
            <a:r>
              <a:rPr lang="en-IE" dirty="0" err="1"/>
              <a:t>xsl:otherwise</a:t>
            </a:r>
            <a:r>
              <a:rPr lang="en-IE" dirty="0"/>
              <a:t>&gt;Yes&lt;/</a:t>
            </a:r>
            <a:r>
              <a:rPr lang="en-IE" dirty="0" err="1"/>
              <a:t>xsl:otherwise</a:t>
            </a:r>
            <a:r>
              <a:rPr lang="en-IE" dirty="0"/>
              <a:t>&gt;</a:t>
            </a:r>
          </a:p>
          <a:p>
            <a:pPr>
              <a:defRPr/>
            </a:pPr>
            <a:r>
              <a:rPr lang="en-IE" dirty="0"/>
              <a:t>      &lt;/</a:t>
            </a:r>
            <a:r>
              <a:rPr lang="en-IE" dirty="0" err="1"/>
              <a:t>xsl:choose</a:t>
            </a:r>
            <a:r>
              <a:rPr lang="en-IE" dirty="0"/>
              <a:t>&gt;&lt;/td&gt;</a:t>
            </a:r>
          </a:p>
          <a:p>
            <a:pPr>
              <a:defRPr/>
            </a:pPr>
            <a:r>
              <a:rPr lang="en-IE" dirty="0"/>
              <a:t>      &lt;/</a:t>
            </a:r>
            <a:r>
              <a:rPr lang="en-IE" dirty="0" err="1"/>
              <a:t>tr</a:t>
            </a:r>
            <a:r>
              <a:rPr lang="en-IE" dirty="0"/>
              <a:t>&gt;</a:t>
            </a:r>
          </a:p>
          <a:p>
            <a:pPr>
              <a:defRPr/>
            </a:pPr>
            <a:r>
              <a:rPr lang="en-IE" dirty="0"/>
              <a:t>    &lt;/</a:t>
            </a:r>
            <a:r>
              <a:rPr lang="en-IE" dirty="0" err="1"/>
              <a:t>xsl:for</a:t>
            </a:r>
            <a:r>
              <a:rPr lang="en-IE" dirty="0"/>
              <a:t>-each&gt;</a:t>
            </a:r>
            <a:endParaRPr lang="en-IE" dirty="0">
              <a:latin typeface="+mj-lt"/>
            </a:endParaRPr>
          </a:p>
        </p:txBody>
      </p:sp>
    </p:spTree>
    <p:extLst>
      <p:ext uri="{BB962C8B-B14F-4D97-AF65-F5344CB8AC3E}">
        <p14:creationId xmlns:p14="http://schemas.microsoft.com/office/powerpoint/2010/main" val="45203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2" y="1773238"/>
            <a:ext cx="4751759" cy="5170646"/>
          </a:xfrm>
          <a:prstGeom prst="rect">
            <a:avLst/>
          </a:prstGeom>
          <a:noFill/>
        </p:spPr>
        <p:txBody>
          <a:bodyPr wrap="square">
            <a:spAutoFit/>
          </a:bodyPr>
          <a:lstStyle/>
          <a:p>
            <a:pPr>
              <a:defRPr/>
            </a:pPr>
            <a:r>
              <a:rPr lang="en-IE" sz="2200" b="1" dirty="0">
                <a:latin typeface="+mj-lt"/>
              </a:rPr>
              <a:t>Data elements:</a:t>
            </a:r>
          </a:p>
          <a:p>
            <a:pPr>
              <a:defRPr/>
            </a:pPr>
            <a:r>
              <a:rPr lang="en-IE" sz="2200" dirty="0">
                <a:latin typeface="+mj-lt"/>
              </a:rPr>
              <a:t>It is very important that the structure of your data is well designed. </a:t>
            </a:r>
            <a:r>
              <a:rPr lang="en-IE" sz="2200" dirty="0" smtClean="0">
                <a:latin typeface="+mj-lt"/>
              </a:rPr>
              <a:t>Where we have data content as well as nested elements it can make it difficult to access content easily using </a:t>
            </a:r>
            <a:r>
              <a:rPr lang="en-IE" sz="2200" dirty="0" err="1" smtClean="0">
                <a:latin typeface="+mj-lt"/>
              </a:rPr>
              <a:t>xsl</a:t>
            </a:r>
            <a:r>
              <a:rPr lang="en-IE" sz="2200" dirty="0" smtClean="0">
                <a:latin typeface="+mj-lt"/>
              </a:rPr>
              <a:t>. For the blog you could store the data </a:t>
            </a:r>
            <a:r>
              <a:rPr lang="en-IE" sz="2200" dirty="0">
                <a:latin typeface="+mj-lt"/>
              </a:rPr>
              <a:t>elements </a:t>
            </a:r>
            <a:r>
              <a:rPr lang="en-IE" sz="2200" dirty="0" smtClean="0">
                <a:latin typeface="+mj-lt"/>
              </a:rPr>
              <a:t>as shown here. However, this would mean </a:t>
            </a:r>
            <a:r>
              <a:rPr lang="en-IE" sz="2200" dirty="0">
                <a:latin typeface="+mj-lt"/>
              </a:rPr>
              <a:t>that it was difficult to access the </a:t>
            </a:r>
            <a:r>
              <a:rPr lang="en-IE" sz="2200" dirty="0" smtClean="0">
                <a:latin typeface="+mj-lt"/>
              </a:rPr>
              <a:t>both the text </a:t>
            </a:r>
            <a:r>
              <a:rPr lang="en-IE" sz="2200" dirty="0">
                <a:latin typeface="+mj-lt"/>
              </a:rPr>
              <a:t>in a content element and the image or images in a content </a:t>
            </a:r>
            <a:r>
              <a:rPr lang="en-IE" sz="2200" dirty="0" smtClean="0">
                <a:latin typeface="+mj-lt"/>
              </a:rPr>
              <a:t>element particularly if it varied as to the order of text and images within content. It also isn’t clear which text is associated with which image.</a:t>
            </a:r>
            <a:endParaRPr lang="en-IE" sz="2200" dirty="0">
              <a:latin typeface="+mj-lt"/>
            </a:endParaRPr>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1484313"/>
            <a:ext cx="201612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609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773238"/>
            <a:ext cx="3959225" cy="4494212"/>
          </a:xfrm>
          <a:prstGeom prst="rect">
            <a:avLst/>
          </a:prstGeom>
          <a:noFill/>
        </p:spPr>
        <p:txBody>
          <a:bodyPr>
            <a:spAutoFit/>
          </a:bodyPr>
          <a:lstStyle/>
          <a:p>
            <a:pPr>
              <a:defRPr/>
            </a:pPr>
            <a:r>
              <a:rPr lang="en-IE" sz="2200" b="1" dirty="0">
                <a:latin typeface="+mj-lt"/>
              </a:rPr>
              <a:t>Data elements:</a:t>
            </a:r>
          </a:p>
          <a:p>
            <a:pPr>
              <a:defRPr/>
            </a:pPr>
            <a:endParaRPr lang="en-IE" sz="2200" b="1" dirty="0">
              <a:latin typeface="+mj-lt"/>
            </a:endParaRPr>
          </a:p>
          <a:p>
            <a:pPr>
              <a:defRPr/>
            </a:pPr>
            <a:r>
              <a:rPr lang="en-IE" sz="2200" dirty="0">
                <a:latin typeface="+mj-lt"/>
              </a:rPr>
              <a:t>It </a:t>
            </a:r>
            <a:r>
              <a:rPr lang="en-IE" sz="2200" dirty="0" smtClean="0">
                <a:latin typeface="+mj-lt"/>
              </a:rPr>
              <a:t>is </a:t>
            </a:r>
            <a:r>
              <a:rPr lang="en-IE" sz="2200" dirty="0">
                <a:latin typeface="+mj-lt"/>
              </a:rPr>
              <a:t>more appropriate to store the data in a slightly different format.</a:t>
            </a:r>
          </a:p>
          <a:p>
            <a:pPr>
              <a:defRPr/>
            </a:pPr>
            <a:r>
              <a:rPr lang="en-IE" sz="2200" dirty="0">
                <a:latin typeface="+mj-lt"/>
              </a:rPr>
              <a:t>This means that a post can have many paragraphs, each with text and in some cases an image. Now we can access and display each paragraphs text and image without difficulty.</a:t>
            </a:r>
          </a:p>
          <a:p>
            <a:pPr>
              <a:defRPr/>
            </a:pPr>
            <a:endParaRPr lang="en-IE" sz="2200" b="1" dirty="0">
              <a:latin typeface="+mj-lt"/>
            </a:endParaRPr>
          </a:p>
          <a:p>
            <a:pPr>
              <a:defRPr/>
            </a:pPr>
            <a:endParaRPr lang="en-IE" sz="2200" dirty="0">
              <a:latin typeface="+mj-lt"/>
            </a:endParaRPr>
          </a:p>
        </p:txBody>
      </p:sp>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484313"/>
            <a:ext cx="22018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159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313" y="1773238"/>
            <a:ext cx="7845425" cy="769937"/>
          </a:xfrm>
          <a:prstGeom prst="rect">
            <a:avLst/>
          </a:prstGeom>
          <a:noFill/>
        </p:spPr>
        <p:txBody>
          <a:bodyPr>
            <a:spAutoFit/>
          </a:bodyPr>
          <a:lstStyle/>
          <a:p>
            <a:pPr>
              <a:defRPr/>
            </a:pPr>
            <a:endParaRPr lang="en-IE" sz="2200" b="1" dirty="0">
              <a:latin typeface="+mj-lt"/>
            </a:endParaRPr>
          </a:p>
          <a:p>
            <a:pPr>
              <a:defRPr/>
            </a:pPr>
            <a:endParaRPr lang="en-IE" sz="2200" dirty="0">
              <a:latin typeface="+mj-lt"/>
            </a:endParaRPr>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809783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729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773238"/>
            <a:ext cx="7845425" cy="3140075"/>
          </a:xfrm>
          <a:prstGeom prst="rect">
            <a:avLst/>
          </a:prstGeom>
          <a:noFill/>
        </p:spPr>
        <p:txBody>
          <a:bodyPr>
            <a:spAutoFit/>
          </a:bodyPr>
          <a:lstStyle/>
          <a:p>
            <a:pPr>
              <a:defRPr/>
            </a:pPr>
            <a:r>
              <a:rPr lang="en-IE" sz="2200" dirty="0">
                <a:latin typeface="+mj-lt"/>
              </a:rPr>
              <a:t>Generating output attributes:</a:t>
            </a:r>
          </a:p>
          <a:p>
            <a:pPr>
              <a:defRPr/>
            </a:pPr>
            <a:endParaRPr lang="en-IE" sz="2200" dirty="0">
              <a:latin typeface="+mj-lt"/>
            </a:endParaRPr>
          </a:p>
          <a:p>
            <a:pPr>
              <a:defRPr/>
            </a:pPr>
            <a:r>
              <a:rPr lang="en-IE" sz="2200" dirty="0">
                <a:latin typeface="+mj-lt"/>
              </a:rPr>
              <a:t>When you are transforming your XML source document to an HTML or XML document, it is often useful to be able to add attributes and values to a given output element. For example, if you are creating an &lt;</a:t>
            </a:r>
            <a:r>
              <a:rPr lang="en-IE" sz="2200" dirty="0" err="1">
                <a:latin typeface="+mj-lt"/>
              </a:rPr>
              <a:t>img</a:t>
            </a:r>
            <a:r>
              <a:rPr lang="en-IE" sz="2200" dirty="0">
                <a:latin typeface="+mj-lt"/>
              </a:rPr>
              <a:t>&gt; element or an &lt;a&gt; element, you might need to include the </a:t>
            </a:r>
            <a:r>
              <a:rPr lang="en-IE" sz="2200" dirty="0" err="1">
                <a:latin typeface="+mj-lt"/>
              </a:rPr>
              <a:t>src</a:t>
            </a:r>
            <a:r>
              <a:rPr lang="en-IE" sz="2200" dirty="0">
                <a:latin typeface="+mj-lt"/>
              </a:rPr>
              <a:t>, width and height attributes to the image element, or the </a:t>
            </a:r>
            <a:r>
              <a:rPr lang="en-IE" sz="2200" dirty="0" err="1">
                <a:latin typeface="+mj-lt"/>
              </a:rPr>
              <a:t>href</a:t>
            </a:r>
            <a:r>
              <a:rPr lang="en-IE" sz="2200" dirty="0">
                <a:latin typeface="+mj-lt"/>
              </a:rPr>
              <a:t> and target attributes to an anchor element.</a:t>
            </a:r>
          </a:p>
          <a:p>
            <a:pPr>
              <a:defRPr/>
            </a:pPr>
            <a:endParaRPr lang="en-IE" sz="2200" b="1" dirty="0">
              <a:latin typeface="+mj-lt"/>
            </a:endParaRPr>
          </a:p>
        </p:txBody>
      </p:sp>
    </p:spTree>
    <p:extLst>
      <p:ext uri="{BB962C8B-B14F-4D97-AF65-F5344CB8AC3E}">
        <p14:creationId xmlns:p14="http://schemas.microsoft.com/office/powerpoint/2010/main" val="331841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995613"/>
            <a:ext cx="8245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97425"/>
            <a:ext cx="8316912"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7"/>
          <p:cNvSpPr txBox="1">
            <a:spLocks noChangeArrowheads="1"/>
          </p:cNvSpPr>
          <p:nvPr/>
        </p:nvSpPr>
        <p:spPr bwMode="auto">
          <a:xfrm>
            <a:off x="611188" y="3789363"/>
            <a:ext cx="331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XML file:</a:t>
            </a:r>
          </a:p>
        </p:txBody>
      </p:sp>
      <p:sp>
        <p:nvSpPr>
          <p:cNvPr id="15368" name="TextBox 8"/>
          <p:cNvSpPr txBox="1">
            <a:spLocks noChangeArrowheads="1"/>
          </p:cNvSpPr>
          <p:nvPr/>
        </p:nvSpPr>
        <p:spPr bwMode="auto">
          <a:xfrm>
            <a:off x="539750" y="1773238"/>
            <a:ext cx="61928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Adding the src attribute to an image element:</a:t>
            </a:r>
          </a:p>
          <a:p>
            <a:pPr eaLnBrk="1" hangingPunct="1"/>
            <a:endParaRPr lang="en-IE"/>
          </a:p>
          <a:p>
            <a:pPr eaLnBrk="1" hangingPunct="1"/>
            <a:r>
              <a:rPr lang="en-IE"/>
              <a:t>XSL file:</a:t>
            </a:r>
          </a:p>
        </p:txBody>
      </p:sp>
    </p:spTree>
    <p:extLst>
      <p:ext uri="{BB962C8B-B14F-4D97-AF65-F5344CB8AC3E}">
        <p14:creationId xmlns:p14="http://schemas.microsoft.com/office/powerpoint/2010/main" val="263466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pic>
        <p:nvPicPr>
          <p:cNvPr id="163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78422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702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17413" name="Rectangle 6"/>
          <p:cNvSpPr>
            <a:spLocks noChangeArrowheads="1"/>
          </p:cNvSpPr>
          <p:nvPr/>
        </p:nvSpPr>
        <p:spPr bwMode="auto">
          <a:xfrm>
            <a:off x="395288" y="1628775"/>
            <a:ext cx="79216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E"/>
              <a:t>Adding an href attribute to an anchor &lt;a&gt; element. The href value will be set to # and the name of the wonder being processed. In this way each wonder will be linked to its own named reference on the page.</a:t>
            </a:r>
          </a:p>
          <a:p>
            <a:endParaRPr lang="en-IE"/>
          </a:p>
          <a:p>
            <a:r>
              <a:rPr lang="en-IE"/>
              <a:t>XSL file:</a:t>
            </a:r>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213100"/>
            <a:ext cx="87804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793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628062"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9053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557338"/>
            <a:ext cx="7845425" cy="5170487"/>
          </a:xfrm>
          <a:prstGeom prst="rect">
            <a:avLst/>
          </a:prstGeom>
          <a:noFill/>
        </p:spPr>
        <p:txBody>
          <a:bodyPr>
            <a:spAutoFit/>
          </a:bodyPr>
          <a:lstStyle/>
          <a:p>
            <a:pPr>
              <a:defRPr/>
            </a:pPr>
            <a:r>
              <a:rPr lang="en-IE" sz="2200" b="1" dirty="0">
                <a:latin typeface="+mj-lt"/>
              </a:rPr>
              <a:t>Templates:</a:t>
            </a:r>
          </a:p>
          <a:p>
            <a:pPr>
              <a:defRPr/>
            </a:pPr>
            <a:endParaRPr lang="en-IE" sz="2200" b="1" dirty="0">
              <a:latin typeface="+mj-lt"/>
            </a:endParaRPr>
          </a:p>
          <a:p>
            <a:pPr>
              <a:defRPr/>
            </a:pPr>
            <a:r>
              <a:rPr lang="en-IE" sz="2200" dirty="0">
                <a:latin typeface="+mj-lt"/>
              </a:rPr>
              <a:t>The root template is the first thing processed in an XSLT style sheet. This template is the set of rules applied to the root node of the XML source document. </a:t>
            </a:r>
          </a:p>
          <a:p>
            <a:pPr>
              <a:defRPr/>
            </a:pPr>
            <a:r>
              <a:rPr lang="en-IE" sz="2200" dirty="0">
                <a:latin typeface="+mj-lt"/>
              </a:rPr>
              <a:t>XSLT allows you to create more templates than just the root template. This allows you to create different sets of processing rules to apply to different parts of your XML.</a:t>
            </a:r>
          </a:p>
          <a:p>
            <a:pPr>
              <a:defRPr/>
            </a:pPr>
            <a:r>
              <a:rPr lang="en-IE" sz="2200" dirty="0">
                <a:latin typeface="+mj-lt"/>
              </a:rPr>
              <a:t>One of the main benefits of using templates is the ability to reuse a template for other nodes in your document. In the same way that one can use functions in most programming languages, you would create a template, and simply apply that template whenever necessary. This eliminates the need to rewrite the exact same processing instructions each time.</a:t>
            </a:r>
          </a:p>
          <a:p>
            <a:pPr>
              <a:defRPr/>
            </a:pPr>
            <a:endParaRPr lang="en-IE" sz="2200" b="1" dirty="0">
              <a:latin typeface="+mj-lt"/>
            </a:endParaRPr>
          </a:p>
        </p:txBody>
      </p:sp>
    </p:spTree>
    <p:extLst>
      <p:ext uri="{BB962C8B-B14F-4D97-AF65-F5344CB8AC3E}">
        <p14:creationId xmlns:p14="http://schemas.microsoft.com/office/powerpoint/2010/main" val="1617207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4213" y="1989138"/>
            <a:ext cx="7845425" cy="769937"/>
          </a:xfrm>
          <a:prstGeom prst="rect">
            <a:avLst/>
          </a:prstGeom>
          <a:noFill/>
        </p:spPr>
        <p:txBody>
          <a:bodyPr>
            <a:spAutoFit/>
          </a:bodyPr>
          <a:lstStyle/>
          <a:p>
            <a:pPr>
              <a:defRPr/>
            </a:pPr>
            <a:endParaRPr lang="en-IE" sz="2200" b="1" dirty="0">
              <a:latin typeface="+mj-lt"/>
            </a:endParaRPr>
          </a:p>
          <a:p>
            <a:pPr>
              <a:defRPr/>
            </a:pPr>
            <a:r>
              <a:rPr lang="en-IE" sz="2200" b="1" dirty="0">
                <a:latin typeface="+mj-lt"/>
              </a:rPr>
              <a:t>								</a:t>
            </a:r>
          </a:p>
        </p:txBody>
      </p:sp>
      <p:sp>
        <p:nvSpPr>
          <p:cNvPr id="5" name="TextBox 4"/>
          <p:cNvSpPr txBox="1"/>
          <p:nvPr/>
        </p:nvSpPr>
        <p:spPr>
          <a:xfrm>
            <a:off x="468313" y="1773238"/>
            <a:ext cx="7845425" cy="4832350"/>
          </a:xfrm>
          <a:prstGeom prst="rect">
            <a:avLst/>
          </a:prstGeom>
          <a:noFill/>
        </p:spPr>
        <p:txBody>
          <a:bodyPr>
            <a:spAutoFit/>
          </a:bodyPr>
          <a:lstStyle/>
          <a:p>
            <a:pPr>
              <a:defRPr/>
            </a:pPr>
            <a:r>
              <a:rPr lang="en-IE" sz="2200" b="1" dirty="0">
                <a:latin typeface="+mj-lt"/>
              </a:rPr>
              <a:t>To create a template:</a:t>
            </a:r>
          </a:p>
          <a:p>
            <a:pPr>
              <a:defRPr/>
            </a:pPr>
            <a:endParaRPr lang="en-IE" sz="2200" b="1" dirty="0">
              <a:latin typeface="+mj-lt"/>
            </a:endParaRPr>
          </a:p>
          <a:p>
            <a:pPr>
              <a:defRPr/>
            </a:pPr>
            <a:r>
              <a:rPr lang="en-IE" sz="2200" dirty="0">
                <a:latin typeface="+mj-lt"/>
              </a:rPr>
              <a:t>Type</a:t>
            </a:r>
          </a:p>
          <a:p>
            <a:pPr>
              <a:defRPr/>
            </a:pPr>
            <a:endParaRPr lang="en-IE" sz="2200" dirty="0">
              <a:latin typeface="+mj-lt"/>
            </a:endParaRPr>
          </a:p>
          <a:p>
            <a:pPr>
              <a:defRPr/>
            </a:pPr>
            <a:r>
              <a:rPr lang="en-IE" sz="2200" dirty="0">
                <a:latin typeface="+mj-lt"/>
              </a:rPr>
              <a:t>&lt;</a:t>
            </a:r>
            <a:r>
              <a:rPr lang="en-IE" sz="2200" dirty="0" err="1">
                <a:latin typeface="+mj-lt"/>
              </a:rPr>
              <a:t>xsl:template</a:t>
            </a:r>
            <a:r>
              <a:rPr lang="en-IE" sz="2200" dirty="0">
                <a:latin typeface="+mj-lt"/>
              </a:rPr>
              <a:t> match=“name[@language!=‘English’]”&gt;</a:t>
            </a:r>
          </a:p>
          <a:p>
            <a:pPr>
              <a:defRPr/>
            </a:pPr>
            <a:r>
              <a:rPr lang="en-IE" sz="2200" dirty="0">
                <a:latin typeface="+mj-lt"/>
              </a:rPr>
              <a:t>(&lt;</a:t>
            </a:r>
            <a:r>
              <a:rPr lang="en-IE" sz="2200" dirty="0" err="1">
                <a:latin typeface="+mj-lt"/>
              </a:rPr>
              <a:t>em</a:t>
            </a:r>
            <a:r>
              <a:rPr lang="en-IE" sz="2200" dirty="0">
                <a:latin typeface="+mj-lt"/>
              </a:rPr>
              <a:t>&gt;</a:t>
            </a:r>
          </a:p>
          <a:p>
            <a:pPr>
              <a:defRPr/>
            </a:pPr>
            <a:r>
              <a:rPr lang="en-IE" sz="2200" dirty="0">
                <a:latin typeface="+mj-lt"/>
              </a:rPr>
              <a:t>  &lt;</a:t>
            </a:r>
            <a:r>
              <a:rPr lang="en-IE" sz="2200" dirty="0" err="1">
                <a:latin typeface="+mj-lt"/>
              </a:rPr>
              <a:t>xsl:value</a:t>
            </a:r>
            <a:r>
              <a:rPr lang="en-IE" sz="2200" dirty="0">
                <a:latin typeface="+mj-lt"/>
              </a:rPr>
              <a:t>-of select=“.”&gt;</a:t>
            </a:r>
          </a:p>
          <a:p>
            <a:pPr>
              <a:defRPr/>
            </a:pPr>
            <a:r>
              <a:rPr lang="en-IE" sz="2200" dirty="0">
                <a:latin typeface="+mj-lt"/>
              </a:rPr>
              <a:t>&lt;/</a:t>
            </a:r>
            <a:r>
              <a:rPr lang="en-IE" sz="2200" dirty="0" err="1">
                <a:latin typeface="+mj-lt"/>
              </a:rPr>
              <a:t>em</a:t>
            </a:r>
            <a:r>
              <a:rPr lang="en-IE" sz="2200" dirty="0">
                <a:latin typeface="+mj-lt"/>
              </a:rPr>
              <a:t>&gt;)</a:t>
            </a:r>
          </a:p>
          <a:p>
            <a:pPr>
              <a:defRPr/>
            </a:pPr>
            <a:r>
              <a:rPr lang="en-IE" sz="2200" dirty="0">
                <a:latin typeface="+mj-lt"/>
              </a:rPr>
              <a:t>&lt;/</a:t>
            </a:r>
            <a:r>
              <a:rPr lang="en-IE" sz="2200" dirty="0" err="1">
                <a:latin typeface="+mj-lt"/>
              </a:rPr>
              <a:t>xsl:template</a:t>
            </a:r>
            <a:r>
              <a:rPr lang="en-IE" sz="2200" dirty="0">
                <a:latin typeface="+mj-lt"/>
              </a:rPr>
              <a:t>&gt;</a:t>
            </a:r>
          </a:p>
          <a:p>
            <a:pPr>
              <a:defRPr/>
            </a:pPr>
            <a:endParaRPr lang="en-IE" sz="2200" dirty="0">
              <a:latin typeface="+mj-lt"/>
            </a:endParaRPr>
          </a:p>
          <a:p>
            <a:pPr>
              <a:defRPr/>
            </a:pPr>
            <a:r>
              <a:rPr lang="en-IE" sz="2200" dirty="0">
                <a:latin typeface="+mj-lt"/>
              </a:rPr>
              <a:t>This new template will italicize the output for the name of each wonder that is not English.  It does so by using </a:t>
            </a:r>
            <a:r>
              <a:rPr lang="en-IE" sz="2200" dirty="0" err="1">
                <a:latin typeface="+mj-lt"/>
              </a:rPr>
              <a:t>xsl:value</a:t>
            </a:r>
            <a:r>
              <a:rPr lang="en-IE" sz="2200" dirty="0">
                <a:latin typeface="+mj-lt"/>
              </a:rPr>
              <a:t>-of select=“.” which returns the value of the current node.</a:t>
            </a:r>
          </a:p>
          <a:p>
            <a:pPr>
              <a:defRPr/>
            </a:pPr>
            <a:endParaRPr lang="en-IE" sz="2200" b="1" dirty="0">
              <a:latin typeface="+mj-lt"/>
            </a:endParaRPr>
          </a:p>
        </p:txBody>
      </p:sp>
    </p:spTree>
    <p:extLst>
      <p:ext uri="{BB962C8B-B14F-4D97-AF65-F5344CB8AC3E}">
        <p14:creationId xmlns:p14="http://schemas.microsoft.com/office/powerpoint/2010/main" val="107985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a">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meta" id="{E6511BA4-CD19-4F8B-8318-22328D7E7CAA}" vid="{69D7245C-FAA2-4F40-8F09-EDAFC24A5454}"/>
    </a:ext>
  </a:extLst>
</a:theme>
</file>

<file path=docProps/app.xml><?xml version="1.0" encoding="utf-8"?>
<Properties xmlns="http://schemas.openxmlformats.org/officeDocument/2006/extended-properties" xmlns:vt="http://schemas.openxmlformats.org/officeDocument/2006/docPropsVTypes">
  <Template>meta</Template>
  <TotalTime>298</TotalTime>
  <Words>1243</Words>
  <Application>Microsoft Office PowerPoint</Application>
  <PresentationFormat>On-screen Show (4:3)</PresentationFormat>
  <Paragraphs>166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meta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Mullally</dc:creator>
  <cp:lastModifiedBy>Brenda Mullally</cp:lastModifiedBy>
  <cp:revision>5</cp:revision>
  <dcterms:created xsi:type="dcterms:W3CDTF">2014-03-21T08:50:51Z</dcterms:created>
  <dcterms:modified xsi:type="dcterms:W3CDTF">2016-04-04T14:11:13Z</dcterms:modified>
</cp:coreProperties>
</file>