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59"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5135F7-46AF-480C-8BB3-24502D73B211}" type="datetimeFigureOut">
              <a:rPr lang="en-GB" smtClean="0"/>
              <a:t>24/02/2016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5135F7-46AF-480C-8BB3-24502D73B211}" type="datetimeFigureOut">
              <a:rPr lang="en-GB" smtClean="0"/>
              <a:t>24/02/2016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5135F7-46AF-480C-8BB3-24502D73B211}" type="datetimeFigureOut">
              <a:rPr lang="en-GB" smtClean="0"/>
              <a:t>24/02/2016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35F7-46AF-480C-8BB3-24502D73B211}" type="datetimeFigureOut">
              <a:rPr lang="en-GB" smtClean="0"/>
              <a:t>24/02/2016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135F7-46AF-480C-8BB3-24502D73B211}" type="datetimeFigureOut">
              <a:rPr lang="en-GB" smtClean="0"/>
              <a:t>24/02/2016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D158A9-687F-4C1D-A7FC-1B6EC154BD97}"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95135F7-46AF-480C-8BB3-24502D73B211}" type="datetimeFigureOut">
              <a:rPr lang="en-GB" smtClean="0"/>
              <a:t>24/02/2016</a:t>
            </a:fld>
            <a:endParaRPr lang="en-GB"/>
          </a:p>
        </p:txBody>
      </p:sp>
      <p:sp>
        <p:nvSpPr>
          <p:cNvPr id="9" name="Slide Number Placeholder 8"/>
          <p:cNvSpPr>
            <a:spLocks noGrp="1"/>
          </p:cNvSpPr>
          <p:nvPr>
            <p:ph type="sldNum" sz="quarter" idx="11"/>
          </p:nvPr>
        </p:nvSpPr>
        <p:spPr/>
        <p:txBody>
          <a:bodyPr/>
          <a:lstStyle/>
          <a:p>
            <a:fld id="{F0D158A9-687F-4C1D-A7FC-1B6EC154BD97}"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0D158A9-687F-4C1D-A7FC-1B6EC154BD97}"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95135F7-46AF-480C-8BB3-24502D73B211}" type="datetimeFigureOut">
              <a:rPr lang="en-GB" smtClean="0"/>
              <a:t>24/02/2016</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tandards-stuff.org/dtds/metadata.dt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Quality Control</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5730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DTD design tips</a:t>
            </a:r>
            <a:endParaRPr lang="en-GB" dirty="0"/>
          </a:p>
        </p:txBody>
      </p:sp>
      <p:sp>
        <p:nvSpPr>
          <p:cNvPr id="3" name="Content Placeholder 2"/>
          <p:cNvSpPr>
            <a:spLocks noGrp="1"/>
          </p:cNvSpPr>
          <p:nvPr>
            <p:ph idx="1"/>
          </p:nvPr>
        </p:nvSpPr>
        <p:spPr/>
        <p:txBody>
          <a:bodyPr>
            <a:normAutofit/>
          </a:bodyPr>
          <a:lstStyle/>
          <a:p>
            <a:r>
              <a:rPr lang="en-GB" dirty="0" smtClean="0"/>
              <a:t>Choose names that make sense when designing your xml file so that your DTD makes sense.</a:t>
            </a:r>
          </a:p>
          <a:p>
            <a:r>
              <a:rPr lang="en-GB" dirty="0" smtClean="0"/>
              <a:t>Hierarchy is important, a blog has posts that contain paragraphs and headings. Containers add depth but don’t add too much depth. A big box of millions of little boxes is much harder to work with than a big box with a few medium boxes and smaller boxes inside those, and so on.</a:t>
            </a:r>
          </a:p>
          <a:p>
            <a:r>
              <a:rPr lang="en-GB" dirty="0" smtClean="0"/>
              <a:t>Know when to use elements over attributes. An element holds content that is part of your document. An attribute modifies the behaviour of an element. The trick is to find a balance between using general elements with attributes to specify purpose and using an element for every single contingency.</a:t>
            </a:r>
            <a:endParaRPr lang="en-GB" dirty="0"/>
          </a:p>
        </p:txBody>
      </p:sp>
    </p:spTree>
    <p:extLst>
      <p:ext uri="{BB962C8B-B14F-4D97-AF65-F5344CB8AC3E}">
        <p14:creationId xmlns:p14="http://schemas.microsoft.com/office/powerpoint/2010/main" val="142183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Entities</a:t>
            </a:r>
            <a:endParaRPr lang="en-GB" dirty="0"/>
          </a:p>
        </p:txBody>
      </p:sp>
      <p:sp>
        <p:nvSpPr>
          <p:cNvPr id="3" name="Content Placeholder 2"/>
          <p:cNvSpPr>
            <a:spLocks noGrp="1"/>
          </p:cNvSpPr>
          <p:nvPr>
            <p:ph idx="1"/>
          </p:nvPr>
        </p:nvSpPr>
        <p:spPr/>
        <p:txBody>
          <a:bodyPr/>
          <a:lstStyle/>
          <a:p>
            <a:pPr marL="114300" indent="0">
              <a:buNone/>
            </a:pPr>
            <a:r>
              <a:rPr lang="en-GB" dirty="0" smtClean="0"/>
              <a:t>Entities are placeholders in XML. You declare an entity and you can then refer to it many times in a document. </a:t>
            </a:r>
          </a:p>
          <a:p>
            <a:pPr marL="114300" indent="0">
              <a:buNone/>
            </a:pPr>
            <a:r>
              <a:rPr lang="en-GB" dirty="0" smtClean="0"/>
              <a:t>You can substitute characters that are difficult or impossible to type with character entities. You can pull in content that lives outside of your document with external entities. And rather than type the same thing over and over again, such as boilerplate text you can instead define your own general entities.</a:t>
            </a:r>
          </a:p>
          <a:p>
            <a:pPr marL="114300" indent="0">
              <a:buNone/>
            </a:pPr>
            <a:r>
              <a:rPr lang="en-GB" dirty="0" smtClean="0"/>
              <a:t>An entity consists of a name and a value. The value is anything from a single character to a file of XML </a:t>
            </a:r>
            <a:r>
              <a:rPr lang="en-GB" dirty="0" err="1" smtClean="0"/>
              <a:t>markup</a:t>
            </a:r>
            <a:r>
              <a:rPr lang="en-GB" dirty="0" smtClean="0"/>
              <a:t>. For each entity found in an XML document the parser looks up to see if there is an associated value.</a:t>
            </a:r>
            <a:endParaRPr lang="en-GB" dirty="0"/>
          </a:p>
        </p:txBody>
      </p:sp>
    </p:spTree>
    <p:extLst>
      <p:ext uri="{BB962C8B-B14F-4D97-AF65-F5344CB8AC3E}">
        <p14:creationId xmlns:p14="http://schemas.microsoft.com/office/powerpoint/2010/main" val="337687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Entities</a:t>
            </a:r>
            <a:endParaRPr lang="en-GB"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r>
              <a:rPr lang="en-GB" dirty="0" smtClean="0"/>
              <a:t>All entities must be declared before they are used.</a:t>
            </a:r>
          </a:p>
          <a:p>
            <a:r>
              <a:rPr lang="en-GB" dirty="0" smtClean="0"/>
              <a:t>Here the XML document contains the link to the </a:t>
            </a:r>
            <a:r>
              <a:rPr lang="en-GB" dirty="0" err="1" smtClean="0"/>
              <a:t>dtd</a:t>
            </a:r>
            <a:r>
              <a:rPr lang="en-GB" dirty="0" smtClean="0"/>
              <a:t> and an entity declaration, you can then see the entity used in the XML below the declaration. Note the &amp; and the ; that surround the entity name.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72675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34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 Entities</a:t>
            </a:r>
            <a:endParaRPr lang="en-GB" dirty="0"/>
          </a:p>
        </p:txBody>
      </p:sp>
      <p:sp>
        <p:nvSpPr>
          <p:cNvPr id="3" name="Content Placeholder 2"/>
          <p:cNvSpPr>
            <a:spLocks noGrp="1"/>
          </p:cNvSpPr>
          <p:nvPr>
            <p:ph idx="1"/>
          </p:nvPr>
        </p:nvSpPr>
        <p:spPr/>
        <p:txBody>
          <a:bodyPr/>
          <a:lstStyle/>
          <a:p>
            <a:r>
              <a:rPr lang="en-GB" dirty="0" smtClean="0"/>
              <a:t>Parameter entities can hold recurring parts of </a:t>
            </a:r>
            <a:r>
              <a:rPr lang="en-GB" dirty="0" err="1" smtClean="0"/>
              <a:t>dtd</a:t>
            </a:r>
            <a:r>
              <a:rPr lang="en-GB" dirty="0" smtClean="0"/>
              <a:t> declarations and allow you to edit them in one place.</a:t>
            </a:r>
          </a:p>
          <a:p>
            <a:r>
              <a:rPr lang="en-GB" dirty="0" smtClean="0"/>
              <a:t>Parameter entities apply only in </a:t>
            </a:r>
            <a:r>
              <a:rPr lang="en-GB" dirty="0" err="1" smtClean="0"/>
              <a:t>dtd’s</a:t>
            </a:r>
            <a:r>
              <a:rPr lang="en-GB" dirty="0" smtClean="0"/>
              <a:t> use a % in the declaration.</a:t>
            </a:r>
          </a:p>
          <a:p>
            <a:r>
              <a:rPr lang="en-GB" sz="2400" dirty="0"/>
              <a:t>A DTD does not have to be stored in a single file. It often makes sense to store it in multiple files. You may wish to borrow from someone else, importing their DTD into your own as a subset. Or you may want to make the DTD a little neater by separating pieces into different files.</a:t>
            </a:r>
          </a:p>
          <a:p>
            <a:r>
              <a:rPr lang="en-GB" sz="2400" dirty="0"/>
              <a:t>To import a whole DTD or parts of DTD’s, we use an external parameter entity. </a:t>
            </a:r>
          </a:p>
          <a:p>
            <a:endParaRPr lang="en-GB" dirty="0" smtClean="0"/>
          </a:p>
        </p:txBody>
      </p:sp>
    </p:spTree>
    <p:extLst>
      <p:ext uri="{BB962C8B-B14F-4D97-AF65-F5344CB8AC3E}">
        <p14:creationId xmlns:p14="http://schemas.microsoft.com/office/powerpoint/2010/main" val="428139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DTD</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sz="2000" dirty="0" smtClean="0"/>
              <a:t>&lt;!ELEMENT </a:t>
            </a:r>
            <a:r>
              <a:rPr lang="en-GB" sz="2000" dirty="0" err="1" smtClean="0"/>
              <a:t>catalog</a:t>
            </a:r>
            <a:r>
              <a:rPr lang="en-GB" sz="2000" dirty="0" smtClean="0"/>
              <a:t> (title, metadata, front, entries+)&gt;</a:t>
            </a:r>
          </a:p>
          <a:p>
            <a:pPr marL="0" indent="0">
              <a:buNone/>
            </a:pPr>
            <a:endParaRPr lang="en-GB" sz="2000" dirty="0"/>
          </a:p>
          <a:p>
            <a:pPr marL="0" indent="0">
              <a:buNone/>
            </a:pPr>
            <a:r>
              <a:rPr lang="en-GB" sz="2000" dirty="0" smtClean="0"/>
              <a:t>&lt;!ENTITY % </a:t>
            </a:r>
            <a:r>
              <a:rPr lang="en-GB" sz="2000" dirty="0" err="1" smtClean="0"/>
              <a:t>basic.stuff</a:t>
            </a:r>
            <a:r>
              <a:rPr lang="en-GB" sz="2000" dirty="0" smtClean="0"/>
              <a:t>  SYSTEM  “basics.mod”&gt;</a:t>
            </a:r>
          </a:p>
          <a:p>
            <a:pPr marL="0" indent="0">
              <a:buNone/>
            </a:pPr>
            <a:endParaRPr lang="en-GB" sz="2000" dirty="0"/>
          </a:p>
          <a:p>
            <a:pPr marL="0" indent="0">
              <a:buNone/>
            </a:pPr>
            <a:r>
              <a:rPr lang="en-GB" sz="2000" dirty="0" smtClean="0"/>
              <a:t>%</a:t>
            </a:r>
            <a:r>
              <a:rPr lang="en-GB" sz="2000" dirty="0" err="1" smtClean="0"/>
              <a:t>basic.stuff</a:t>
            </a:r>
            <a:r>
              <a:rPr lang="en-GB" sz="2000" dirty="0" smtClean="0"/>
              <a:t>;</a:t>
            </a:r>
          </a:p>
          <a:p>
            <a:pPr marL="0" indent="0">
              <a:buNone/>
            </a:pPr>
            <a:endParaRPr lang="en-GB" sz="2000" dirty="0"/>
          </a:p>
          <a:p>
            <a:pPr marL="0" indent="0">
              <a:buNone/>
            </a:pPr>
            <a:r>
              <a:rPr lang="en-GB" sz="2000" dirty="0" smtClean="0"/>
              <a:t>&lt;!ENTITY % </a:t>
            </a:r>
            <a:r>
              <a:rPr lang="en-GB" sz="2000" dirty="0" err="1" smtClean="0"/>
              <a:t>front.matter</a:t>
            </a:r>
            <a:r>
              <a:rPr lang="en-GB" sz="2000" dirty="0" smtClean="0"/>
              <a:t> SYSTEM “front.mod”&gt;</a:t>
            </a:r>
          </a:p>
          <a:p>
            <a:pPr marL="0" indent="0">
              <a:buNone/>
            </a:pPr>
            <a:endParaRPr lang="en-GB" sz="2000" dirty="0"/>
          </a:p>
          <a:p>
            <a:pPr marL="0" indent="0">
              <a:buNone/>
            </a:pPr>
            <a:r>
              <a:rPr lang="en-GB" sz="2000" dirty="0" smtClean="0"/>
              <a:t>%</a:t>
            </a:r>
            <a:r>
              <a:rPr lang="en-GB" sz="2000" dirty="0" err="1" smtClean="0"/>
              <a:t>front.matter</a:t>
            </a:r>
            <a:r>
              <a:rPr lang="en-GB" sz="2000" dirty="0" smtClean="0"/>
              <a:t>;</a:t>
            </a:r>
          </a:p>
          <a:p>
            <a:pPr marL="0" indent="0">
              <a:buNone/>
            </a:pPr>
            <a:endParaRPr lang="en-GB" sz="2000" dirty="0"/>
          </a:p>
          <a:p>
            <a:pPr marL="0" indent="0">
              <a:buNone/>
            </a:pPr>
            <a:r>
              <a:rPr lang="en-GB" sz="2000" dirty="0" smtClean="0"/>
              <a:t>&lt;!ENTITY % metadata PUBLIC “//standards/</a:t>
            </a:r>
            <a:r>
              <a:rPr lang="en-GB" sz="2000" dirty="0" err="1" smtClean="0"/>
              <a:t>DTDmeta</a:t>
            </a:r>
            <a:r>
              <a:rPr lang="en-GB" sz="2000" dirty="0" smtClean="0"/>
              <a:t>/</a:t>
            </a:r>
            <a:r>
              <a:rPr lang="en-GB" sz="2000" dirty="0" err="1" smtClean="0"/>
              <a:t>en</a:t>
            </a:r>
            <a:r>
              <a:rPr lang="en-GB" sz="2000" dirty="0" smtClean="0"/>
              <a:t>” </a:t>
            </a:r>
            <a:r>
              <a:rPr lang="en-GB" sz="2000" dirty="0" smtClean="0">
                <a:hlinkClick r:id="rId2"/>
              </a:rPr>
              <a:t>http://www.standards-stuff.org/dtds/metadata.dtd</a:t>
            </a:r>
            <a:r>
              <a:rPr lang="en-GB" sz="2000" dirty="0" smtClean="0"/>
              <a:t>&gt;</a:t>
            </a:r>
          </a:p>
          <a:p>
            <a:pPr marL="0" indent="0">
              <a:buNone/>
            </a:pPr>
            <a:endParaRPr lang="en-GB" sz="2000" dirty="0"/>
          </a:p>
          <a:p>
            <a:pPr marL="0" indent="0">
              <a:buNone/>
            </a:pPr>
            <a:r>
              <a:rPr lang="en-GB" sz="2000" dirty="0" smtClean="0"/>
              <a:t>%metadata;</a:t>
            </a:r>
            <a:endParaRPr lang="en-GB" sz="2000" dirty="0"/>
          </a:p>
        </p:txBody>
      </p:sp>
    </p:spTree>
    <p:extLst>
      <p:ext uri="{BB962C8B-B14F-4D97-AF65-F5344CB8AC3E}">
        <p14:creationId xmlns:p14="http://schemas.microsoft.com/office/powerpoint/2010/main" val="375740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DTD</a:t>
            </a:r>
            <a:endParaRPr lang="en-GB" dirty="0"/>
          </a:p>
        </p:txBody>
      </p:sp>
      <p:sp>
        <p:nvSpPr>
          <p:cNvPr id="3" name="Content Placeholder 2"/>
          <p:cNvSpPr>
            <a:spLocks noGrp="1"/>
          </p:cNvSpPr>
          <p:nvPr>
            <p:ph idx="1"/>
          </p:nvPr>
        </p:nvSpPr>
        <p:spPr/>
        <p:txBody>
          <a:bodyPr>
            <a:normAutofit/>
          </a:bodyPr>
          <a:lstStyle/>
          <a:p>
            <a:r>
              <a:rPr lang="en-GB" sz="2800" dirty="0" smtClean="0"/>
              <a:t>This DTD had two local components, which are specified by SYSTEM identifiers. Each has a .mod extension, which is traditional to show that a file contains declarations but should not be used as a DTD on its own. The last component is a DTD that can stand on its own and is a PUBLIC resource.</a:t>
            </a:r>
            <a:endParaRPr lang="en-GB" sz="2800" dirty="0"/>
          </a:p>
        </p:txBody>
      </p:sp>
    </p:spTree>
    <p:extLst>
      <p:ext uri="{BB962C8B-B14F-4D97-AF65-F5344CB8AC3E}">
        <p14:creationId xmlns:p14="http://schemas.microsoft.com/office/powerpoint/2010/main" val="207277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DTD examples</a:t>
            </a:r>
            <a:endParaRPr lang="en-GB" dirty="0"/>
          </a:p>
        </p:txBody>
      </p:sp>
      <p:sp>
        <p:nvSpPr>
          <p:cNvPr id="4" name="Rectangle 3"/>
          <p:cNvSpPr/>
          <p:nvPr/>
        </p:nvSpPr>
        <p:spPr>
          <a:xfrm>
            <a:off x="395536" y="1268760"/>
            <a:ext cx="4572000" cy="4832092"/>
          </a:xfrm>
          <a:prstGeom prst="rect">
            <a:avLst/>
          </a:prstGeom>
        </p:spPr>
        <p:txBody>
          <a:bodyPr>
            <a:spAutoFit/>
          </a:bodyPr>
          <a:lstStyle/>
          <a:p>
            <a:r>
              <a:rPr lang="en-US" sz="1400" dirty="0"/>
              <a:t>&lt;!-- Attributes used in all elements --&gt;</a:t>
            </a:r>
          </a:p>
          <a:p>
            <a:r>
              <a:rPr lang="en-US" sz="1400" dirty="0"/>
              <a:t>&lt;!ENTITY % </a:t>
            </a:r>
            <a:r>
              <a:rPr lang="en-US" sz="1400" dirty="0" err="1"/>
              <a:t>common.atts</a:t>
            </a:r>
            <a:r>
              <a:rPr lang="en-US" sz="1400" dirty="0"/>
              <a:t> "</a:t>
            </a:r>
          </a:p>
          <a:p>
            <a:r>
              <a:rPr lang="en-US" sz="1400" dirty="0"/>
              <a:t>        id        </a:t>
            </a:r>
            <a:r>
              <a:rPr lang="en-US" sz="1400" dirty="0" err="1"/>
              <a:t>ID</a:t>
            </a:r>
            <a:r>
              <a:rPr lang="en-US" sz="1400" dirty="0"/>
              <a:t>        #IMPLIED</a:t>
            </a:r>
          </a:p>
          <a:p>
            <a:r>
              <a:rPr lang="en-US" sz="1400" dirty="0"/>
              <a:t>        class     CDATA     #IMPLIED</a:t>
            </a:r>
          </a:p>
          <a:p>
            <a:r>
              <a:rPr lang="en-US" sz="1400" dirty="0"/>
              <a:t>        </a:t>
            </a:r>
            <a:r>
              <a:rPr lang="en-US" sz="1400" dirty="0" err="1"/>
              <a:t>xml:space</a:t>
            </a:r>
            <a:r>
              <a:rPr lang="en-US" sz="1400" dirty="0"/>
              <a:t> (default | preserve) 'default'</a:t>
            </a:r>
          </a:p>
          <a:p>
            <a:r>
              <a:rPr lang="en-US" sz="1400" dirty="0" smtClean="0"/>
              <a:t>"&gt;</a:t>
            </a:r>
          </a:p>
          <a:p>
            <a:r>
              <a:rPr lang="en-GB" sz="1400" dirty="0"/>
              <a:t>&lt;!-- Block and complex elements --&gt;</a:t>
            </a:r>
          </a:p>
          <a:p>
            <a:r>
              <a:rPr lang="en-GB" sz="1400" dirty="0"/>
              <a:t>&lt;!ENTITY % </a:t>
            </a:r>
            <a:r>
              <a:rPr lang="en-GB" sz="1400" dirty="0" err="1"/>
              <a:t>block.group</a:t>
            </a:r>
            <a:r>
              <a:rPr lang="en-GB" sz="1400" dirty="0"/>
              <a:t> "</a:t>
            </a:r>
          </a:p>
          <a:p>
            <a:r>
              <a:rPr lang="en-GB" sz="1400" dirty="0"/>
              <a:t>          author</a:t>
            </a:r>
          </a:p>
          <a:p>
            <a:r>
              <a:rPr lang="en-GB" sz="1400" smtClean="0"/>
              <a:t> </a:t>
            </a:r>
            <a:r>
              <a:rPr lang="en-GB" sz="1400" smtClean="0"/>
              <a:t>       | </a:t>
            </a:r>
            <a:r>
              <a:rPr lang="en-GB" sz="1400" dirty="0" err="1"/>
              <a:t>blockquote</a:t>
            </a:r>
            <a:endParaRPr lang="en-GB" sz="1400" dirty="0"/>
          </a:p>
          <a:p>
            <a:r>
              <a:rPr lang="en-GB" sz="1400" dirty="0"/>
              <a:t>        | </a:t>
            </a:r>
            <a:r>
              <a:rPr lang="en-GB" sz="1400" dirty="0" err="1"/>
              <a:t>codelisting</a:t>
            </a:r>
            <a:endParaRPr lang="en-GB" sz="1400" dirty="0"/>
          </a:p>
          <a:p>
            <a:r>
              <a:rPr lang="en-GB" sz="1400" dirty="0"/>
              <a:t>        | example</a:t>
            </a:r>
          </a:p>
          <a:p>
            <a:r>
              <a:rPr lang="en-GB" sz="1400" dirty="0"/>
              <a:t>        | figure</a:t>
            </a:r>
          </a:p>
          <a:p>
            <a:r>
              <a:rPr lang="en-GB" sz="1400" dirty="0"/>
              <a:t>        | graphic</a:t>
            </a:r>
          </a:p>
          <a:p>
            <a:r>
              <a:rPr lang="en-GB" sz="1400" dirty="0"/>
              <a:t>        | list</a:t>
            </a:r>
          </a:p>
          <a:p>
            <a:r>
              <a:rPr lang="en-GB" sz="1400" dirty="0"/>
              <a:t>        | note</a:t>
            </a:r>
          </a:p>
          <a:p>
            <a:r>
              <a:rPr lang="en-GB" sz="1400" dirty="0"/>
              <a:t>        | para</a:t>
            </a:r>
          </a:p>
          <a:p>
            <a:r>
              <a:rPr lang="en-GB" sz="1400" dirty="0"/>
              <a:t>        | remark</a:t>
            </a:r>
          </a:p>
          <a:p>
            <a:r>
              <a:rPr lang="en-GB" sz="1400" dirty="0" smtClean="0"/>
              <a:t>"&gt;</a:t>
            </a:r>
          </a:p>
          <a:p>
            <a:r>
              <a:rPr lang="en-GB" sz="1400" dirty="0"/>
              <a:t>&lt;!-- The document element --&gt;</a:t>
            </a:r>
          </a:p>
          <a:p>
            <a:r>
              <a:rPr lang="en-GB" sz="1400" dirty="0"/>
              <a:t>&lt;!ELEMENT doc (title, (%</a:t>
            </a:r>
            <a:r>
              <a:rPr lang="en-GB" sz="1400" dirty="0" err="1"/>
              <a:t>block.group</a:t>
            </a:r>
            <a:r>
              <a:rPr lang="en-GB" sz="1400" dirty="0"/>
              <a:t>)*, section+)&gt;</a:t>
            </a:r>
          </a:p>
          <a:p>
            <a:r>
              <a:rPr lang="en-GB" sz="1400" dirty="0"/>
              <a:t>&lt;!ATTLIST doc %</a:t>
            </a:r>
            <a:r>
              <a:rPr lang="en-GB" sz="1400" dirty="0" err="1"/>
              <a:t>common.atts</a:t>
            </a:r>
            <a:r>
              <a:rPr lang="en-GB" sz="1400" dirty="0"/>
              <a:t>;&gt;</a:t>
            </a:r>
          </a:p>
        </p:txBody>
      </p:sp>
    </p:spTree>
    <p:extLst>
      <p:ext uri="{BB962C8B-B14F-4D97-AF65-F5344CB8AC3E}">
        <p14:creationId xmlns:p14="http://schemas.microsoft.com/office/powerpoint/2010/main" val="1439631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76</TotalTime>
  <Words>633</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Quality Control</vt:lpstr>
      <vt:lpstr>DTD design tips</vt:lpstr>
      <vt:lpstr>Entities</vt:lpstr>
      <vt:lpstr>General Entities</vt:lpstr>
      <vt:lpstr>Parameter Entities</vt:lpstr>
      <vt:lpstr>Importing DTD</vt:lpstr>
      <vt:lpstr>Importing DTD</vt:lpstr>
      <vt:lpstr>DTD examples</vt:lpstr>
    </vt:vector>
  </TitlesOfParts>
  <Company>WITSCCM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Control</dc:title>
  <dc:creator>Brenda Mullally</dc:creator>
  <cp:lastModifiedBy>Brenda Mullally</cp:lastModifiedBy>
  <cp:revision>9</cp:revision>
  <dcterms:created xsi:type="dcterms:W3CDTF">2016-02-24T10:40:38Z</dcterms:created>
  <dcterms:modified xsi:type="dcterms:W3CDTF">2016-02-24T14:40:41Z</dcterms:modified>
</cp:coreProperties>
</file>