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12" r:id="rId2"/>
    <p:sldId id="263" r:id="rId3"/>
    <p:sldId id="264" r:id="rId4"/>
    <p:sldId id="265" r:id="rId5"/>
    <p:sldId id="266" r:id="rId6"/>
    <p:sldId id="267" r:id="rId7"/>
    <p:sldId id="298" r:id="rId8"/>
    <p:sldId id="306" r:id="rId9"/>
    <p:sldId id="307" r:id="rId10"/>
    <p:sldId id="308" r:id="rId11"/>
    <p:sldId id="309" r:id="rId12"/>
    <p:sldId id="310" r:id="rId13"/>
    <p:sldId id="300" r:id="rId14"/>
    <p:sldId id="311" r:id="rId15"/>
    <p:sldId id="297" r:id="rId16"/>
    <p:sldId id="299"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301" r:id="rId31"/>
    <p:sldId id="302" r:id="rId32"/>
    <p:sldId id="303" r:id="rId33"/>
    <p:sldId id="304" r:id="rId34"/>
    <p:sldId id="305" r:id="rId35"/>
    <p:sldId id="289" r:id="rId36"/>
    <p:sldId id="290" r:id="rId37"/>
    <p:sldId id="291" r:id="rId38"/>
    <p:sldId id="292" r:id="rId39"/>
    <p:sldId id="293" r:id="rId40"/>
    <p:sldId id="294" r:id="rId41"/>
    <p:sldId id="295"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20" y="-5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972D988-5E67-4080-878C-9F0B534C5310}" type="datetimeFigureOut">
              <a:rPr lang="en-IE" smtClean="0"/>
              <a:pPr/>
              <a:t>20/01/2016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53424DF-C8D4-4B7C-A7E8-8EBA23C8536C}" type="slidenum">
              <a:rPr lang="en-IE" smtClean="0"/>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72D988-5E67-4080-878C-9F0B534C5310}" type="datetimeFigureOut">
              <a:rPr lang="en-IE" smtClean="0"/>
              <a:pPr/>
              <a:t>20/01/2016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53424DF-C8D4-4B7C-A7E8-8EBA23C8536C}"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72D988-5E67-4080-878C-9F0B534C5310}" type="datetimeFigureOut">
              <a:rPr lang="en-IE" smtClean="0"/>
              <a:pPr/>
              <a:t>20/01/2016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53424DF-C8D4-4B7C-A7E8-8EBA23C8536C}" type="slidenum">
              <a:rPr lang="en-IE" smtClean="0"/>
              <a:pPr/>
              <a:t>‹#›</a:t>
            </a:fld>
            <a:endParaRPr lang="en-I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4" name="Content Placeholder 2"/>
          <p:cNvSpPr txBox="1">
            <a:spLocks/>
          </p:cNvSpPr>
          <p:nvPr userDrawn="1"/>
        </p:nvSpPr>
        <p:spPr>
          <a:xfrm>
            <a:off x="539750" y="692150"/>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endParaRPr lang="en-IE" sz="3200" dirty="0">
              <a:solidFill>
                <a:schemeClr val="tx1"/>
              </a:solidFill>
            </a:endParaRPr>
          </a:p>
        </p:txBody>
      </p:sp>
      <p:sp>
        <p:nvSpPr>
          <p:cNvPr id="8" name="Content Placeholder 7"/>
          <p:cNvSpPr>
            <a:spLocks noGrp="1"/>
          </p:cNvSpPr>
          <p:nvPr>
            <p:ph sz="quarter" idx="1"/>
          </p:nvPr>
        </p:nvSpPr>
        <p:spPr>
          <a:xfrm>
            <a:off x="395536" y="1700808"/>
            <a:ext cx="8219256" cy="4572000"/>
          </a:xfrm>
        </p:spPr>
        <p:txBody>
          <a:bodyPr>
            <a:normAutofit/>
          </a:bodyPr>
          <a:lstStyle>
            <a:lvl1pPr indent="0">
              <a:buNone/>
              <a:defRPr sz="2600"/>
            </a:lvl1pPr>
            <a:lvl2pPr>
              <a:buNone/>
              <a:defRPr sz="2600"/>
            </a:lvl2pPr>
            <a:lvl3pPr>
              <a:buNone/>
              <a:defRPr sz="2600"/>
            </a:lvl3pPr>
            <a:lvl4pPr>
              <a:buNone/>
              <a:defRPr sz="2600"/>
            </a:lvl4pPr>
            <a:lvl5pPr>
              <a:buNone/>
              <a:defRPr sz="2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3"/>
          </p:nvPr>
        </p:nvSpPr>
        <p:spPr>
          <a:xfrm>
            <a:off x="684213" y="765175"/>
            <a:ext cx="5472112" cy="576263"/>
          </a:xfrm>
        </p:spPr>
        <p:txBody>
          <a:bodyPr>
            <a:noAutofit/>
          </a:bodyPr>
          <a:lstStyle>
            <a:lvl1pPr>
              <a:buNone/>
              <a:defRPr sz="32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5" name="Date Placeholder 3"/>
          <p:cNvSpPr>
            <a:spLocks noGrp="1"/>
          </p:cNvSpPr>
          <p:nvPr>
            <p:ph type="dt" sz="half" idx="14"/>
          </p:nvPr>
        </p:nvSpPr>
        <p:spPr/>
        <p:txBody>
          <a:bodyPr/>
          <a:lstStyle>
            <a:lvl1pPr>
              <a:defRPr/>
            </a:lvl1pPr>
          </a:lstStyle>
          <a:p>
            <a:pPr>
              <a:defRPr/>
            </a:pPr>
            <a:fld id="{8CAC1D76-BE92-485B-AF03-7C319A786A87}" type="datetime1">
              <a:rPr lang="en-IE"/>
              <a:pPr>
                <a:defRPr/>
              </a:pPr>
              <a:t>20/01/2016</a:t>
            </a:fld>
            <a:endParaRPr lang="en-IE"/>
          </a:p>
        </p:txBody>
      </p:sp>
      <p:sp>
        <p:nvSpPr>
          <p:cNvPr id="6" name="Footer Placeholder 4"/>
          <p:cNvSpPr>
            <a:spLocks noGrp="1"/>
          </p:cNvSpPr>
          <p:nvPr>
            <p:ph type="ftr" sz="quarter" idx="15"/>
          </p:nvPr>
        </p:nvSpPr>
        <p:spPr/>
        <p:txBody>
          <a:bodyPr/>
          <a:lstStyle>
            <a:lvl1pPr>
              <a:defRPr/>
            </a:lvl1pPr>
          </a:lstStyle>
          <a:p>
            <a:pPr>
              <a:defRPr/>
            </a:pPr>
            <a:endParaRPr lang="en-IE"/>
          </a:p>
        </p:txBody>
      </p:sp>
      <p:sp>
        <p:nvSpPr>
          <p:cNvPr id="7" name="Slide Number Placeholder 5"/>
          <p:cNvSpPr>
            <a:spLocks noGrp="1"/>
          </p:cNvSpPr>
          <p:nvPr>
            <p:ph type="sldNum" sz="quarter" idx="16"/>
          </p:nvPr>
        </p:nvSpPr>
        <p:spPr/>
        <p:txBody>
          <a:bodyPr/>
          <a:lstStyle>
            <a:lvl1pPr>
              <a:defRPr/>
            </a:lvl1pPr>
          </a:lstStyle>
          <a:p>
            <a:pPr>
              <a:defRPr/>
            </a:pPr>
            <a:fld id="{5B6D4551-B573-4233-98E9-D947CB9843E8}" type="slidenum">
              <a:rPr lang="en-IE"/>
              <a:pPr>
                <a:defRPr/>
              </a:pPr>
              <a:t>‹#›</a:t>
            </a:fld>
            <a:endParaRPr lang="en-IE"/>
          </a:p>
        </p:txBody>
      </p:sp>
    </p:spTree>
    <p:extLst>
      <p:ext uri="{BB962C8B-B14F-4D97-AF65-F5344CB8AC3E}">
        <p14:creationId xmlns:p14="http://schemas.microsoft.com/office/powerpoint/2010/main" val="175537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72D988-5E67-4080-878C-9F0B534C5310}" type="datetimeFigureOut">
              <a:rPr lang="en-IE" smtClean="0"/>
              <a:pPr/>
              <a:t>20/01/2016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53424DF-C8D4-4B7C-A7E8-8EBA23C8536C}" type="slidenum">
              <a:rPr lang="en-IE" smtClean="0"/>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72D988-5E67-4080-878C-9F0B534C5310}" type="datetimeFigureOut">
              <a:rPr lang="en-IE" smtClean="0"/>
              <a:pPr/>
              <a:t>20/01/2016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53424DF-C8D4-4B7C-A7E8-8EBA23C8536C}" type="slidenum">
              <a:rPr lang="en-IE" smtClean="0"/>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972D988-5E67-4080-878C-9F0B534C5310}" type="datetimeFigureOut">
              <a:rPr lang="en-IE" smtClean="0"/>
              <a:pPr/>
              <a:t>20/01/2016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53424DF-C8D4-4B7C-A7E8-8EBA23C8536C}" type="slidenum">
              <a:rPr lang="en-IE" smtClean="0"/>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72D988-5E67-4080-878C-9F0B534C5310}" type="datetimeFigureOut">
              <a:rPr lang="en-IE" smtClean="0"/>
              <a:pPr/>
              <a:t>20/01/2016</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C53424DF-C8D4-4B7C-A7E8-8EBA23C8536C}" type="slidenum">
              <a:rPr lang="en-IE" smtClean="0"/>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72D988-5E67-4080-878C-9F0B534C5310}" type="datetimeFigureOut">
              <a:rPr lang="en-IE" smtClean="0"/>
              <a:pPr/>
              <a:t>20/01/2016</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C53424DF-C8D4-4B7C-A7E8-8EBA23C8536C}"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72D988-5E67-4080-878C-9F0B534C5310}" type="datetimeFigureOut">
              <a:rPr lang="en-IE" smtClean="0"/>
              <a:pPr/>
              <a:t>20/01/2016</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C53424DF-C8D4-4B7C-A7E8-8EBA23C8536C}"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72D988-5E67-4080-878C-9F0B534C5310}" type="datetimeFigureOut">
              <a:rPr lang="en-IE" smtClean="0"/>
              <a:pPr/>
              <a:t>20/01/2016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53424DF-C8D4-4B7C-A7E8-8EBA23C8536C}" type="slidenum">
              <a:rPr lang="en-IE" smtClean="0"/>
              <a:pPr/>
              <a:t>‹#›</a:t>
            </a:fld>
            <a:endParaRPr lang="en-IE"/>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972D988-5E67-4080-878C-9F0B534C5310}" type="datetimeFigureOut">
              <a:rPr lang="en-IE" smtClean="0"/>
              <a:pPr/>
              <a:t>20/01/2016</a:t>
            </a:fld>
            <a:endParaRPr lang="en-IE"/>
          </a:p>
        </p:txBody>
      </p:sp>
      <p:sp>
        <p:nvSpPr>
          <p:cNvPr id="9" name="Slide Number Placeholder 8"/>
          <p:cNvSpPr>
            <a:spLocks noGrp="1"/>
          </p:cNvSpPr>
          <p:nvPr>
            <p:ph type="sldNum" sz="quarter" idx="11"/>
          </p:nvPr>
        </p:nvSpPr>
        <p:spPr/>
        <p:txBody>
          <a:bodyPr/>
          <a:lstStyle/>
          <a:p>
            <a:fld id="{C53424DF-C8D4-4B7C-A7E8-8EBA23C8536C}" type="slidenum">
              <a:rPr lang="en-IE" smtClean="0"/>
              <a:pPr/>
              <a:t>‹#›</a:t>
            </a:fld>
            <a:endParaRPr lang="en-IE"/>
          </a:p>
        </p:txBody>
      </p:sp>
      <p:sp>
        <p:nvSpPr>
          <p:cNvPr id="10" name="Footer Placeholder 9"/>
          <p:cNvSpPr>
            <a:spLocks noGrp="1"/>
          </p:cNvSpPr>
          <p:nvPr>
            <p:ph type="ftr" sz="quarter" idx="12"/>
          </p:nvPr>
        </p:nvSpPr>
        <p:spPr/>
        <p:txBody>
          <a:bodyPr/>
          <a:lstStyle/>
          <a:p>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53424DF-C8D4-4B7C-A7E8-8EBA23C8536C}" type="slidenum">
              <a:rPr lang="en-IE" smtClean="0"/>
              <a:pPr/>
              <a:t>‹#›</a:t>
            </a:fld>
            <a:endParaRPr lang="en-IE"/>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E"/>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972D988-5E67-4080-878C-9F0B534C5310}" type="datetimeFigureOut">
              <a:rPr lang="en-IE" smtClean="0"/>
              <a:pPr/>
              <a:t>20/01/2016</a:t>
            </a:fld>
            <a:endParaRPr lang="en-IE"/>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itle 1"/>
          <p:cNvSpPr>
            <a:spLocks noGrp="1"/>
          </p:cNvSpPr>
          <p:nvPr>
            <p:ph type="ctrTitle"/>
          </p:nvPr>
        </p:nvSpPr>
        <p:spPr/>
        <p:txBody>
          <a:bodyPr/>
          <a:lstStyle/>
          <a:p>
            <a:pPr eaLnBrk="1" fontAlgn="auto" hangingPunct="1">
              <a:spcAft>
                <a:spcPts val="0"/>
              </a:spcAft>
              <a:defRPr/>
            </a:pPr>
            <a:r>
              <a:rPr lang="en-IE" altLang="en-US" smtClean="0"/>
              <a:t>Meta Information</a:t>
            </a:r>
          </a:p>
        </p:txBody>
      </p:sp>
      <p:sp>
        <p:nvSpPr>
          <p:cNvPr id="26626" name="Subtitle 2"/>
          <p:cNvSpPr>
            <a:spLocks noGrp="1"/>
          </p:cNvSpPr>
          <p:nvPr>
            <p:ph type="subTitle" idx="1"/>
          </p:nvPr>
        </p:nvSpPr>
        <p:spPr>
          <a:xfrm>
            <a:off x="685800" y="4572000"/>
            <a:ext cx="6461125" cy="1066800"/>
          </a:xfrm>
        </p:spPr>
        <p:txBody>
          <a:bodyPr rtlCol="0">
            <a:normAutofit lnSpcReduction="10000"/>
          </a:bodyPr>
          <a:lstStyle/>
          <a:p>
            <a:pPr eaLnBrk="1" fontAlgn="auto" hangingPunct="1">
              <a:spcAft>
                <a:spcPts val="0"/>
              </a:spcAft>
              <a:buFont typeface="Arial" pitchFamily="34" charset="0"/>
              <a:buNone/>
              <a:defRPr/>
            </a:pPr>
            <a:r>
              <a:rPr lang="en-IE" altLang="en-US" dirty="0" smtClean="0"/>
              <a:t>BSc Information Technology – </a:t>
            </a:r>
            <a:r>
              <a:rPr lang="en-IE" altLang="en-US" dirty="0" err="1" smtClean="0"/>
              <a:t>Yr</a:t>
            </a:r>
            <a:r>
              <a:rPr lang="en-IE" altLang="en-US" dirty="0" smtClean="0"/>
              <a:t> 2</a:t>
            </a:r>
          </a:p>
          <a:p>
            <a:pPr eaLnBrk="1" fontAlgn="auto" hangingPunct="1">
              <a:spcAft>
                <a:spcPts val="0"/>
              </a:spcAft>
              <a:buFont typeface="Arial" pitchFamily="34" charset="0"/>
              <a:buNone/>
              <a:defRPr/>
            </a:pPr>
            <a:r>
              <a:rPr lang="en-IE" altLang="en-US" dirty="0" smtClean="0"/>
              <a:t>Semester 2</a:t>
            </a:r>
          </a:p>
          <a:p>
            <a:pPr eaLnBrk="1" fontAlgn="auto" hangingPunct="1">
              <a:spcAft>
                <a:spcPts val="0"/>
              </a:spcAft>
              <a:buFont typeface="Arial" pitchFamily="34" charset="0"/>
              <a:buNone/>
              <a:defRPr/>
            </a:pPr>
            <a:r>
              <a:rPr lang="en-IE" altLang="en-US" dirty="0" err="1" smtClean="0"/>
              <a:t>Dr.</a:t>
            </a:r>
            <a:r>
              <a:rPr lang="en-IE" altLang="en-US" dirty="0" smtClean="0"/>
              <a:t> Brenda Mullally</a:t>
            </a:r>
          </a:p>
        </p:txBody>
      </p:sp>
      <p:sp>
        <p:nvSpPr>
          <p:cNvPr id="22532" name="Slide Number Placeholder 3"/>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lvl1pPr>
              <a:spcBef>
                <a:spcPct val="20000"/>
              </a:spcBef>
              <a:buClr>
                <a:schemeClr val="accent1"/>
              </a:buClr>
              <a:buFont typeface="Arial" charset="0"/>
              <a:buChar char="•"/>
              <a:defRPr sz="2200">
                <a:solidFill>
                  <a:schemeClr val="tx1"/>
                </a:solidFill>
                <a:latin typeface="Calibri" pitchFamily="34" charset="0"/>
              </a:defRPr>
            </a:lvl1pPr>
            <a:lvl2pPr marL="742950" indent="-285750">
              <a:spcBef>
                <a:spcPct val="20000"/>
              </a:spcBef>
              <a:buClr>
                <a:schemeClr val="accent2"/>
              </a:buClr>
              <a:buFont typeface="Arial" charset="0"/>
              <a:buChar char="•"/>
              <a:defRPr sz="2000">
                <a:solidFill>
                  <a:schemeClr val="tx1"/>
                </a:solidFill>
                <a:latin typeface="Calibri" pitchFamily="34" charset="0"/>
              </a:defRPr>
            </a:lvl2pPr>
            <a:lvl3pPr marL="1143000" indent="-228600">
              <a:spcBef>
                <a:spcPct val="20000"/>
              </a:spcBef>
              <a:buClr>
                <a:srgbClr val="D2CB6C"/>
              </a:buClr>
              <a:buFont typeface="Arial" charset="0"/>
              <a:buChar char="•"/>
              <a:defRPr>
                <a:solidFill>
                  <a:schemeClr val="tx1"/>
                </a:solidFill>
                <a:latin typeface="Calibri" pitchFamily="34" charset="0"/>
              </a:defRPr>
            </a:lvl3pPr>
            <a:lvl4pPr marL="1600200" indent="-228600">
              <a:spcBef>
                <a:spcPct val="20000"/>
              </a:spcBef>
              <a:buClr>
                <a:srgbClr val="95A39D"/>
              </a:buClr>
              <a:buFont typeface="Arial" charset="0"/>
              <a:buChar char="•"/>
              <a:defRPr sz="1600">
                <a:solidFill>
                  <a:schemeClr val="tx1"/>
                </a:solidFill>
                <a:latin typeface="Calibri" pitchFamily="34" charset="0"/>
              </a:defRPr>
            </a:lvl4pPr>
            <a:lvl5pPr marL="2057400" indent="-228600">
              <a:spcBef>
                <a:spcPct val="20000"/>
              </a:spcBef>
              <a:buClr>
                <a:srgbClr val="C89F5D"/>
              </a:buClr>
              <a:buFont typeface="Arial" charset="0"/>
              <a:buChar char="•"/>
              <a:defRPr sz="1400">
                <a:solidFill>
                  <a:schemeClr val="tx1"/>
                </a:solidFill>
                <a:latin typeface="Calibri" pitchFamily="34" charset="0"/>
              </a:defRPr>
            </a:lvl5pPr>
            <a:lvl6pPr marL="2514600" indent="-228600" eaLnBrk="0" fontAlgn="base" hangingPunct="0">
              <a:spcBef>
                <a:spcPct val="20000"/>
              </a:spcBef>
              <a:spcAft>
                <a:spcPct val="0"/>
              </a:spcAft>
              <a:buClr>
                <a:srgbClr val="C89F5D"/>
              </a:buClr>
              <a:buFont typeface="Arial" charset="0"/>
              <a:buChar char="•"/>
              <a:defRPr sz="1400">
                <a:solidFill>
                  <a:schemeClr val="tx1"/>
                </a:solidFill>
                <a:latin typeface="Calibri" pitchFamily="34" charset="0"/>
              </a:defRPr>
            </a:lvl6pPr>
            <a:lvl7pPr marL="2971800" indent="-228600" eaLnBrk="0" fontAlgn="base" hangingPunct="0">
              <a:spcBef>
                <a:spcPct val="20000"/>
              </a:spcBef>
              <a:spcAft>
                <a:spcPct val="0"/>
              </a:spcAft>
              <a:buClr>
                <a:srgbClr val="C89F5D"/>
              </a:buClr>
              <a:buFont typeface="Arial" charset="0"/>
              <a:buChar char="•"/>
              <a:defRPr sz="1400">
                <a:solidFill>
                  <a:schemeClr val="tx1"/>
                </a:solidFill>
                <a:latin typeface="Calibri" pitchFamily="34" charset="0"/>
              </a:defRPr>
            </a:lvl7pPr>
            <a:lvl8pPr marL="3429000" indent="-228600" eaLnBrk="0" fontAlgn="base" hangingPunct="0">
              <a:spcBef>
                <a:spcPct val="20000"/>
              </a:spcBef>
              <a:spcAft>
                <a:spcPct val="0"/>
              </a:spcAft>
              <a:buClr>
                <a:srgbClr val="C89F5D"/>
              </a:buClr>
              <a:buFont typeface="Arial" charset="0"/>
              <a:buChar char="•"/>
              <a:defRPr sz="1400">
                <a:solidFill>
                  <a:schemeClr val="tx1"/>
                </a:solidFill>
                <a:latin typeface="Calibri" pitchFamily="34" charset="0"/>
              </a:defRPr>
            </a:lvl8pPr>
            <a:lvl9pPr marL="3886200" indent="-228600" eaLnBrk="0" fontAlgn="base" hangingPunct="0">
              <a:spcBef>
                <a:spcPct val="20000"/>
              </a:spcBef>
              <a:spcAft>
                <a:spcPct val="0"/>
              </a:spcAft>
              <a:buClr>
                <a:srgbClr val="C89F5D"/>
              </a:buClr>
              <a:buFont typeface="Arial" charset="0"/>
              <a:buChar char="•"/>
              <a:defRPr sz="1400">
                <a:solidFill>
                  <a:schemeClr val="tx1"/>
                </a:solidFill>
                <a:latin typeface="Calibri" pitchFamily="34" charset="0"/>
              </a:defRPr>
            </a:lvl9pPr>
          </a:lstStyle>
          <a:p>
            <a:pPr>
              <a:spcBef>
                <a:spcPct val="0"/>
              </a:spcBef>
              <a:buClrTx/>
              <a:buFontTx/>
              <a:buNone/>
            </a:pPr>
            <a:fld id="{93F350DF-22B9-4DDC-8EFB-C8830A2C205D}" type="slidenum">
              <a:rPr lang="en-IE" altLang="en-US" sz="1400" smtClean="0">
                <a:solidFill>
                  <a:srgbClr val="FFFFFF"/>
                </a:solidFill>
                <a:latin typeface="Franklin Gothic Book" pitchFamily="34" charset="0"/>
              </a:rPr>
              <a:pPr>
                <a:spcBef>
                  <a:spcPct val="0"/>
                </a:spcBef>
                <a:buClrTx/>
                <a:buFontTx/>
                <a:buNone/>
              </a:pPr>
              <a:t>1</a:t>
            </a:fld>
            <a:endParaRPr lang="en-IE" altLang="en-US" sz="1400" smtClean="0">
              <a:solidFill>
                <a:srgbClr val="FFFFFF"/>
              </a:solidFill>
              <a:latin typeface="Franklin Gothic Book" pitchFamily="34" charset="0"/>
            </a:endParaRPr>
          </a:p>
        </p:txBody>
      </p:sp>
    </p:spTree>
    <p:extLst>
      <p:ext uri="{BB962C8B-B14F-4D97-AF65-F5344CB8AC3E}">
        <p14:creationId xmlns:p14="http://schemas.microsoft.com/office/powerpoint/2010/main" val="42401057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IE" dirty="0" smtClean="0"/>
              <a:t>Checking if a document is well-formed can pick up a lot of problems:</a:t>
            </a:r>
          </a:p>
          <a:p>
            <a:r>
              <a:rPr lang="en-IE" dirty="0" smtClean="0"/>
              <a:t>Mismatched tags, a common occurrence if you are typing in the XML by hand. The start and end tags have to match exactly in case and spelling.</a:t>
            </a:r>
          </a:p>
          <a:p>
            <a:r>
              <a:rPr lang="en-IE" dirty="0" smtClean="0"/>
              <a:t>Truncated documents, which would be missing at least part of the outermost document (both start and end tags must be present).</a:t>
            </a:r>
          </a:p>
          <a:p>
            <a:r>
              <a:rPr lang="en-IE" dirty="0" smtClean="0"/>
              <a:t>Illegal characters, including reserved </a:t>
            </a:r>
            <a:r>
              <a:rPr lang="en-IE" dirty="0" err="1" smtClean="0"/>
              <a:t>markup</a:t>
            </a:r>
            <a:r>
              <a:rPr lang="en-IE" dirty="0" smtClean="0"/>
              <a:t> delimiters like &lt;,&gt;, and &amp;.</a:t>
            </a:r>
            <a:endParaRPr lang="en-IE" dirty="0"/>
          </a:p>
        </p:txBody>
      </p:sp>
      <p:sp>
        <p:nvSpPr>
          <p:cNvPr id="3" name="Text Placeholder 2"/>
          <p:cNvSpPr>
            <a:spLocks noGrp="1"/>
          </p:cNvSpPr>
          <p:nvPr>
            <p:ph type="body" sz="quarter" idx="13"/>
          </p:nvPr>
        </p:nvSpPr>
        <p:spPr/>
        <p:txBody>
          <a:bodyPr/>
          <a:lstStyle/>
          <a:p>
            <a:r>
              <a:rPr lang="en-IE" dirty="0" smtClean="0"/>
              <a:t>Meta Information</a:t>
            </a:r>
            <a:endParaRPr lang="en-IE" dirty="0"/>
          </a:p>
        </p:txBody>
      </p:sp>
      <p:sp>
        <p:nvSpPr>
          <p:cNvPr id="4" name="Content Placeholder 2"/>
          <p:cNvSpPr txBox="1">
            <a:spLocks/>
          </p:cNvSpPr>
          <p:nvPr/>
        </p:nvSpPr>
        <p:spPr>
          <a:xfrm>
            <a:off x="528612" y="692696"/>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smtClean="0">
                <a:solidFill>
                  <a:schemeClr val="tx1"/>
                </a:solidFill>
              </a:rPr>
              <a:t>Document Type Definitions</a:t>
            </a:r>
            <a:endParaRPr lang="en-IE" sz="3200" dirty="0">
              <a:solidFill>
                <a:schemeClr val="tx1"/>
              </a:solidFill>
            </a:endParaRPr>
          </a:p>
        </p:txBody>
      </p:sp>
    </p:spTree>
    <p:extLst>
      <p:ext uri="{BB962C8B-B14F-4D97-AF65-F5344CB8AC3E}">
        <p14:creationId xmlns:p14="http://schemas.microsoft.com/office/powerpoint/2010/main" val="1836358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fontScale="92500"/>
          </a:bodyPr>
          <a:lstStyle/>
          <a:p>
            <a:r>
              <a:rPr lang="en-IE" dirty="0" smtClean="0"/>
              <a:t>The well-</a:t>
            </a:r>
            <a:r>
              <a:rPr lang="en-IE" dirty="0" err="1" smtClean="0"/>
              <a:t>formedness</a:t>
            </a:r>
            <a:r>
              <a:rPr lang="en-IE" dirty="0" smtClean="0"/>
              <a:t> check has its limits. The parser doesn’t know if you are using the right elements in the right places. </a:t>
            </a:r>
          </a:p>
          <a:p>
            <a:r>
              <a:rPr lang="en-IE" dirty="0" smtClean="0"/>
              <a:t>For example, you </a:t>
            </a:r>
            <a:r>
              <a:rPr lang="en-IE" dirty="0" smtClean="0"/>
              <a:t>can have </a:t>
            </a:r>
            <a:r>
              <a:rPr lang="en-IE" dirty="0" smtClean="0"/>
              <a:t>HTML </a:t>
            </a:r>
            <a:r>
              <a:rPr lang="en-IE" dirty="0" smtClean="0"/>
              <a:t>document with a p element inside the head, which is illegal. To catch this kind of problem, you need to test if the document is a valid instance of </a:t>
            </a:r>
            <a:r>
              <a:rPr lang="en-IE" dirty="0" smtClean="0"/>
              <a:t>HTML</a:t>
            </a:r>
            <a:r>
              <a:rPr lang="en-IE" dirty="0" smtClean="0"/>
              <a:t>. The tool for this is a validating parser.</a:t>
            </a:r>
          </a:p>
          <a:p>
            <a:r>
              <a:rPr lang="en-IE" dirty="0" smtClean="0"/>
              <a:t>A validating parser works by comparing a document against a set of rules called a document model. One kind of document model is a document type definition (DTD). It declares all elements that are allowed in a document and describes in detail what kind of elements they can contain.</a:t>
            </a:r>
            <a:endParaRPr lang="en-IE" dirty="0"/>
          </a:p>
        </p:txBody>
      </p:sp>
      <p:sp>
        <p:nvSpPr>
          <p:cNvPr id="3" name="Text Placeholder 2"/>
          <p:cNvSpPr>
            <a:spLocks noGrp="1"/>
          </p:cNvSpPr>
          <p:nvPr>
            <p:ph type="body" sz="quarter" idx="13"/>
          </p:nvPr>
        </p:nvSpPr>
        <p:spPr/>
        <p:txBody>
          <a:bodyPr/>
          <a:lstStyle/>
          <a:p>
            <a:r>
              <a:rPr lang="en-IE" dirty="0" smtClean="0"/>
              <a:t>Meta Information</a:t>
            </a:r>
            <a:endParaRPr lang="en-IE" dirty="0"/>
          </a:p>
        </p:txBody>
      </p:sp>
      <p:sp>
        <p:nvSpPr>
          <p:cNvPr id="4" name="Content Placeholder 2"/>
          <p:cNvSpPr txBox="1">
            <a:spLocks/>
          </p:cNvSpPr>
          <p:nvPr/>
        </p:nvSpPr>
        <p:spPr>
          <a:xfrm>
            <a:off x="539552" y="692696"/>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smtClean="0">
                <a:solidFill>
                  <a:schemeClr val="tx1"/>
                </a:solidFill>
              </a:rPr>
              <a:t>Document Type Definitions</a:t>
            </a:r>
            <a:endParaRPr lang="en-IE" sz="3200" dirty="0">
              <a:solidFill>
                <a:schemeClr val="tx1"/>
              </a:solidFill>
            </a:endParaRPr>
          </a:p>
        </p:txBody>
      </p:sp>
    </p:spTree>
    <p:extLst>
      <p:ext uri="{BB962C8B-B14F-4D97-AF65-F5344CB8AC3E}">
        <p14:creationId xmlns:p14="http://schemas.microsoft.com/office/powerpoint/2010/main" val="929205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IE" dirty="0" smtClean="0"/>
              <a:t>The most important benefit to using a DTD is that it allows you to enforce and formalise a </a:t>
            </a:r>
            <a:r>
              <a:rPr lang="en-IE" dirty="0" err="1" smtClean="0"/>
              <a:t>markup</a:t>
            </a:r>
            <a:r>
              <a:rPr lang="en-IE" dirty="0" smtClean="0"/>
              <a:t> language. You can make your DTD public by posting it on the web, which is what organisations like W3C do. For example you can see the DTD for “strict” XHTML version 1.0</a:t>
            </a:r>
            <a:r>
              <a:rPr lang="en-IE" dirty="0" smtClean="0"/>
              <a:t>.</a:t>
            </a:r>
            <a:endParaRPr lang="en-IE" dirty="0" smtClean="0"/>
          </a:p>
        </p:txBody>
      </p:sp>
      <p:sp>
        <p:nvSpPr>
          <p:cNvPr id="4" name="Text Placeholder 3"/>
          <p:cNvSpPr>
            <a:spLocks noGrp="1"/>
          </p:cNvSpPr>
          <p:nvPr>
            <p:ph type="body" sz="quarter" idx="13"/>
          </p:nvPr>
        </p:nvSpPr>
        <p:spPr/>
        <p:txBody>
          <a:bodyPr/>
          <a:lstStyle/>
          <a:p>
            <a:endParaRPr lang="en-GB"/>
          </a:p>
        </p:txBody>
      </p:sp>
      <p:sp>
        <p:nvSpPr>
          <p:cNvPr id="5" name="Content Placeholder 2"/>
          <p:cNvSpPr txBox="1">
            <a:spLocks/>
          </p:cNvSpPr>
          <p:nvPr/>
        </p:nvSpPr>
        <p:spPr>
          <a:xfrm>
            <a:off x="528612" y="692696"/>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smtClean="0">
                <a:solidFill>
                  <a:schemeClr val="tx1"/>
                </a:solidFill>
              </a:rPr>
              <a:t>Document Type Definitions</a:t>
            </a:r>
            <a:endParaRPr lang="en-IE" sz="3200" dirty="0">
              <a:solidFill>
                <a:schemeClr val="tx1"/>
              </a:solidFill>
            </a:endParaRPr>
          </a:p>
        </p:txBody>
      </p:sp>
    </p:spTree>
    <p:extLst>
      <p:ext uri="{BB962C8B-B14F-4D97-AF65-F5344CB8AC3E}">
        <p14:creationId xmlns:p14="http://schemas.microsoft.com/office/powerpoint/2010/main" val="736402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a:xfrm>
            <a:off x="612775" y="1600200"/>
            <a:ext cx="8153400" cy="4495800"/>
          </a:xfrm>
        </p:spPr>
        <p:txBody>
          <a:bodyPr/>
          <a:lstStyle/>
          <a:p>
            <a:pPr eaLnBrk="1" hangingPunct="1"/>
            <a:r>
              <a:rPr lang="en-US" dirty="0" smtClean="0"/>
              <a:t>The purpose of a DTD is to define the structure of an XML document. It defines the structure with a list of legal elements:</a:t>
            </a:r>
          </a:p>
          <a:p>
            <a:pPr eaLnBrk="1" hangingPunct="1">
              <a:buFont typeface="Wingdings" pitchFamily="2" charset="2"/>
              <a:buNone/>
            </a:pPr>
            <a:endParaRPr lang="en-US" dirty="0" smtClean="0"/>
          </a:p>
          <a:p>
            <a:pPr eaLnBrk="1" hangingPunct="1">
              <a:buFont typeface="Wingdings" pitchFamily="2" charset="2"/>
              <a:buNone/>
            </a:pPr>
            <a:r>
              <a:rPr lang="en-US" sz="2000" dirty="0" smtClean="0">
                <a:latin typeface="Courier New" pitchFamily="49" charset="0"/>
                <a:cs typeface="Courier New" pitchFamily="49" charset="0"/>
              </a:rPr>
              <a:t>   &lt;!DOCTYPE note</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&lt;!ELEMENT note (</a:t>
            </a:r>
            <a:r>
              <a:rPr lang="en-US" sz="2000" dirty="0" err="1" smtClean="0">
                <a:latin typeface="Courier New" pitchFamily="49" charset="0"/>
                <a:cs typeface="Courier New" pitchFamily="49" charset="0"/>
              </a:rPr>
              <a:t>to,from,heading,body</a:t>
            </a:r>
            <a:r>
              <a:rPr lang="en-US" sz="2000" dirty="0" smtClean="0">
                <a:latin typeface="Courier New" pitchFamily="49" charset="0"/>
                <a:cs typeface="Courier New" pitchFamily="49" charset="0"/>
              </a:rPr>
              <a:t>)&gt;</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&lt;!ELEMENT to (#PCDATA)&gt;</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&lt;!ELEMENT from (#PCDATA)&gt;</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&lt;!ELEMENT heading (#PCDATA)&gt;</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&lt;!ELEMENT body (#PCDATA)&gt;</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]&gt;</a:t>
            </a:r>
          </a:p>
          <a:p>
            <a:pPr eaLnBrk="1" hangingPunct="1">
              <a:buFont typeface="Wingdings" pitchFamily="2" charset="2"/>
              <a:buNone/>
            </a:pPr>
            <a:endParaRPr lang="en-US" sz="2000" dirty="0">
              <a:latin typeface="Courier New" pitchFamily="49" charset="0"/>
              <a:cs typeface="Courier New" pitchFamily="49" charset="0"/>
            </a:endParaRPr>
          </a:p>
          <a:p>
            <a:pPr eaLnBrk="1" hangingPunct="1">
              <a:buFont typeface="Wingdings" pitchFamily="2" charset="2"/>
              <a:buNone/>
            </a:pPr>
            <a:r>
              <a:rPr lang="en-US" sz="2000" dirty="0" smtClean="0">
                <a:latin typeface="Courier New" pitchFamily="49" charset="0"/>
                <a:cs typeface="Courier New" pitchFamily="49" charset="0"/>
              </a:rPr>
              <a:t>&lt;!DOCTYPE note SYSTEM “note.dtd”&gt;</a:t>
            </a:r>
            <a:endParaRPr lang="en-US" sz="2000" dirty="0" smtClean="0">
              <a:latin typeface="Courier New" pitchFamily="49" charset="0"/>
              <a:cs typeface="Courier New" pitchFamily="49" charset="0"/>
            </a:endParaRPr>
          </a:p>
          <a:p>
            <a:pPr eaLnBrk="1" hangingPunct="1"/>
            <a:endParaRPr lang="en-IE" dirty="0" smtClean="0"/>
          </a:p>
        </p:txBody>
      </p:sp>
      <p:sp>
        <p:nvSpPr>
          <p:cNvPr id="2" name="Title 1"/>
          <p:cNvSpPr>
            <a:spLocks noGrp="1"/>
          </p:cNvSpPr>
          <p:nvPr>
            <p:ph type="title"/>
          </p:nvPr>
        </p:nvSpPr>
        <p:spPr/>
        <p:txBody>
          <a:bodyPr/>
          <a:lstStyle/>
          <a:p>
            <a:endParaRPr lang="en-GB"/>
          </a:p>
        </p:txBody>
      </p:sp>
      <p:sp>
        <p:nvSpPr>
          <p:cNvPr id="5"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smtClean="0">
                <a:solidFill>
                  <a:schemeClr val="tx1"/>
                </a:solidFill>
              </a:rPr>
              <a:t>Document Type Definitions</a:t>
            </a:r>
            <a:endParaRPr lang="en-IE" sz="32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IE" dirty="0"/>
              <a:t>A limitation of DTD’s is that they don’t do much checking of text content. You can declare an element to contain text, or not, that is as far as it goes. You can not check if an element should be filled out is empty, or if it follows the wrong pattern.  There is no way to testing in a DTD that an element is filled in or not</a:t>
            </a:r>
            <a:r>
              <a:rPr lang="en-IE" dirty="0" smtClean="0"/>
              <a:t>.</a:t>
            </a:r>
          </a:p>
          <a:p>
            <a:r>
              <a:rPr lang="en-IE" dirty="0"/>
              <a:t>An alternative document modelling scheme provides the solution. XML Schemas provide much more detailed control over a document, including the ability to compare text with a pattern you define. </a:t>
            </a:r>
          </a:p>
          <a:p>
            <a:r>
              <a:rPr lang="en-IE" dirty="0"/>
              <a:t>So there are several levels of quality assurance available in XML, all of which will be dealt with during this module.</a:t>
            </a:r>
          </a:p>
          <a:p>
            <a:endParaRPr lang="en-IE" dirty="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smtClean="0">
                <a:solidFill>
                  <a:schemeClr val="tx1"/>
                </a:solidFill>
              </a:rPr>
              <a:t>Document Type Definitions</a:t>
            </a:r>
            <a:endParaRPr lang="en-IE" sz="3200" dirty="0">
              <a:solidFill>
                <a:schemeClr val="tx1"/>
              </a:solidFill>
            </a:endParaRPr>
          </a:p>
        </p:txBody>
      </p:sp>
    </p:spTree>
    <p:extLst>
      <p:ext uri="{BB962C8B-B14F-4D97-AF65-F5344CB8AC3E}">
        <p14:creationId xmlns:p14="http://schemas.microsoft.com/office/powerpoint/2010/main" val="137040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12775" y="228600"/>
            <a:ext cx="8153400" cy="990600"/>
          </a:xfrm>
        </p:spPr>
        <p:txBody>
          <a:bodyPr/>
          <a:lstStyle/>
          <a:p>
            <a:pPr eaLnBrk="1" hangingPunct="1"/>
            <a:r>
              <a:rPr lang="en-US" sz="2900" b="1" smtClean="0"/>
              <a:t>DTDs – Element Type Declarations</a:t>
            </a:r>
          </a:p>
        </p:txBody>
      </p:sp>
      <p:sp>
        <p:nvSpPr>
          <p:cNvPr id="402435" name="Rectangle 3"/>
          <p:cNvSpPr>
            <a:spLocks noGrp="1" noChangeArrowheads="1"/>
          </p:cNvSpPr>
          <p:nvPr>
            <p:ph idx="1"/>
          </p:nvPr>
        </p:nvSpPr>
        <p:spPr>
          <a:xfrm>
            <a:off x="531813" y="1557338"/>
            <a:ext cx="8001000" cy="4751387"/>
          </a:xfrm>
        </p:spPr>
        <p:txBody>
          <a:bodyPr/>
          <a:lstStyle/>
          <a:p>
            <a:pPr algn="just" eaLnBrk="1" hangingPunct="1">
              <a:lnSpc>
                <a:spcPct val="90000"/>
              </a:lnSpc>
            </a:pPr>
            <a:r>
              <a:rPr lang="en-US" sz="2800" dirty="0" smtClean="0">
                <a:cs typeface="Times New Roman" pitchFamily="18" charset="0"/>
              </a:rPr>
              <a:t>Identify the rules for elements that can occur in the XML document. Options for repetition are:</a:t>
            </a:r>
          </a:p>
          <a:p>
            <a:pPr lvl="1" algn="just" eaLnBrk="1" hangingPunct="1">
              <a:lnSpc>
                <a:spcPct val="90000"/>
              </a:lnSpc>
            </a:pPr>
            <a:r>
              <a:rPr lang="en-US" sz="2000" dirty="0" smtClean="0">
                <a:cs typeface="Times New Roman" pitchFamily="18" charset="0"/>
              </a:rPr>
              <a:t>* indicates zero or more occurrences for an element;</a:t>
            </a:r>
          </a:p>
          <a:p>
            <a:pPr lvl="1" algn="just" eaLnBrk="1" hangingPunct="1">
              <a:lnSpc>
                <a:spcPct val="90000"/>
              </a:lnSpc>
            </a:pPr>
            <a:r>
              <a:rPr lang="en-US" sz="2000" dirty="0" smtClean="0">
                <a:cs typeface="Times New Roman" pitchFamily="18" charset="0"/>
              </a:rPr>
              <a:t>+ indicates one or more occurrences for an element;</a:t>
            </a:r>
          </a:p>
          <a:p>
            <a:pPr lvl="1" algn="just" eaLnBrk="1" hangingPunct="1">
              <a:lnSpc>
                <a:spcPct val="90000"/>
              </a:lnSpc>
            </a:pPr>
            <a:r>
              <a:rPr lang="en-US" sz="2000" dirty="0" smtClean="0">
                <a:cs typeface="Times New Roman" pitchFamily="18" charset="0"/>
              </a:rPr>
              <a:t>? indicates either zero occurrences or exactly one occurrence for an element.</a:t>
            </a:r>
          </a:p>
          <a:p>
            <a:pPr lvl="1" algn="just" eaLnBrk="1" hangingPunct="1">
              <a:lnSpc>
                <a:spcPct val="10000"/>
              </a:lnSpc>
            </a:pPr>
            <a:endParaRPr lang="en-US" sz="2000" dirty="0" smtClean="0">
              <a:cs typeface="Times New Roman" pitchFamily="18" charset="0"/>
            </a:endParaRPr>
          </a:p>
          <a:p>
            <a:pPr algn="just" eaLnBrk="1" hangingPunct="1">
              <a:lnSpc>
                <a:spcPct val="90000"/>
              </a:lnSpc>
            </a:pPr>
            <a:r>
              <a:rPr lang="en-US" sz="2800" dirty="0" smtClean="0">
                <a:cs typeface="Times New Roman" pitchFamily="18" charset="0"/>
              </a:rPr>
              <a:t>Name with no qualifying punctuation must occur exactly once. </a:t>
            </a:r>
          </a:p>
          <a:p>
            <a:pPr algn="just" eaLnBrk="1" hangingPunct="1">
              <a:lnSpc>
                <a:spcPct val="90000"/>
              </a:lnSpc>
            </a:pPr>
            <a:r>
              <a:rPr lang="en-US" sz="2800" dirty="0" smtClean="0">
                <a:cs typeface="Times New Roman" pitchFamily="18" charset="0"/>
              </a:rPr>
              <a:t>Commas between element names indicate they must occur in succession; if commas omitted, elements can occur in any order.</a:t>
            </a:r>
            <a:r>
              <a:rPr lang="en-GB" sz="2800" dirty="0" smtClean="0">
                <a:cs typeface="Times New Roman" pitchFamily="18" charset="0"/>
              </a:rPr>
              <a:t> </a:t>
            </a:r>
            <a:endParaRPr lang="en-US" sz="2800" dirty="0" smtClean="0">
              <a:cs typeface="Times New Roman" pitchFamily="18" charset="0"/>
            </a:endParaRPr>
          </a:p>
        </p:txBody>
      </p:sp>
      <p:sp>
        <p:nvSpPr>
          <p:cNvPr id="23556" name="Text Box 4"/>
          <p:cNvSpPr txBox="1">
            <a:spLocks noChangeArrowheads="1"/>
          </p:cNvSpPr>
          <p:nvPr/>
        </p:nvSpPr>
        <p:spPr bwMode="auto">
          <a:xfrm>
            <a:off x="3124200" y="6400800"/>
            <a:ext cx="3200400" cy="274638"/>
          </a:xfrm>
          <a:prstGeom prst="rect">
            <a:avLst/>
          </a:prstGeom>
          <a:noFill/>
          <a:ln w="12700">
            <a:noFill/>
            <a:miter lim="800000"/>
            <a:headEnd type="none" w="sm" len="sm"/>
            <a:tailEnd type="none" w="sm" len="sm"/>
          </a:ln>
        </p:spPr>
        <p:txBody>
          <a:bodyPr>
            <a:spAutoFit/>
          </a:bodyPr>
          <a:lstStyle/>
          <a:p>
            <a:pPr>
              <a:spcBef>
                <a:spcPct val="50000"/>
              </a:spcBef>
            </a:pPr>
            <a:r>
              <a:rPr lang="en-GB" sz="1200"/>
              <a:t>Pearson Education © 2009</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24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243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243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24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12775" y="228600"/>
            <a:ext cx="8153400" cy="990600"/>
          </a:xfrm>
        </p:spPr>
        <p:txBody>
          <a:bodyPr/>
          <a:lstStyle/>
          <a:p>
            <a:pPr eaLnBrk="1" hangingPunct="1"/>
            <a:r>
              <a:rPr lang="en-US" sz="2900" b="1" smtClean="0"/>
              <a:t>XML naming rules</a:t>
            </a:r>
          </a:p>
        </p:txBody>
      </p:sp>
      <p:sp>
        <p:nvSpPr>
          <p:cNvPr id="19459" name="Rectangle 3"/>
          <p:cNvSpPr>
            <a:spLocks noGrp="1" noChangeArrowheads="1"/>
          </p:cNvSpPr>
          <p:nvPr>
            <p:ph idx="1"/>
          </p:nvPr>
        </p:nvSpPr>
        <p:spPr>
          <a:xfrm>
            <a:off x="531813" y="1557338"/>
            <a:ext cx="8001000" cy="4751387"/>
          </a:xfrm>
        </p:spPr>
        <p:txBody>
          <a:bodyPr/>
          <a:lstStyle/>
          <a:p>
            <a:pPr eaLnBrk="1" hangingPunct="1">
              <a:buFont typeface="Wingdings" pitchFamily="2" charset="2"/>
              <a:buNone/>
            </a:pPr>
            <a:r>
              <a:rPr lang="en-US" sz="2400" smtClean="0"/>
              <a:t>XML elements must follow these naming rules:</a:t>
            </a:r>
          </a:p>
          <a:p>
            <a:pPr eaLnBrk="1" hangingPunct="1">
              <a:buFont typeface="Wingdings" pitchFamily="2" charset="2"/>
              <a:buNone/>
            </a:pPr>
            <a:endParaRPr lang="en-US" sz="2400" smtClean="0"/>
          </a:p>
          <a:p>
            <a:pPr eaLnBrk="1" hangingPunct="1"/>
            <a:r>
              <a:rPr lang="en-US" sz="2400" smtClean="0"/>
              <a:t>Names can contain letters, numbers, and other characters</a:t>
            </a:r>
          </a:p>
          <a:p>
            <a:pPr eaLnBrk="1" hangingPunct="1"/>
            <a:r>
              <a:rPr lang="en-US" sz="2400" smtClean="0"/>
              <a:t>Names cannot start with a number or punctuation character</a:t>
            </a:r>
          </a:p>
          <a:p>
            <a:pPr eaLnBrk="1" hangingPunct="1"/>
            <a:r>
              <a:rPr lang="en-US" sz="2400" smtClean="0"/>
              <a:t>Names cannot start with the letters xml (or XML, or Xml, etc)</a:t>
            </a:r>
          </a:p>
          <a:p>
            <a:pPr eaLnBrk="1" hangingPunct="1"/>
            <a:r>
              <a:rPr lang="en-US" sz="2400" smtClean="0"/>
              <a:t>Names cannot contain spaces</a:t>
            </a:r>
          </a:p>
          <a:p>
            <a:pPr algn="just" eaLnBrk="1" hangingPunct="1">
              <a:lnSpc>
                <a:spcPct val="90000"/>
              </a:lnSpc>
              <a:buFont typeface="Wingdings" pitchFamily="2" charset="2"/>
              <a:buNone/>
            </a:pPr>
            <a:endParaRPr lang="en-US" sz="2400" smtClean="0"/>
          </a:p>
          <a:p>
            <a:pPr lvl="1" algn="just" eaLnBrk="1" hangingPunct="1">
              <a:lnSpc>
                <a:spcPct val="90000"/>
              </a:lnSpc>
            </a:pPr>
            <a:endParaRPr lang="en-US" sz="2100" smtClean="0"/>
          </a:p>
          <a:p>
            <a:pPr algn="just" eaLnBrk="1" hangingPunct="1">
              <a:lnSpc>
                <a:spcPct val="90000"/>
              </a:lnSpc>
            </a:pPr>
            <a:endParaRPr lang="en-US" sz="2400" smtClean="0"/>
          </a:p>
          <a:p>
            <a:pPr algn="just" eaLnBrk="1" hangingPunct="1">
              <a:lnSpc>
                <a:spcPct val="90000"/>
              </a:lnSpc>
            </a:pPr>
            <a:endParaRPr lang="en-US" sz="1800" smtClean="0"/>
          </a:p>
          <a:p>
            <a:pPr algn="just" eaLnBrk="1" hangingPunct="1">
              <a:lnSpc>
                <a:spcPct val="90000"/>
              </a:lnSpc>
            </a:pPr>
            <a:endParaRPr lang="en-US" sz="2400" b="1" smtClean="0">
              <a:latin typeface="Times"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endParaRPr lang="en-IE" smtClean="0"/>
          </a:p>
        </p:txBody>
      </p:sp>
      <p:sp>
        <p:nvSpPr>
          <p:cNvPr id="3075" name="Content Placeholder 2"/>
          <p:cNvSpPr>
            <a:spLocks noGrp="1"/>
          </p:cNvSpPr>
          <p:nvPr>
            <p:ph idx="1"/>
          </p:nvPr>
        </p:nvSpPr>
        <p:spPr/>
        <p:txBody>
          <a:bodyPr/>
          <a:lstStyle/>
          <a:p>
            <a:pPr indent="0">
              <a:buFont typeface="Arial" charset="0"/>
              <a:buNone/>
            </a:pPr>
            <a:r>
              <a:rPr lang="en-IE" sz="2200" dirty="0" smtClean="0"/>
              <a:t>The XML document will be displayed with colour-coded root and child elements. A plus (+) or minus sign (-) to the left of the elements can be clicked to expand or collapse the element structure. To view the raw XML source (without the + and - signs), select "View Page Source" or "View Source" from the browser menu.</a:t>
            </a:r>
          </a:p>
          <a:p>
            <a:pPr indent="0">
              <a:buFont typeface="Arial" charset="0"/>
              <a:buNone/>
            </a:pPr>
            <a:endParaRPr lang="en-IE" sz="2200" dirty="0" smtClean="0"/>
          </a:p>
          <a:p>
            <a:pPr indent="0">
              <a:buFont typeface="Arial" charset="0"/>
              <a:buNone/>
            </a:pPr>
            <a:r>
              <a:rPr lang="en-IE" sz="2200" dirty="0" smtClean="0"/>
              <a:t>If an erroneous XML file is opened, the browser will report the error.</a:t>
            </a:r>
          </a:p>
          <a:p>
            <a:pPr indent="0">
              <a:buFont typeface="Arial" charset="0"/>
              <a:buNone/>
            </a:pPr>
            <a:endParaRPr lang="en-IE" sz="2200" dirty="0" smtClean="0"/>
          </a:p>
          <a:p>
            <a:pPr indent="0">
              <a:buFont typeface="Arial" charset="0"/>
              <a:buNone/>
            </a:pPr>
            <a:r>
              <a:rPr lang="en-IE" sz="2200" dirty="0" smtClean="0"/>
              <a:t>note_error.xml</a:t>
            </a:r>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Viewing XML</a:t>
            </a:r>
          </a:p>
        </p:txBody>
      </p:sp>
    </p:spTree>
    <p:extLst>
      <p:ext uri="{BB962C8B-B14F-4D97-AF65-F5344CB8AC3E}">
        <p14:creationId xmlns:p14="http://schemas.microsoft.com/office/powerpoint/2010/main" val="9279338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endParaRPr lang="en-IE" smtClean="0"/>
          </a:p>
        </p:txBody>
      </p:sp>
      <p:sp>
        <p:nvSpPr>
          <p:cNvPr id="5" name="Content Placeholder 4"/>
          <p:cNvSpPr>
            <a:spLocks noGrp="1" noChangeArrowheads="1"/>
          </p:cNvSpPr>
          <p:nvPr>
            <p:ph idx="1"/>
          </p:nvPr>
        </p:nvSpPr>
        <p:spPr>
          <a:xfrm>
            <a:off x="457200" y="1600200"/>
            <a:ext cx="8229600" cy="4222750"/>
          </a:xfrm>
          <a:ln>
            <a:solidFill>
              <a:schemeClr val="accent1"/>
            </a:solidFill>
          </a:ln>
        </p:spPr>
        <p:txBody>
          <a:bodyPr>
            <a:spAutoFit/>
          </a:bodyPr>
          <a:lstStyle/>
          <a:p>
            <a:pPr>
              <a:buFont typeface="Arial" charset="0"/>
              <a:buNone/>
              <a:defRPr/>
            </a:pPr>
            <a:r>
              <a:rPr lang="en-IE" sz="2200" b="1" dirty="0" smtClean="0"/>
              <a:t>XML Errors Will Stop You</a:t>
            </a:r>
          </a:p>
          <a:p>
            <a:pPr>
              <a:buFont typeface="Arial" charset="0"/>
              <a:buNone/>
              <a:defRPr/>
            </a:pPr>
            <a:r>
              <a:rPr lang="en-IE" sz="2200" dirty="0" smtClean="0"/>
              <a:t>Errors in XML documents will stop your XML applications.</a:t>
            </a:r>
          </a:p>
          <a:p>
            <a:pPr indent="0">
              <a:buFont typeface="Arial" charset="0"/>
              <a:buNone/>
              <a:defRPr/>
            </a:pPr>
            <a:r>
              <a:rPr lang="en-IE" sz="2200" dirty="0" smtClean="0"/>
              <a:t>The W3C XML specification states that a program should stop processing an XML document if it finds an error. The reason is that XML software should be small, fast, and compatible. </a:t>
            </a:r>
          </a:p>
          <a:p>
            <a:pPr indent="0">
              <a:buFont typeface="Arial" charset="0"/>
              <a:buNone/>
              <a:defRPr/>
            </a:pPr>
            <a:r>
              <a:rPr lang="en-IE" sz="2200" dirty="0" smtClean="0"/>
              <a:t>HTML browsers will display documents with errors (like missing end tags). HTML browsers are big and incompatible because they have a lot of unnecessary code to deal with (and display) HTML errors.</a:t>
            </a:r>
          </a:p>
          <a:p>
            <a:pPr>
              <a:buFont typeface="Arial" charset="0"/>
              <a:buNone/>
              <a:defRPr/>
            </a:pPr>
            <a:r>
              <a:rPr lang="en-IE" sz="2200" b="1" dirty="0" smtClean="0"/>
              <a:t>With XML, errors are not allowed.</a:t>
            </a:r>
            <a:endParaRPr lang="en-IE" sz="2200" dirty="0" smtClean="0"/>
          </a:p>
          <a:p>
            <a:pPr>
              <a:defRPr/>
            </a:pPr>
            <a:endParaRPr lang="en-IE" sz="2200" dirty="0" smtClean="0"/>
          </a:p>
          <a:p>
            <a:pPr>
              <a:defRPr/>
            </a:pPr>
            <a:endParaRPr lang="en-IE" sz="2200" dirty="0" smtClean="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XML Basics</a:t>
            </a:r>
          </a:p>
        </p:txBody>
      </p:sp>
    </p:spTree>
    <p:extLst>
      <p:ext uri="{BB962C8B-B14F-4D97-AF65-F5344CB8AC3E}">
        <p14:creationId xmlns:p14="http://schemas.microsoft.com/office/powerpoint/2010/main" val="10434721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endParaRPr lang="en-IE" smtClean="0"/>
          </a:p>
        </p:txBody>
      </p:sp>
      <p:pic>
        <p:nvPicPr>
          <p:cNvPr id="5124" name="Picture 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539750" y="2133600"/>
            <a:ext cx="3455988" cy="3455988"/>
          </a:xfrm>
          <a:noFill/>
        </p:spPr>
      </p:pic>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Viewing XML</a:t>
            </a:r>
          </a:p>
        </p:txBody>
      </p:sp>
      <p:pic>
        <p:nvPicPr>
          <p:cNvPr id="512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3438" y="2205038"/>
            <a:ext cx="384810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TextBox 6"/>
          <p:cNvSpPr txBox="1">
            <a:spLocks noChangeArrowheads="1"/>
          </p:cNvSpPr>
          <p:nvPr/>
        </p:nvSpPr>
        <p:spPr bwMode="auto">
          <a:xfrm>
            <a:off x="1187450" y="1557338"/>
            <a:ext cx="2520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IE"/>
              <a:t>Firefox</a:t>
            </a:r>
          </a:p>
        </p:txBody>
      </p:sp>
      <p:sp>
        <p:nvSpPr>
          <p:cNvPr id="5127" name="TextBox 7"/>
          <p:cNvSpPr txBox="1">
            <a:spLocks noChangeArrowheads="1"/>
          </p:cNvSpPr>
          <p:nvPr/>
        </p:nvSpPr>
        <p:spPr bwMode="auto">
          <a:xfrm>
            <a:off x="4716463" y="1557338"/>
            <a:ext cx="3095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IE"/>
              <a:t>Internet Explorer</a:t>
            </a:r>
          </a:p>
        </p:txBody>
      </p:sp>
    </p:spTree>
    <p:extLst>
      <p:ext uri="{BB962C8B-B14F-4D97-AF65-F5344CB8AC3E}">
        <p14:creationId xmlns:p14="http://schemas.microsoft.com/office/powerpoint/2010/main" val="3510065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457200" y="2420938"/>
            <a:ext cx="8229600" cy="3705225"/>
          </a:xfrm>
        </p:spPr>
        <p:txBody>
          <a:bodyPr/>
          <a:lstStyle/>
          <a:p>
            <a:pPr eaLnBrk="1" hangingPunct="1">
              <a:buFont typeface="Arial" charset="0"/>
              <a:buNone/>
            </a:pPr>
            <a:endParaRPr lang="en-IE" smtClean="0"/>
          </a:p>
          <a:p>
            <a:pPr eaLnBrk="1" hangingPunct="1">
              <a:buFont typeface="Arial" charset="0"/>
              <a:buNone/>
            </a:pPr>
            <a:endParaRPr lang="en-IE" smtClean="0"/>
          </a:p>
          <a:p>
            <a:pPr eaLnBrk="1" hangingPunct="1">
              <a:buFont typeface="Arial" charset="0"/>
              <a:buNone/>
            </a:pPr>
            <a:endParaRPr lang="en-IE" smtClean="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smtClean="0">
                <a:solidFill>
                  <a:schemeClr val="tx1"/>
                </a:solidFill>
              </a:rPr>
              <a:t>XML Rules</a:t>
            </a:r>
            <a:endParaRPr lang="en-IE" sz="3200" dirty="0">
              <a:solidFill>
                <a:schemeClr val="tx1"/>
              </a:solidFill>
            </a:endParaRPr>
          </a:p>
        </p:txBody>
      </p:sp>
      <p:sp>
        <p:nvSpPr>
          <p:cNvPr id="4100" name="TextBox 4"/>
          <p:cNvSpPr txBox="1">
            <a:spLocks noChangeArrowheads="1"/>
          </p:cNvSpPr>
          <p:nvPr/>
        </p:nvSpPr>
        <p:spPr bwMode="auto">
          <a:xfrm>
            <a:off x="457200" y="1772816"/>
            <a:ext cx="7715200" cy="4708981"/>
          </a:xfrm>
          <a:prstGeom prst="rect">
            <a:avLst/>
          </a:prstGeom>
          <a:noFill/>
          <a:ln w="9525">
            <a:noFill/>
            <a:miter lim="800000"/>
            <a:headEnd/>
            <a:tailEnd/>
          </a:ln>
        </p:spPr>
        <p:txBody>
          <a:bodyPr wrap="square">
            <a:spAutoFit/>
          </a:bodyPr>
          <a:lstStyle/>
          <a:p>
            <a:r>
              <a:rPr lang="en-IE" sz="2000" b="1" dirty="0">
                <a:latin typeface="Calibri" pitchFamily="34" charset="0"/>
              </a:rPr>
              <a:t> </a:t>
            </a:r>
            <a:r>
              <a:rPr lang="en-IE" sz="2000" b="1" dirty="0" smtClean="0">
                <a:latin typeface="Calibri" pitchFamily="34" charset="0"/>
              </a:rPr>
              <a:t>Rules </a:t>
            </a:r>
            <a:r>
              <a:rPr lang="en-IE" sz="2000" b="1" dirty="0">
                <a:latin typeface="Calibri" pitchFamily="34" charset="0"/>
              </a:rPr>
              <a:t>for Writing XML:</a:t>
            </a:r>
          </a:p>
          <a:p>
            <a:r>
              <a:rPr lang="en-IE" sz="2000" dirty="0">
                <a:latin typeface="Calibri" pitchFamily="34" charset="0"/>
              </a:rPr>
              <a:t>XML has a structure that is extremely regular and predictable. It is defined by a set of rules, the most important of which are described below. If your document satisfies these rules, it is considered well-formed. </a:t>
            </a:r>
          </a:p>
          <a:p>
            <a:endParaRPr lang="en-IE" sz="2000" dirty="0">
              <a:latin typeface="Calibri" pitchFamily="34" charset="0"/>
            </a:endParaRPr>
          </a:p>
          <a:p>
            <a:r>
              <a:rPr lang="en-IE" sz="2000" b="1" dirty="0" smtClean="0">
                <a:latin typeface="Calibri" pitchFamily="34" charset="0"/>
              </a:rPr>
              <a:t>1. A </a:t>
            </a:r>
            <a:r>
              <a:rPr lang="en-IE" sz="2000" b="1" dirty="0">
                <a:latin typeface="Calibri" pitchFamily="34" charset="0"/>
              </a:rPr>
              <a:t>root element is required. </a:t>
            </a:r>
            <a:r>
              <a:rPr lang="en-IE" sz="2000" dirty="0">
                <a:latin typeface="Calibri" pitchFamily="34" charset="0"/>
              </a:rPr>
              <a:t>– Every XML document must contain one, and only one root element. This root element contains all other elements in the document. The only pieces of XML allowed outside the root element are the comments and processing instructions.</a:t>
            </a:r>
          </a:p>
          <a:p>
            <a:r>
              <a:rPr lang="en-IE" sz="2000" dirty="0">
                <a:latin typeface="Calibri" pitchFamily="34" charset="0"/>
              </a:rPr>
              <a:t>				 </a:t>
            </a:r>
            <a:r>
              <a:rPr lang="en-IE" sz="2000" dirty="0" smtClean="0">
                <a:latin typeface="Calibri" pitchFamily="34" charset="0"/>
              </a:rPr>
              <a:t>   	One </a:t>
            </a:r>
            <a:r>
              <a:rPr lang="en-IE" sz="2000" dirty="0">
                <a:latin typeface="Calibri" pitchFamily="34" charset="0"/>
              </a:rPr>
              <a:t>root element (wonder), </a:t>
            </a:r>
            <a:r>
              <a:rPr lang="en-IE" sz="2000" dirty="0" smtClean="0">
                <a:latin typeface="Calibri" pitchFamily="34" charset="0"/>
              </a:rPr>
              <a:t>					first </a:t>
            </a:r>
            <a:r>
              <a:rPr lang="en-IE" sz="2000" dirty="0">
                <a:latin typeface="Calibri" pitchFamily="34" charset="0"/>
              </a:rPr>
              <a:t>line </a:t>
            </a:r>
            <a:r>
              <a:rPr lang="en-IE" sz="2000" dirty="0" smtClean="0">
                <a:latin typeface="Calibri" pitchFamily="34" charset="0"/>
              </a:rPr>
              <a:t>is </a:t>
            </a:r>
            <a:r>
              <a:rPr lang="en-IE" sz="2000" dirty="0">
                <a:latin typeface="Calibri" pitchFamily="34" charset="0"/>
              </a:rPr>
              <a:t>outside of root as it </a:t>
            </a:r>
            <a:r>
              <a:rPr lang="en-IE" sz="2000" dirty="0" smtClean="0">
                <a:latin typeface="Calibri" pitchFamily="34" charset="0"/>
              </a:rPr>
              <a:t>					is </a:t>
            </a:r>
            <a:r>
              <a:rPr lang="en-IE" sz="2000" dirty="0">
                <a:latin typeface="Calibri" pitchFamily="34" charset="0"/>
              </a:rPr>
              <a:t>a </a:t>
            </a:r>
            <a:r>
              <a:rPr lang="en-IE" sz="2000" dirty="0" smtClean="0">
                <a:latin typeface="Calibri" pitchFamily="34" charset="0"/>
              </a:rPr>
              <a:t>processing instruction </a:t>
            </a:r>
            <a:r>
              <a:rPr lang="en-IE" sz="2000" dirty="0">
                <a:latin typeface="Calibri" pitchFamily="34" charset="0"/>
              </a:rPr>
              <a:t>and </a:t>
            </a:r>
            <a:r>
              <a:rPr lang="en-IE" sz="2000" dirty="0" smtClean="0">
                <a:latin typeface="Calibri" pitchFamily="34" charset="0"/>
              </a:rPr>
              <a:t>					not </a:t>
            </a:r>
            <a:r>
              <a:rPr lang="en-IE" sz="2000" dirty="0">
                <a:latin typeface="Calibri" pitchFamily="34" charset="0"/>
              </a:rPr>
              <a:t>part of the </a:t>
            </a:r>
            <a:r>
              <a:rPr lang="en-IE" sz="2000" dirty="0" smtClean="0">
                <a:latin typeface="Calibri" pitchFamily="34" charset="0"/>
              </a:rPr>
              <a:t>XML data</a:t>
            </a:r>
            <a:r>
              <a:rPr lang="en-IE" sz="2000" dirty="0">
                <a:latin typeface="Calibri" pitchFamily="34" charset="0"/>
              </a:rPr>
              <a:t>.</a:t>
            </a:r>
          </a:p>
          <a:p>
            <a:endParaRPr lang="en-IE" sz="2000" dirty="0">
              <a:latin typeface="Calibri" pitchFamily="34" charset="0"/>
            </a:endParaRPr>
          </a:p>
        </p:txBody>
      </p:sp>
      <p:pic>
        <p:nvPicPr>
          <p:cNvPr id="19462" name="Picture 6" descr="03.bmp"/>
          <p:cNvPicPr>
            <a:picLocks noChangeAspect="1"/>
          </p:cNvPicPr>
          <p:nvPr/>
        </p:nvPicPr>
        <p:blipFill>
          <a:blip r:embed="rId2" cstate="print"/>
          <a:srcRect/>
          <a:stretch>
            <a:fillRect/>
          </a:stretch>
        </p:blipFill>
        <p:spPr bwMode="auto">
          <a:xfrm>
            <a:off x="457200" y="4869160"/>
            <a:ext cx="4179888" cy="1368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endParaRPr lang="en-IE" smtClean="0"/>
          </a:p>
        </p:txBody>
      </p:sp>
      <p:sp>
        <p:nvSpPr>
          <p:cNvPr id="5" name="Content Placeholder 4"/>
          <p:cNvSpPr>
            <a:spLocks noGrp="1" noChangeArrowheads="1"/>
          </p:cNvSpPr>
          <p:nvPr>
            <p:ph idx="1"/>
          </p:nvPr>
        </p:nvSpPr>
        <p:spPr>
          <a:xfrm>
            <a:off x="457200" y="1600200"/>
            <a:ext cx="8229600" cy="2616101"/>
          </a:xfrm>
        </p:spPr>
        <p:txBody>
          <a:bodyPr wrap="square">
            <a:spAutoFit/>
          </a:bodyPr>
          <a:lstStyle/>
          <a:p>
            <a:r>
              <a:rPr lang="en-IE" sz="1800" b="1" dirty="0" smtClean="0"/>
              <a:t>Why Does XML Display Like This?</a:t>
            </a:r>
          </a:p>
          <a:p>
            <a:r>
              <a:rPr lang="en-IE" sz="1800" dirty="0" smtClean="0"/>
              <a:t>XML documents do not carry information about how to display the data.</a:t>
            </a:r>
          </a:p>
          <a:p>
            <a:r>
              <a:rPr lang="en-IE" sz="1800" dirty="0" smtClean="0"/>
              <a:t>Since XML tags are "invented" by the author of the XML document, browsers do not know if a tag like &lt;table&gt; describes an HTML table or a dining table.</a:t>
            </a:r>
          </a:p>
          <a:p>
            <a:r>
              <a:rPr lang="en-IE" sz="1800" dirty="0" smtClean="0"/>
              <a:t>Without any information about how to display the data, most browsers will just display the XML document as it is.</a:t>
            </a:r>
          </a:p>
          <a:p>
            <a:r>
              <a:rPr lang="en-IE" sz="1800" dirty="0" smtClean="0"/>
              <a:t>In the next chapters, we will take a look at different solutions to the display problem, using CSS, XSLT and JavaScript.</a:t>
            </a:r>
            <a:endParaRPr lang="en-IE" sz="1400" dirty="0" smtClean="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Viewing XML</a:t>
            </a:r>
          </a:p>
        </p:txBody>
      </p:sp>
    </p:spTree>
    <p:extLst>
      <p:ext uri="{BB962C8B-B14F-4D97-AF65-F5344CB8AC3E}">
        <p14:creationId xmlns:p14="http://schemas.microsoft.com/office/powerpoint/2010/main" val="18301414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endParaRPr lang="en-IE" smtClean="0"/>
          </a:p>
        </p:txBody>
      </p:sp>
      <p:sp>
        <p:nvSpPr>
          <p:cNvPr id="5" name="Content Placeholder 4"/>
          <p:cNvSpPr>
            <a:spLocks noGrp="1" noChangeArrowheads="1"/>
          </p:cNvSpPr>
          <p:nvPr>
            <p:ph idx="1"/>
          </p:nvPr>
        </p:nvSpPr>
        <p:spPr>
          <a:xfrm>
            <a:off x="457200" y="1600200"/>
            <a:ext cx="8229600" cy="4431983"/>
          </a:xfrm>
          <a:ln>
            <a:solidFill>
              <a:schemeClr val="accent1"/>
            </a:solidFill>
          </a:ln>
        </p:spPr>
        <p:txBody>
          <a:bodyPr>
            <a:spAutoFit/>
          </a:bodyPr>
          <a:lstStyle/>
          <a:p>
            <a:pPr indent="0">
              <a:buFont typeface="Arial" charset="0"/>
              <a:buNone/>
              <a:defRPr/>
            </a:pPr>
            <a:r>
              <a:rPr lang="en-IE" sz="1800" dirty="0" smtClean="0"/>
              <a:t>You have by now created a root element and one child element. </a:t>
            </a:r>
          </a:p>
          <a:p>
            <a:pPr indent="0">
              <a:buFont typeface="Arial" charset="0"/>
              <a:buNone/>
              <a:defRPr/>
            </a:pPr>
            <a:endParaRPr lang="en-IE" sz="1800" dirty="0" smtClean="0"/>
          </a:p>
          <a:p>
            <a:pPr indent="0">
              <a:buFont typeface="Arial" charset="0"/>
              <a:buNone/>
              <a:defRPr/>
            </a:pPr>
            <a:endParaRPr lang="en-IE" sz="1800" dirty="0" smtClean="0"/>
          </a:p>
          <a:p>
            <a:pPr indent="0">
              <a:buFont typeface="Arial" charset="0"/>
              <a:buNone/>
              <a:defRPr/>
            </a:pPr>
            <a:endParaRPr lang="en-IE" sz="1800" dirty="0" smtClean="0"/>
          </a:p>
          <a:p>
            <a:pPr indent="0">
              <a:buFont typeface="Arial" charset="0"/>
              <a:buNone/>
              <a:defRPr/>
            </a:pPr>
            <a:endParaRPr lang="en-IE" sz="1800" dirty="0" smtClean="0"/>
          </a:p>
          <a:p>
            <a:pPr indent="0">
              <a:buFont typeface="Arial" charset="0"/>
              <a:buNone/>
              <a:defRPr/>
            </a:pPr>
            <a:endParaRPr lang="en-IE" sz="1800" dirty="0" smtClean="0"/>
          </a:p>
          <a:p>
            <a:pPr indent="0">
              <a:buFont typeface="Arial" charset="0"/>
              <a:buNone/>
              <a:defRPr/>
            </a:pPr>
            <a:r>
              <a:rPr lang="en-IE" sz="1800" dirty="0" smtClean="0"/>
              <a:t>In the this example  you can see how elements  are nested. &lt;title&gt; is nested within &lt;book&gt;.</a:t>
            </a:r>
          </a:p>
          <a:p>
            <a:pPr indent="0">
              <a:buFont typeface="Arial" charset="0"/>
              <a:buNone/>
              <a:defRPr/>
            </a:pPr>
            <a:endParaRPr lang="en-IE" sz="1800" dirty="0" smtClean="0"/>
          </a:p>
          <a:p>
            <a:pPr indent="0">
              <a:buFont typeface="Arial" charset="0"/>
              <a:buNone/>
              <a:defRPr/>
            </a:pPr>
            <a:endParaRPr lang="en-IE" sz="1800" dirty="0" smtClean="0"/>
          </a:p>
          <a:p>
            <a:pPr>
              <a:defRPr/>
            </a:pPr>
            <a:endParaRPr lang="en-IE" sz="1800" dirty="0" smtClean="0"/>
          </a:p>
          <a:p>
            <a:pPr>
              <a:buFont typeface="Arial" charset="0"/>
              <a:buNone/>
              <a:defRPr/>
            </a:pPr>
            <a:endParaRPr lang="en-IE" sz="1400" dirty="0" smtClean="0"/>
          </a:p>
          <a:p>
            <a:pPr>
              <a:defRPr/>
            </a:pPr>
            <a:endParaRPr lang="en-IE" sz="1400" dirty="0" smtClean="0"/>
          </a:p>
          <a:p>
            <a:pPr>
              <a:defRPr/>
            </a:pPr>
            <a:endParaRPr lang="en-IE" sz="1400" dirty="0" smtClean="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XML Basics</a:t>
            </a:r>
          </a:p>
        </p:txBody>
      </p:sp>
      <p:sp>
        <p:nvSpPr>
          <p:cNvPr id="6" name="TextBox 5"/>
          <p:cNvSpPr txBox="1"/>
          <p:nvPr/>
        </p:nvSpPr>
        <p:spPr>
          <a:xfrm>
            <a:off x="827088" y="1989138"/>
            <a:ext cx="4608512" cy="1476375"/>
          </a:xfrm>
          <a:prstGeom prst="rect">
            <a:avLst/>
          </a:prstGeom>
          <a:noFill/>
          <a:ln>
            <a:solidFill>
              <a:schemeClr val="tx1">
                <a:lumMod val="50000"/>
                <a:lumOff val="50000"/>
              </a:schemeClr>
            </a:solidFill>
          </a:ln>
        </p:spPr>
        <p:txBody>
          <a:bodyPr>
            <a:spAutoFit/>
          </a:bodyPr>
          <a:lstStyle/>
          <a:p>
            <a:pPr>
              <a:defRPr/>
            </a:pPr>
            <a:r>
              <a:rPr lang="en-IE" dirty="0"/>
              <a:t>&lt;?xml version=“1.0”?&gt;</a:t>
            </a:r>
          </a:p>
          <a:p>
            <a:pPr>
              <a:defRPr/>
            </a:pPr>
            <a:r>
              <a:rPr lang="en-IE" dirty="0"/>
              <a:t>&lt;</a:t>
            </a:r>
            <a:r>
              <a:rPr lang="en-IE" dirty="0" err="1"/>
              <a:t>ancient_wonders</a:t>
            </a:r>
            <a:r>
              <a:rPr lang="en-IE" dirty="0"/>
              <a:t>&gt;</a:t>
            </a:r>
          </a:p>
          <a:p>
            <a:pPr>
              <a:defRPr/>
            </a:pPr>
            <a:r>
              <a:rPr lang="en-IE" dirty="0"/>
              <a:t>  &lt;wonder&gt;Colossus of Rhodes&lt;/wonder&gt;</a:t>
            </a:r>
          </a:p>
          <a:p>
            <a:pPr>
              <a:defRPr/>
            </a:pPr>
            <a:r>
              <a:rPr lang="en-IE" dirty="0"/>
              <a:t>&lt;</a:t>
            </a:r>
            <a:r>
              <a:rPr lang="en-IE" dirty="0" err="1"/>
              <a:t>ancient_wonders</a:t>
            </a:r>
            <a:r>
              <a:rPr lang="en-IE" dirty="0"/>
              <a:t>&gt;</a:t>
            </a:r>
          </a:p>
          <a:p>
            <a:pPr>
              <a:defRPr/>
            </a:pPr>
            <a:endParaRPr lang="en-IE" dirty="0"/>
          </a:p>
        </p:txBody>
      </p:sp>
      <p:sp>
        <p:nvSpPr>
          <p:cNvPr id="7" name="TextBox 6"/>
          <p:cNvSpPr txBox="1"/>
          <p:nvPr/>
        </p:nvSpPr>
        <p:spPr>
          <a:xfrm>
            <a:off x="900113" y="4437063"/>
            <a:ext cx="4679950" cy="2032000"/>
          </a:xfrm>
          <a:prstGeom prst="rect">
            <a:avLst/>
          </a:prstGeom>
          <a:noFill/>
          <a:ln>
            <a:solidFill>
              <a:schemeClr val="tx1">
                <a:lumMod val="50000"/>
                <a:lumOff val="50000"/>
              </a:schemeClr>
            </a:solidFill>
          </a:ln>
        </p:spPr>
        <p:txBody>
          <a:bodyPr>
            <a:spAutoFit/>
          </a:bodyPr>
          <a:lstStyle/>
          <a:p>
            <a:pPr>
              <a:defRPr/>
            </a:pPr>
            <a:r>
              <a:rPr lang="en-IE" dirty="0"/>
              <a:t>&lt;?xml version=“1.0”?&gt;</a:t>
            </a:r>
          </a:p>
          <a:p>
            <a:pPr>
              <a:defRPr/>
            </a:pPr>
            <a:r>
              <a:rPr lang="en-IE" dirty="0"/>
              <a:t>&lt;</a:t>
            </a:r>
            <a:r>
              <a:rPr lang="en-IE" dirty="0" err="1"/>
              <a:t>book_store</a:t>
            </a:r>
            <a:r>
              <a:rPr lang="en-IE" dirty="0"/>
              <a:t>&gt;</a:t>
            </a:r>
          </a:p>
          <a:p>
            <a:pPr>
              <a:defRPr/>
            </a:pPr>
            <a:r>
              <a:rPr lang="en-IE" dirty="0"/>
              <a:t>  &lt;book&gt;</a:t>
            </a:r>
          </a:p>
          <a:p>
            <a:pPr>
              <a:defRPr/>
            </a:pPr>
            <a:r>
              <a:rPr lang="en-IE" dirty="0"/>
              <a:t>     &lt;title&gt;Everyday Italian&lt;/title&gt;</a:t>
            </a:r>
          </a:p>
          <a:p>
            <a:pPr>
              <a:defRPr/>
            </a:pPr>
            <a:r>
              <a:rPr lang="en-IE" dirty="0"/>
              <a:t>     &lt;author&gt;</a:t>
            </a:r>
            <a:r>
              <a:rPr lang="en-IE" dirty="0" err="1"/>
              <a:t>Ciada</a:t>
            </a:r>
            <a:r>
              <a:rPr lang="en-IE" dirty="0"/>
              <a:t> De </a:t>
            </a:r>
            <a:r>
              <a:rPr lang="en-IE" dirty="0" err="1"/>
              <a:t>Laurentis</a:t>
            </a:r>
            <a:r>
              <a:rPr lang="en-IE" dirty="0"/>
              <a:t>&lt;/author&gt;</a:t>
            </a:r>
          </a:p>
          <a:p>
            <a:pPr>
              <a:defRPr/>
            </a:pPr>
            <a:r>
              <a:rPr lang="en-IE" dirty="0"/>
              <a:t>  &lt;/book&gt;</a:t>
            </a:r>
          </a:p>
          <a:p>
            <a:pPr>
              <a:defRPr/>
            </a:pPr>
            <a:r>
              <a:rPr lang="en-IE" dirty="0"/>
              <a:t>&lt;/</a:t>
            </a:r>
            <a:r>
              <a:rPr lang="en-IE" dirty="0" err="1"/>
              <a:t>book_store</a:t>
            </a:r>
            <a:r>
              <a:rPr lang="en-IE" dirty="0"/>
              <a:t>&gt;</a:t>
            </a:r>
          </a:p>
        </p:txBody>
      </p:sp>
    </p:spTree>
    <p:extLst>
      <p:ext uri="{BB962C8B-B14F-4D97-AF65-F5344CB8AC3E}">
        <p14:creationId xmlns:p14="http://schemas.microsoft.com/office/powerpoint/2010/main" val="8107459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endParaRPr lang="en-IE" smtClean="0"/>
          </a:p>
        </p:txBody>
      </p:sp>
      <p:sp>
        <p:nvSpPr>
          <p:cNvPr id="5" name="Content Placeholder 4"/>
          <p:cNvSpPr>
            <a:spLocks noGrp="1" noChangeArrowheads="1"/>
          </p:cNvSpPr>
          <p:nvPr>
            <p:ph idx="1"/>
          </p:nvPr>
        </p:nvSpPr>
        <p:spPr>
          <a:xfrm>
            <a:off x="457200" y="1600200"/>
            <a:ext cx="8229600" cy="5392738"/>
          </a:xfrm>
        </p:spPr>
        <p:txBody>
          <a:bodyPr>
            <a:spAutoFit/>
          </a:bodyPr>
          <a:lstStyle/>
          <a:p>
            <a:pPr indent="0">
              <a:buFont typeface="Arial" charset="0"/>
              <a:buNone/>
            </a:pPr>
            <a:r>
              <a:rPr lang="en-IE" sz="1800" dirty="0" smtClean="0"/>
              <a:t>Often when creating your XML document, you will want to break down your data into smaller pieces. In XML, you can create child elements of child elements of child elements, etc.</a:t>
            </a:r>
          </a:p>
          <a:p>
            <a:pPr indent="0">
              <a:buFont typeface="Arial" charset="0"/>
              <a:buNone/>
            </a:pPr>
            <a:r>
              <a:rPr lang="en-IE" sz="1800" dirty="0" smtClean="0"/>
              <a:t>The ability to nest multiple levels of child elements enables you to identify and work with individual parts of your data and establish a hierarchical relationship between these individual parts.</a:t>
            </a:r>
          </a:p>
          <a:p>
            <a:pPr indent="0">
              <a:buFont typeface="Arial" charset="0"/>
              <a:buNone/>
            </a:pPr>
            <a:r>
              <a:rPr lang="en-IE" sz="1800" dirty="0" smtClean="0"/>
              <a:t>If we didn’t nest our child elements our XML file would look something like this:</a:t>
            </a:r>
          </a:p>
          <a:p>
            <a:pPr indent="0">
              <a:buFont typeface="Arial" charset="0"/>
              <a:buNone/>
            </a:pPr>
            <a:endParaRPr lang="en-IE" sz="1800" dirty="0" smtClean="0"/>
          </a:p>
          <a:p>
            <a:pPr indent="0">
              <a:buFont typeface="Arial" charset="0"/>
              <a:buNone/>
            </a:pPr>
            <a:endParaRPr lang="en-IE" sz="1800" dirty="0" smtClean="0"/>
          </a:p>
          <a:p>
            <a:pPr indent="0">
              <a:buFont typeface="Arial" charset="0"/>
              <a:buNone/>
            </a:pPr>
            <a:endParaRPr lang="en-IE" sz="1800" dirty="0" smtClean="0"/>
          </a:p>
          <a:p>
            <a:pPr indent="0">
              <a:buFont typeface="Arial" charset="0"/>
              <a:buNone/>
            </a:pPr>
            <a:endParaRPr lang="en-IE" sz="1800" dirty="0" smtClean="0"/>
          </a:p>
          <a:p>
            <a:pPr indent="0">
              <a:buFont typeface="Arial" charset="0"/>
              <a:buNone/>
            </a:pPr>
            <a:endParaRPr lang="en-IE" sz="1800" dirty="0" smtClean="0"/>
          </a:p>
          <a:p>
            <a:pPr indent="0">
              <a:buFont typeface="Arial" charset="0"/>
              <a:buNone/>
            </a:pPr>
            <a:endParaRPr lang="en-IE" sz="1800" dirty="0" smtClean="0"/>
          </a:p>
          <a:p>
            <a:pPr indent="0">
              <a:buFont typeface="Arial" charset="0"/>
              <a:buNone/>
            </a:pPr>
            <a:endParaRPr lang="en-IE" sz="1800" dirty="0" smtClean="0"/>
          </a:p>
          <a:p>
            <a:pPr indent="0">
              <a:buFont typeface="Arial" charset="0"/>
              <a:buNone/>
            </a:pPr>
            <a:r>
              <a:rPr lang="en-IE" sz="1800" dirty="0" smtClean="0"/>
              <a:t>What is wrong with doing it this way?</a:t>
            </a:r>
          </a:p>
          <a:p>
            <a:pPr indent="0">
              <a:buFont typeface="Arial" charset="0"/>
              <a:buNone/>
            </a:pPr>
            <a:endParaRPr lang="en-IE" sz="1400" dirty="0" smtClean="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XML Basics</a:t>
            </a:r>
          </a:p>
        </p:txBody>
      </p:sp>
      <p:sp>
        <p:nvSpPr>
          <p:cNvPr id="7" name="TextBox 6"/>
          <p:cNvSpPr txBox="1"/>
          <p:nvPr/>
        </p:nvSpPr>
        <p:spPr>
          <a:xfrm>
            <a:off x="971550" y="3933825"/>
            <a:ext cx="5903913" cy="2030413"/>
          </a:xfrm>
          <a:prstGeom prst="rect">
            <a:avLst/>
          </a:prstGeom>
          <a:noFill/>
          <a:ln>
            <a:solidFill>
              <a:schemeClr val="tx1">
                <a:lumMod val="50000"/>
                <a:lumOff val="50000"/>
              </a:schemeClr>
            </a:solidFill>
          </a:ln>
        </p:spPr>
        <p:txBody>
          <a:bodyPr>
            <a:spAutoFit/>
          </a:bodyPr>
          <a:lstStyle/>
          <a:p>
            <a:pPr>
              <a:defRPr/>
            </a:pPr>
            <a:r>
              <a:rPr lang="en-IE" dirty="0"/>
              <a:t>&lt;?xml version=“1.0”?&gt;</a:t>
            </a:r>
          </a:p>
          <a:p>
            <a:pPr>
              <a:defRPr/>
            </a:pPr>
            <a:r>
              <a:rPr lang="en-IE" dirty="0"/>
              <a:t>&lt;</a:t>
            </a:r>
            <a:r>
              <a:rPr lang="en-IE" dirty="0" err="1"/>
              <a:t>book_store</a:t>
            </a:r>
            <a:r>
              <a:rPr lang="en-IE" dirty="0"/>
              <a:t>&gt;</a:t>
            </a:r>
          </a:p>
          <a:p>
            <a:pPr>
              <a:defRPr/>
            </a:pPr>
            <a:r>
              <a:rPr lang="en-IE" dirty="0"/>
              <a:t>  &lt;book&gt;Everyday Italian&lt;/book&gt;</a:t>
            </a:r>
          </a:p>
          <a:p>
            <a:pPr>
              <a:defRPr/>
            </a:pPr>
            <a:r>
              <a:rPr lang="en-IE" dirty="0"/>
              <a:t>  &lt;author&gt;</a:t>
            </a:r>
            <a:r>
              <a:rPr lang="en-IE" dirty="0" err="1"/>
              <a:t>Ciada</a:t>
            </a:r>
            <a:r>
              <a:rPr lang="en-IE" dirty="0"/>
              <a:t> De </a:t>
            </a:r>
            <a:r>
              <a:rPr lang="en-IE" dirty="0" err="1"/>
              <a:t>Laurentis</a:t>
            </a:r>
            <a:r>
              <a:rPr lang="en-IE" dirty="0"/>
              <a:t>&lt;/author&gt;</a:t>
            </a:r>
          </a:p>
          <a:p>
            <a:pPr>
              <a:defRPr/>
            </a:pPr>
            <a:r>
              <a:rPr lang="en-IE" dirty="0"/>
              <a:t>  &lt;book&gt;Harry Potter</a:t>
            </a:r>
            <a:r>
              <a:rPr lang="en-IE" dirty="0" smtClean="0"/>
              <a:t>&lt;/book&gt;</a:t>
            </a:r>
            <a:endParaRPr lang="en-IE" dirty="0"/>
          </a:p>
          <a:p>
            <a:pPr>
              <a:defRPr/>
            </a:pPr>
            <a:r>
              <a:rPr lang="en-IE" dirty="0"/>
              <a:t>  &lt;author&gt;J.K. Rowling&lt;/author&gt;</a:t>
            </a:r>
          </a:p>
          <a:p>
            <a:pPr>
              <a:defRPr/>
            </a:pPr>
            <a:r>
              <a:rPr lang="en-IE" dirty="0"/>
              <a:t>&lt;/</a:t>
            </a:r>
            <a:r>
              <a:rPr lang="en-IE" dirty="0" err="1"/>
              <a:t>book_store</a:t>
            </a:r>
            <a:r>
              <a:rPr lang="en-IE" dirty="0"/>
              <a:t>&gt;</a:t>
            </a:r>
          </a:p>
        </p:txBody>
      </p:sp>
    </p:spTree>
    <p:extLst>
      <p:ext uri="{BB962C8B-B14F-4D97-AF65-F5344CB8AC3E}">
        <p14:creationId xmlns:p14="http://schemas.microsoft.com/office/powerpoint/2010/main" val="431384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endParaRPr lang="en-IE" smtClean="0"/>
          </a:p>
        </p:txBody>
      </p:sp>
      <p:sp>
        <p:nvSpPr>
          <p:cNvPr id="5" name="Content Placeholder 4"/>
          <p:cNvSpPr>
            <a:spLocks noGrp="1" noChangeArrowheads="1"/>
          </p:cNvSpPr>
          <p:nvPr>
            <p:ph idx="1"/>
          </p:nvPr>
        </p:nvSpPr>
        <p:spPr>
          <a:xfrm>
            <a:off x="457200" y="1600200"/>
            <a:ext cx="8229600" cy="1531938"/>
          </a:xfrm>
        </p:spPr>
        <p:txBody>
          <a:bodyPr>
            <a:spAutoFit/>
          </a:bodyPr>
          <a:lstStyle/>
          <a:p>
            <a:pPr indent="0">
              <a:buFont typeface="Arial" charset="0"/>
              <a:buNone/>
            </a:pPr>
            <a:r>
              <a:rPr lang="en-IE" sz="1800" smtClean="0"/>
              <a:t>When you are nesting child elements you must ensure to abide by the rules of XML that the order of opening and closing nested tags are correct.</a:t>
            </a:r>
          </a:p>
          <a:p>
            <a:pPr indent="0">
              <a:buFont typeface="Arial" charset="0"/>
              <a:buNone/>
            </a:pPr>
            <a:r>
              <a:rPr lang="en-IE" sz="1800" smtClean="0"/>
              <a:t>Open the first or outer element, then open the child or inner element , create the content for that child element, close the child element, repeat the last three steps as desired, then finally close the outer element.</a:t>
            </a:r>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XML Basics</a:t>
            </a:r>
          </a:p>
        </p:txBody>
      </p:sp>
      <p:sp>
        <p:nvSpPr>
          <p:cNvPr id="9221" name="TextBox 5"/>
          <p:cNvSpPr txBox="1">
            <a:spLocks noChangeArrowheads="1"/>
          </p:cNvSpPr>
          <p:nvPr/>
        </p:nvSpPr>
        <p:spPr bwMode="auto">
          <a:xfrm>
            <a:off x="827088" y="3429000"/>
            <a:ext cx="69850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IE"/>
              <a:t>&lt;?xml version=“1.0”?&gt;</a:t>
            </a:r>
          </a:p>
          <a:p>
            <a:pPr eaLnBrk="1" hangingPunct="1"/>
            <a:r>
              <a:rPr lang="en-IE"/>
              <a:t>&lt;ancient_wonders&gt;</a:t>
            </a:r>
          </a:p>
          <a:p>
            <a:pPr eaLnBrk="1" hangingPunct="1"/>
            <a:r>
              <a:rPr lang="en-IE"/>
              <a:t>  &lt;wonder&gt;</a:t>
            </a:r>
          </a:p>
          <a:p>
            <a:pPr eaLnBrk="1" hangingPunct="1"/>
            <a:r>
              <a:rPr lang="en-IE"/>
              <a:t>    &lt;name&gt;Colossus of Rhodes&lt;/name&gt;</a:t>
            </a:r>
          </a:p>
          <a:p>
            <a:pPr eaLnBrk="1" hangingPunct="1"/>
            <a:r>
              <a:rPr lang="en-IE"/>
              <a:t>    &lt;location&gt;Rhodes, Greece&lt;/location&gt;</a:t>
            </a:r>
          </a:p>
          <a:p>
            <a:pPr eaLnBrk="1" hangingPunct="1"/>
            <a:r>
              <a:rPr lang="en-IE"/>
              <a:t>    &lt;height&gt;107&lt;/height&gt;</a:t>
            </a:r>
          </a:p>
          <a:p>
            <a:pPr eaLnBrk="1" hangingPunct="1"/>
            <a:r>
              <a:rPr lang="en-IE"/>
              <a:t>  &lt;/wonder&gt;</a:t>
            </a:r>
          </a:p>
          <a:p>
            <a:pPr eaLnBrk="1" hangingPunct="1"/>
            <a:r>
              <a:rPr lang="en-IE"/>
              <a:t>&lt;ancient_wonders&gt;</a:t>
            </a:r>
          </a:p>
          <a:p>
            <a:pPr eaLnBrk="1" hangingPunct="1"/>
            <a:endParaRPr lang="en-IE"/>
          </a:p>
        </p:txBody>
      </p:sp>
    </p:spTree>
    <p:extLst>
      <p:ext uri="{BB962C8B-B14F-4D97-AF65-F5344CB8AC3E}">
        <p14:creationId xmlns:p14="http://schemas.microsoft.com/office/powerpoint/2010/main" val="7326229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endParaRPr lang="en-IE" smtClean="0"/>
          </a:p>
        </p:txBody>
      </p:sp>
      <p:sp>
        <p:nvSpPr>
          <p:cNvPr id="5" name="Content Placeholder 4"/>
          <p:cNvSpPr>
            <a:spLocks noGrp="1" noChangeArrowheads="1"/>
          </p:cNvSpPr>
          <p:nvPr>
            <p:ph idx="1"/>
          </p:nvPr>
        </p:nvSpPr>
        <p:spPr>
          <a:xfrm>
            <a:off x="457200" y="1600200"/>
            <a:ext cx="8229600" cy="6186488"/>
          </a:xfrm>
        </p:spPr>
        <p:txBody>
          <a:bodyPr>
            <a:spAutoFit/>
          </a:bodyPr>
          <a:lstStyle/>
          <a:p>
            <a:pPr indent="0">
              <a:buFont typeface="Arial" charset="0"/>
              <a:buNone/>
              <a:defRPr/>
            </a:pPr>
            <a:r>
              <a:rPr lang="en-IE" sz="1800" dirty="0" smtClean="0"/>
              <a:t>Adding attributes:</a:t>
            </a:r>
          </a:p>
          <a:p>
            <a:pPr indent="0">
              <a:buFont typeface="Arial" charset="0"/>
              <a:buNone/>
              <a:defRPr/>
            </a:pPr>
            <a:endParaRPr lang="en-IE" sz="1800" dirty="0" smtClean="0"/>
          </a:p>
          <a:p>
            <a:pPr indent="0">
              <a:buFont typeface="Arial" charset="0"/>
              <a:buNone/>
              <a:defRPr/>
            </a:pPr>
            <a:r>
              <a:rPr lang="en-IE" sz="1800" dirty="0" smtClean="0"/>
              <a:t>An attribute stores additional information about an element, without adding text to the element’s content itself. Attributes are known as “name-value” pairs, and are contained within the opening tag of an element.</a:t>
            </a:r>
          </a:p>
          <a:p>
            <a:pPr indent="0">
              <a:buFont typeface="Arial" charset="0"/>
              <a:buNone/>
              <a:defRPr/>
            </a:pPr>
            <a:endParaRPr lang="en-IE" sz="1800" dirty="0" smtClean="0"/>
          </a:p>
          <a:p>
            <a:pPr indent="0">
              <a:buFont typeface="Arial" charset="0"/>
              <a:buNone/>
              <a:defRPr/>
            </a:pPr>
            <a:r>
              <a:rPr lang="en-IE" sz="1800" dirty="0" smtClean="0"/>
              <a:t>To add an attribute:</a:t>
            </a:r>
          </a:p>
          <a:p>
            <a:pPr indent="0">
              <a:buFont typeface="Arial" charset="0"/>
              <a:buNone/>
              <a:defRPr/>
            </a:pPr>
            <a:r>
              <a:rPr lang="en-IE" sz="1800" dirty="0" smtClean="0"/>
              <a:t>	Before the closing &gt; of the opening tag, type </a:t>
            </a:r>
            <a:r>
              <a:rPr lang="en-IE" sz="1800" b="1" dirty="0" smtClean="0"/>
              <a:t>attribute=</a:t>
            </a:r>
            <a:r>
              <a:rPr lang="en-IE" sz="1800" dirty="0" smtClean="0"/>
              <a:t>, where </a:t>
            </a:r>
            <a:r>
              <a:rPr lang="en-IE" sz="1800" b="1" dirty="0" smtClean="0"/>
              <a:t>attribute</a:t>
            </a:r>
            <a:r>
              <a:rPr lang="en-IE" sz="1800" dirty="0" smtClean="0"/>
              <a:t> is 	the word that identifies the additional data. Then type </a:t>
            </a:r>
            <a:r>
              <a:rPr lang="en-IE" sz="1800" b="1" dirty="0" smtClean="0"/>
              <a:t>“value”</a:t>
            </a:r>
            <a:r>
              <a:rPr lang="en-IE" sz="1800" dirty="0" smtClean="0"/>
              <a:t>, where value 	is that additional data. The quotes are required.</a:t>
            </a:r>
          </a:p>
          <a:p>
            <a:pPr indent="0">
              <a:buFont typeface="Arial" charset="0"/>
              <a:buNone/>
              <a:defRPr/>
            </a:pPr>
            <a:endParaRPr lang="en-IE" sz="1800" dirty="0" smtClean="0"/>
          </a:p>
          <a:p>
            <a:pPr indent="0">
              <a:buFont typeface="Arial" charset="0"/>
              <a:buNone/>
              <a:defRPr/>
            </a:pPr>
            <a:r>
              <a:rPr lang="en-IE" sz="1800" dirty="0" smtClean="0"/>
              <a:t>No two attribute names in the one element can have the same name.</a:t>
            </a:r>
          </a:p>
          <a:p>
            <a:pPr indent="0">
              <a:buFont typeface="Arial" charset="0"/>
              <a:buNone/>
              <a:defRPr/>
            </a:pPr>
            <a:r>
              <a:rPr lang="en-IE" sz="1800" dirty="0" smtClean="0"/>
              <a:t>Attribute values must be in quotes.</a:t>
            </a:r>
          </a:p>
          <a:p>
            <a:pPr indent="0">
              <a:buFont typeface="Arial" charset="0"/>
              <a:buNone/>
              <a:defRPr/>
            </a:pPr>
            <a:r>
              <a:rPr lang="en-IE" sz="1800" dirty="0" smtClean="0"/>
              <a:t>If the value is to contain quotes then start with  double quotes and use single quotes in the value, ending with double quotes..</a:t>
            </a:r>
          </a:p>
          <a:p>
            <a:pPr indent="0">
              <a:buFont typeface="Arial" charset="0"/>
              <a:buNone/>
              <a:defRPr/>
            </a:pPr>
            <a:endParaRPr lang="en-IE" sz="1800" dirty="0" smtClean="0"/>
          </a:p>
          <a:p>
            <a:pPr>
              <a:defRPr/>
            </a:pPr>
            <a:endParaRPr lang="en-IE" sz="1800" dirty="0" smtClean="0"/>
          </a:p>
          <a:p>
            <a:pPr>
              <a:buFont typeface="Arial" charset="0"/>
              <a:buNone/>
              <a:defRPr/>
            </a:pPr>
            <a:endParaRPr lang="en-IE" sz="1400" dirty="0" smtClean="0"/>
          </a:p>
          <a:p>
            <a:pPr>
              <a:defRPr/>
            </a:pPr>
            <a:endParaRPr lang="en-IE" sz="1400" dirty="0" smtClean="0"/>
          </a:p>
          <a:p>
            <a:pPr>
              <a:defRPr/>
            </a:pPr>
            <a:endParaRPr lang="en-IE" sz="1400" dirty="0" smtClean="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XML Basics</a:t>
            </a:r>
          </a:p>
        </p:txBody>
      </p:sp>
    </p:spTree>
    <p:extLst>
      <p:ext uri="{BB962C8B-B14F-4D97-AF65-F5344CB8AC3E}">
        <p14:creationId xmlns:p14="http://schemas.microsoft.com/office/powerpoint/2010/main" val="2977806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endParaRPr lang="en-IE" smtClean="0"/>
          </a:p>
        </p:txBody>
      </p:sp>
      <p:sp>
        <p:nvSpPr>
          <p:cNvPr id="5" name="Content Placeholder 4"/>
          <p:cNvSpPr>
            <a:spLocks noGrp="1" noChangeArrowheads="1"/>
          </p:cNvSpPr>
          <p:nvPr>
            <p:ph idx="1"/>
          </p:nvPr>
        </p:nvSpPr>
        <p:spPr>
          <a:xfrm>
            <a:off x="457200" y="1600200"/>
            <a:ext cx="8229600" cy="3730625"/>
          </a:xfrm>
        </p:spPr>
        <p:txBody>
          <a:bodyPr>
            <a:spAutoFit/>
          </a:bodyPr>
          <a:lstStyle/>
          <a:p>
            <a:pPr indent="0">
              <a:buFont typeface="Arial" charset="0"/>
              <a:buNone/>
              <a:defRPr/>
            </a:pPr>
            <a:r>
              <a:rPr lang="en-IE" sz="1800" dirty="0" smtClean="0"/>
              <a:t>&lt;name language=“English”&gt;Colossus of Rhodes&lt;/name&gt;</a:t>
            </a:r>
          </a:p>
          <a:p>
            <a:pPr indent="0">
              <a:buFont typeface="Arial" charset="0"/>
              <a:buNone/>
              <a:defRPr/>
            </a:pPr>
            <a:endParaRPr lang="en-IE" sz="1800" dirty="0" smtClean="0"/>
          </a:p>
          <a:p>
            <a:pPr indent="0">
              <a:buFont typeface="Arial" charset="0"/>
              <a:buNone/>
              <a:defRPr/>
            </a:pPr>
            <a:r>
              <a:rPr lang="en-IE" sz="1800" dirty="0" smtClean="0"/>
              <a:t>&lt;title comment=“it’s open”&gt;Door&lt;/title&gt;</a:t>
            </a:r>
          </a:p>
          <a:p>
            <a:pPr indent="0">
              <a:buFont typeface="Arial" charset="0"/>
              <a:buNone/>
              <a:defRPr/>
            </a:pPr>
            <a:endParaRPr lang="en-IE" sz="1800" dirty="0" smtClean="0"/>
          </a:p>
          <a:p>
            <a:pPr indent="0">
              <a:buFont typeface="Arial" charset="0"/>
              <a:buNone/>
              <a:defRPr/>
            </a:pPr>
            <a:r>
              <a:rPr lang="en-IE" sz="1800" dirty="0" smtClean="0"/>
              <a:t>Attributes should be used as “metadata”; that is, data about data. Attributes should be used to store information about the element’s content, and not the content itself.</a:t>
            </a:r>
          </a:p>
          <a:p>
            <a:pPr indent="0">
              <a:buFont typeface="Arial" charset="0"/>
              <a:buNone/>
              <a:defRPr/>
            </a:pPr>
            <a:endParaRPr lang="en-IE" sz="1800" dirty="0" smtClean="0"/>
          </a:p>
          <a:p>
            <a:pPr indent="0">
              <a:buFont typeface="Arial" charset="0"/>
              <a:buNone/>
              <a:defRPr/>
            </a:pPr>
            <a:r>
              <a:rPr lang="en-IE" sz="1800" dirty="0" smtClean="0"/>
              <a:t>There are no rules about when to use attributes or when to use elements. Attributes are handy in HTML. In XML my advice is to avoid them. Use elements instead.</a:t>
            </a:r>
            <a:endParaRPr lang="en-IE" sz="1400" dirty="0" smtClean="0"/>
          </a:p>
          <a:p>
            <a:pPr>
              <a:defRPr/>
            </a:pPr>
            <a:endParaRPr lang="en-IE" sz="1400" dirty="0" smtClean="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XML Basics</a:t>
            </a:r>
          </a:p>
        </p:txBody>
      </p:sp>
    </p:spTree>
    <p:extLst>
      <p:ext uri="{BB962C8B-B14F-4D97-AF65-F5344CB8AC3E}">
        <p14:creationId xmlns:p14="http://schemas.microsoft.com/office/powerpoint/2010/main" val="3911462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endParaRPr lang="en-IE" smtClean="0"/>
          </a:p>
        </p:txBody>
      </p:sp>
      <p:sp>
        <p:nvSpPr>
          <p:cNvPr id="5" name="Content Placeholder 4"/>
          <p:cNvSpPr>
            <a:spLocks noGrp="1" noChangeArrowheads="1"/>
          </p:cNvSpPr>
          <p:nvPr>
            <p:ph idx="1"/>
          </p:nvPr>
        </p:nvSpPr>
        <p:spPr>
          <a:xfrm>
            <a:off x="457200" y="1600200"/>
            <a:ext cx="8229600" cy="4862870"/>
          </a:xfrm>
        </p:spPr>
        <p:txBody>
          <a:bodyPr>
            <a:spAutoFit/>
          </a:bodyPr>
          <a:lstStyle/>
          <a:p>
            <a:pPr>
              <a:buFont typeface="Arial" charset="0"/>
              <a:buNone/>
              <a:defRPr/>
            </a:pPr>
            <a:r>
              <a:rPr lang="en-IE" sz="1800" b="1" dirty="0" smtClean="0"/>
              <a:t>XML Elements vs. Attributes</a:t>
            </a:r>
          </a:p>
          <a:p>
            <a:pPr>
              <a:buFont typeface="Arial" charset="0"/>
              <a:buNone/>
              <a:defRPr/>
            </a:pPr>
            <a:r>
              <a:rPr lang="en-IE" sz="1800" dirty="0" smtClean="0"/>
              <a:t>Take a look at these examples:</a:t>
            </a:r>
          </a:p>
          <a:p>
            <a:pPr>
              <a:buFont typeface="Arial" charset="0"/>
              <a:buNone/>
              <a:defRPr/>
            </a:pPr>
            <a:r>
              <a:rPr lang="en-IE" sz="1800" dirty="0" smtClean="0"/>
              <a:t>      &lt;person gender="female"&gt;</a:t>
            </a:r>
            <a:br>
              <a:rPr lang="en-IE" sz="1800" dirty="0" smtClean="0"/>
            </a:br>
            <a:r>
              <a:rPr lang="en-IE" sz="1800" dirty="0" smtClean="0"/>
              <a:t>  &lt;</a:t>
            </a:r>
            <a:r>
              <a:rPr lang="en-IE" sz="1800" dirty="0" err="1" smtClean="0"/>
              <a:t>firstname</a:t>
            </a:r>
            <a:r>
              <a:rPr lang="en-IE" sz="1800" dirty="0" smtClean="0"/>
              <a:t>&gt;Anna&lt;/</a:t>
            </a:r>
            <a:r>
              <a:rPr lang="en-IE" sz="1800" dirty="0" err="1" smtClean="0"/>
              <a:t>firstname</a:t>
            </a:r>
            <a:r>
              <a:rPr lang="en-IE" sz="1800" dirty="0" smtClean="0"/>
              <a:t>&gt;</a:t>
            </a:r>
            <a:br>
              <a:rPr lang="en-IE" sz="1800" dirty="0" smtClean="0"/>
            </a:br>
            <a:r>
              <a:rPr lang="en-IE" sz="1800" dirty="0" smtClean="0"/>
              <a:t>  &lt;</a:t>
            </a:r>
            <a:r>
              <a:rPr lang="en-IE" sz="1800" dirty="0" err="1" smtClean="0"/>
              <a:t>lastname</a:t>
            </a:r>
            <a:r>
              <a:rPr lang="en-IE" sz="1800" dirty="0" smtClean="0"/>
              <a:t>&gt;Smith&lt;/</a:t>
            </a:r>
            <a:r>
              <a:rPr lang="en-IE" sz="1800" dirty="0" err="1" smtClean="0"/>
              <a:t>lastname</a:t>
            </a:r>
            <a:r>
              <a:rPr lang="en-IE" sz="1800" dirty="0" smtClean="0"/>
              <a:t>&gt;</a:t>
            </a:r>
            <a:br>
              <a:rPr lang="en-IE" sz="1800" dirty="0" smtClean="0"/>
            </a:br>
            <a:r>
              <a:rPr lang="en-IE" sz="1800" dirty="0" smtClean="0"/>
              <a:t>&lt;/person&gt; </a:t>
            </a:r>
            <a:br>
              <a:rPr lang="en-IE" sz="1800" dirty="0" smtClean="0"/>
            </a:br>
            <a:r>
              <a:rPr lang="en-IE" sz="1800" dirty="0" smtClean="0"/>
              <a:t>&lt;person&gt;</a:t>
            </a:r>
            <a:br>
              <a:rPr lang="en-IE" sz="1800" dirty="0" smtClean="0"/>
            </a:br>
            <a:r>
              <a:rPr lang="en-IE" sz="1800" dirty="0" smtClean="0"/>
              <a:t>  &lt;gender&gt;female&lt;/gender&gt;</a:t>
            </a:r>
            <a:br>
              <a:rPr lang="en-IE" sz="1800" dirty="0" smtClean="0"/>
            </a:br>
            <a:r>
              <a:rPr lang="en-IE" sz="1800" dirty="0" smtClean="0"/>
              <a:t>  &lt;</a:t>
            </a:r>
            <a:r>
              <a:rPr lang="en-IE" sz="1800" dirty="0" err="1" smtClean="0"/>
              <a:t>firstname</a:t>
            </a:r>
            <a:r>
              <a:rPr lang="en-IE" sz="1800" dirty="0" smtClean="0"/>
              <a:t>&gt;Anna&lt;/</a:t>
            </a:r>
            <a:r>
              <a:rPr lang="en-IE" sz="1800" dirty="0" err="1" smtClean="0"/>
              <a:t>firstname</a:t>
            </a:r>
            <a:r>
              <a:rPr lang="en-IE" sz="1800" dirty="0" smtClean="0"/>
              <a:t>&gt;</a:t>
            </a:r>
            <a:br>
              <a:rPr lang="en-IE" sz="1800" dirty="0" smtClean="0"/>
            </a:br>
            <a:r>
              <a:rPr lang="en-IE" sz="1800" dirty="0" smtClean="0"/>
              <a:t>  &lt;</a:t>
            </a:r>
            <a:r>
              <a:rPr lang="en-IE" sz="1800" dirty="0" err="1" smtClean="0"/>
              <a:t>lastname</a:t>
            </a:r>
            <a:r>
              <a:rPr lang="en-IE" sz="1800" dirty="0" smtClean="0"/>
              <a:t>&gt;Smith&lt;/</a:t>
            </a:r>
            <a:r>
              <a:rPr lang="en-IE" sz="1800" dirty="0" err="1" smtClean="0"/>
              <a:t>lastname</a:t>
            </a:r>
            <a:r>
              <a:rPr lang="en-IE" sz="1800" dirty="0" smtClean="0"/>
              <a:t>&gt;</a:t>
            </a:r>
            <a:br>
              <a:rPr lang="en-IE" sz="1800" dirty="0" smtClean="0"/>
            </a:br>
            <a:r>
              <a:rPr lang="en-IE" sz="1800" dirty="0" smtClean="0"/>
              <a:t>&lt;/person&gt; </a:t>
            </a:r>
          </a:p>
          <a:p>
            <a:pPr>
              <a:buFont typeface="Arial" charset="0"/>
              <a:buNone/>
              <a:defRPr/>
            </a:pPr>
            <a:endParaRPr lang="en-IE" sz="1800" dirty="0" smtClean="0"/>
          </a:p>
          <a:p>
            <a:pPr indent="0">
              <a:buFont typeface="Arial" charset="0"/>
              <a:buNone/>
              <a:defRPr/>
            </a:pPr>
            <a:r>
              <a:rPr lang="en-IE" sz="1800" dirty="0" smtClean="0"/>
              <a:t>In the first example gender is an attribute. In the last, gender is an element. Both examples provide the same information.</a:t>
            </a:r>
            <a:endParaRPr lang="en-IE" sz="1400" dirty="0" smtClean="0"/>
          </a:p>
          <a:p>
            <a:pPr>
              <a:defRPr/>
            </a:pPr>
            <a:endParaRPr lang="en-IE" sz="1400" dirty="0" smtClean="0"/>
          </a:p>
          <a:p>
            <a:pPr>
              <a:defRPr/>
            </a:pPr>
            <a:endParaRPr lang="en-IE" sz="1400" dirty="0" smtClean="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XML Basics</a:t>
            </a:r>
          </a:p>
        </p:txBody>
      </p:sp>
    </p:spTree>
    <p:extLst>
      <p:ext uri="{BB962C8B-B14F-4D97-AF65-F5344CB8AC3E}">
        <p14:creationId xmlns:p14="http://schemas.microsoft.com/office/powerpoint/2010/main" val="31168674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endParaRPr lang="en-IE" smtClean="0"/>
          </a:p>
        </p:txBody>
      </p:sp>
      <p:sp>
        <p:nvSpPr>
          <p:cNvPr id="5" name="Content Placeholder 4"/>
          <p:cNvSpPr>
            <a:spLocks noGrp="1" noChangeArrowheads="1"/>
          </p:cNvSpPr>
          <p:nvPr>
            <p:ph idx="1"/>
          </p:nvPr>
        </p:nvSpPr>
        <p:spPr>
          <a:xfrm>
            <a:off x="457200" y="1600200"/>
            <a:ext cx="8229600" cy="6324808"/>
          </a:xfrm>
        </p:spPr>
        <p:txBody>
          <a:bodyPr>
            <a:spAutoFit/>
          </a:bodyPr>
          <a:lstStyle/>
          <a:p>
            <a:pPr indent="0">
              <a:buFont typeface="Arial" charset="0"/>
              <a:buNone/>
              <a:defRPr/>
            </a:pPr>
            <a:r>
              <a:rPr lang="en-IE" sz="1800" b="1" dirty="0" smtClean="0"/>
              <a:t>Attributes </a:t>
            </a:r>
            <a:r>
              <a:rPr lang="en-IE" sz="1800" b="1" dirty="0" err="1" smtClean="0"/>
              <a:t>vs</a:t>
            </a:r>
            <a:r>
              <a:rPr lang="en-IE" sz="1800" b="1" dirty="0" smtClean="0"/>
              <a:t> Elements</a:t>
            </a:r>
          </a:p>
          <a:p>
            <a:pPr indent="0">
              <a:buFont typeface="Arial" charset="0"/>
              <a:buNone/>
              <a:defRPr/>
            </a:pPr>
            <a:endParaRPr lang="en-IE" sz="1800" b="1" dirty="0" smtClean="0"/>
          </a:p>
          <a:p>
            <a:pPr>
              <a:buFont typeface="Arial" charset="0"/>
              <a:buNone/>
              <a:defRPr/>
            </a:pPr>
            <a:r>
              <a:rPr lang="en-IE" sz="1800" dirty="0" smtClean="0"/>
              <a:t>Some of the problems with using attributes are:</a:t>
            </a:r>
          </a:p>
          <a:p>
            <a:pPr>
              <a:buFont typeface="Arial" charset="0"/>
              <a:buNone/>
              <a:defRPr/>
            </a:pPr>
            <a:r>
              <a:rPr lang="en-IE" sz="1800" dirty="0" smtClean="0"/>
              <a:t>	Attributes cannot contain multiple values (elements can)</a:t>
            </a:r>
          </a:p>
          <a:p>
            <a:pPr>
              <a:buFont typeface="Arial" charset="0"/>
              <a:buNone/>
              <a:defRPr/>
            </a:pPr>
            <a:r>
              <a:rPr lang="en-IE" sz="1800" dirty="0" smtClean="0"/>
              <a:t>	Attributes cannot contain tree structures (elements can)</a:t>
            </a:r>
          </a:p>
          <a:p>
            <a:pPr>
              <a:buFont typeface="Arial" charset="0"/>
              <a:buNone/>
              <a:defRPr/>
            </a:pPr>
            <a:r>
              <a:rPr lang="en-IE" sz="1800" dirty="0" smtClean="0"/>
              <a:t>	Attributes are not easily expandable (for future changes)</a:t>
            </a:r>
          </a:p>
          <a:p>
            <a:pPr indent="0">
              <a:buFont typeface="Arial" charset="0"/>
              <a:buNone/>
              <a:defRPr/>
            </a:pPr>
            <a:r>
              <a:rPr lang="en-IE" sz="1800" dirty="0" smtClean="0"/>
              <a:t>Attributes are difficult to read and maintain. </a:t>
            </a:r>
          </a:p>
          <a:p>
            <a:pPr indent="0">
              <a:buFont typeface="Arial" charset="0"/>
              <a:buNone/>
              <a:defRPr/>
            </a:pPr>
            <a:r>
              <a:rPr lang="en-IE" sz="1800" dirty="0" smtClean="0"/>
              <a:t>Use elements for data. </a:t>
            </a:r>
          </a:p>
          <a:p>
            <a:pPr indent="0">
              <a:buFont typeface="Arial" charset="0"/>
              <a:buNone/>
              <a:defRPr/>
            </a:pPr>
            <a:r>
              <a:rPr lang="en-IE" sz="1800" dirty="0" smtClean="0"/>
              <a:t>Use attributes for information that is not relevant to the data.</a:t>
            </a:r>
          </a:p>
          <a:p>
            <a:pPr>
              <a:buFont typeface="Arial" charset="0"/>
              <a:buNone/>
              <a:defRPr/>
            </a:pPr>
            <a:endParaRPr lang="en-IE" sz="1800" dirty="0" smtClean="0"/>
          </a:p>
          <a:p>
            <a:pPr>
              <a:buFont typeface="Arial" charset="0"/>
              <a:buNone/>
              <a:defRPr/>
            </a:pPr>
            <a:r>
              <a:rPr lang="en-IE" sz="1800" dirty="0" smtClean="0"/>
              <a:t>Don't end up like this:</a:t>
            </a:r>
          </a:p>
          <a:p>
            <a:pPr>
              <a:buFont typeface="Arial" charset="0"/>
              <a:buNone/>
              <a:defRPr/>
            </a:pPr>
            <a:r>
              <a:rPr lang="en-IE" sz="1800" dirty="0" smtClean="0"/>
              <a:t>&lt;note day="10" month="01" year="2008"</a:t>
            </a:r>
            <a:br>
              <a:rPr lang="en-IE" sz="1800" dirty="0" smtClean="0"/>
            </a:br>
            <a:r>
              <a:rPr lang="en-IE" sz="1800" dirty="0" smtClean="0"/>
              <a:t>to="</a:t>
            </a:r>
            <a:r>
              <a:rPr lang="en-IE" sz="1800" dirty="0" err="1" smtClean="0"/>
              <a:t>Tove</a:t>
            </a:r>
            <a:r>
              <a:rPr lang="en-IE" sz="1800" dirty="0" smtClean="0"/>
              <a:t>" from="</a:t>
            </a:r>
            <a:r>
              <a:rPr lang="en-IE" sz="1800" dirty="0" err="1" smtClean="0"/>
              <a:t>Jani</a:t>
            </a:r>
            <a:r>
              <a:rPr lang="en-IE" sz="1800" dirty="0" smtClean="0"/>
              <a:t>" heading="Reminder"</a:t>
            </a:r>
            <a:br>
              <a:rPr lang="en-IE" sz="1800" dirty="0" smtClean="0"/>
            </a:br>
            <a:r>
              <a:rPr lang="en-IE" sz="1800" dirty="0" smtClean="0"/>
              <a:t>body="Don't forget me this weekend!"&gt;</a:t>
            </a:r>
            <a:br>
              <a:rPr lang="en-IE" sz="1800" dirty="0" smtClean="0"/>
            </a:br>
            <a:r>
              <a:rPr lang="en-IE" sz="1800" dirty="0" smtClean="0"/>
              <a:t>&lt;/note&gt;</a:t>
            </a:r>
          </a:p>
          <a:p>
            <a:pPr>
              <a:defRPr/>
            </a:pPr>
            <a:endParaRPr lang="en-IE" sz="1800" dirty="0" smtClean="0"/>
          </a:p>
          <a:p>
            <a:pPr>
              <a:buFont typeface="Arial" charset="0"/>
              <a:buNone/>
              <a:defRPr/>
            </a:pPr>
            <a:endParaRPr lang="en-IE" sz="1400" dirty="0" smtClean="0"/>
          </a:p>
          <a:p>
            <a:pPr>
              <a:defRPr/>
            </a:pPr>
            <a:endParaRPr lang="en-IE" sz="1400" dirty="0" smtClean="0"/>
          </a:p>
          <a:p>
            <a:pPr>
              <a:defRPr/>
            </a:pPr>
            <a:endParaRPr lang="en-IE" sz="1400" dirty="0" smtClean="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XML Basics</a:t>
            </a:r>
          </a:p>
        </p:txBody>
      </p:sp>
    </p:spTree>
    <p:extLst>
      <p:ext uri="{BB962C8B-B14F-4D97-AF65-F5344CB8AC3E}">
        <p14:creationId xmlns:p14="http://schemas.microsoft.com/office/powerpoint/2010/main" val="6180856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endParaRPr lang="en-IE" smtClean="0"/>
          </a:p>
        </p:txBody>
      </p:sp>
      <p:sp>
        <p:nvSpPr>
          <p:cNvPr id="6" name="Content Placeholder 5"/>
          <p:cNvSpPr>
            <a:spLocks noGrp="1"/>
          </p:cNvSpPr>
          <p:nvPr>
            <p:ph idx="1"/>
          </p:nvPr>
        </p:nvSpPr>
        <p:spPr/>
        <p:txBody>
          <a:bodyPr/>
          <a:lstStyle/>
          <a:p>
            <a:pPr>
              <a:buFont typeface="Arial" charset="0"/>
              <a:buNone/>
              <a:defRPr/>
            </a:pPr>
            <a:r>
              <a:rPr lang="en-US" sz="2800" dirty="0" smtClean="0"/>
              <a:t>XML Attributes for Metadata</a:t>
            </a:r>
          </a:p>
          <a:p>
            <a:pPr>
              <a:buFont typeface="Arial" charset="0"/>
              <a:buNone/>
              <a:defRPr/>
            </a:pPr>
            <a:endParaRPr lang="en-US" sz="2800" dirty="0" smtClean="0"/>
          </a:p>
          <a:p>
            <a:pPr indent="0">
              <a:buFont typeface="Arial" charset="0"/>
              <a:buNone/>
              <a:defRPr/>
            </a:pPr>
            <a:r>
              <a:rPr lang="en-US" sz="2200" dirty="0" smtClean="0"/>
              <a:t>Sometimes ID references are assigned to elements. These IDs can be used to identify XML elements in much the same way as the id attribute in HTML. This example demonstrates this:</a:t>
            </a:r>
          </a:p>
          <a:p>
            <a:pPr indent="0">
              <a:buFont typeface="Arial" charset="0"/>
              <a:buNone/>
              <a:defRPr/>
            </a:pPr>
            <a:r>
              <a:rPr lang="en-US" sz="2200" dirty="0" smtClean="0"/>
              <a:t>The id attributes above are for identifying the different notes. It is not a part of the note itself.</a:t>
            </a:r>
          </a:p>
          <a:p>
            <a:pPr indent="0">
              <a:buFont typeface="Arial" charset="0"/>
              <a:buNone/>
              <a:defRPr/>
            </a:pPr>
            <a:r>
              <a:rPr lang="en-US" sz="2200" dirty="0" smtClean="0"/>
              <a:t>Metadata (data about data) should be stored as attributes, and the data itself should be stored as elements.</a:t>
            </a:r>
          </a:p>
          <a:p>
            <a:pPr>
              <a:buFont typeface="Arial" charset="0"/>
              <a:buNone/>
              <a:defRPr/>
            </a:pPr>
            <a:endParaRPr lang="en-IE" dirty="0"/>
          </a:p>
        </p:txBody>
      </p:sp>
      <p:sp>
        <p:nvSpPr>
          <p:cNvPr id="5"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XML Basics</a:t>
            </a:r>
          </a:p>
        </p:txBody>
      </p:sp>
    </p:spTree>
    <p:extLst>
      <p:ext uri="{BB962C8B-B14F-4D97-AF65-F5344CB8AC3E}">
        <p14:creationId xmlns:p14="http://schemas.microsoft.com/office/powerpoint/2010/main" val="2963589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endParaRPr lang="en-IE" smtClean="0"/>
          </a:p>
        </p:txBody>
      </p:sp>
      <p:sp>
        <p:nvSpPr>
          <p:cNvPr id="5" name="Content Placeholder 4"/>
          <p:cNvSpPr>
            <a:spLocks noGrp="1" noChangeArrowheads="1"/>
          </p:cNvSpPr>
          <p:nvPr>
            <p:ph idx="1"/>
          </p:nvPr>
        </p:nvSpPr>
        <p:spPr>
          <a:xfrm>
            <a:off x="457200" y="1600200"/>
            <a:ext cx="8229600" cy="4894263"/>
          </a:xfrm>
        </p:spPr>
        <p:txBody>
          <a:bodyPr>
            <a:spAutoFit/>
          </a:bodyPr>
          <a:lstStyle/>
          <a:p>
            <a:pPr indent="0">
              <a:buFont typeface="Arial" charset="0"/>
              <a:buNone/>
              <a:defRPr/>
            </a:pPr>
            <a:r>
              <a:rPr lang="en-IE" sz="1800" b="1" dirty="0" smtClean="0"/>
              <a:t>Attributes </a:t>
            </a:r>
            <a:r>
              <a:rPr lang="en-IE" sz="1800" b="1" dirty="0" err="1" smtClean="0"/>
              <a:t>vs</a:t>
            </a:r>
            <a:r>
              <a:rPr lang="en-IE" sz="1800" b="1" dirty="0" smtClean="0"/>
              <a:t> Elements</a:t>
            </a:r>
          </a:p>
          <a:p>
            <a:pPr>
              <a:buFont typeface="Arial" charset="0"/>
              <a:buNone/>
              <a:defRPr/>
            </a:pPr>
            <a:endParaRPr lang="en-IE" sz="1800" dirty="0" smtClean="0"/>
          </a:p>
          <a:p>
            <a:pPr>
              <a:buFont typeface="Arial" charset="0"/>
              <a:buNone/>
              <a:defRPr/>
            </a:pPr>
            <a:r>
              <a:rPr lang="en-IE" sz="1800" dirty="0" smtClean="0"/>
              <a:t>       &lt;messages&gt;</a:t>
            </a:r>
            <a:br>
              <a:rPr lang="en-IE" sz="1800" dirty="0" smtClean="0"/>
            </a:br>
            <a:r>
              <a:rPr lang="en-IE" sz="1800" dirty="0" smtClean="0"/>
              <a:t>  &lt;note id="501"&gt;</a:t>
            </a:r>
            <a:br>
              <a:rPr lang="en-IE" sz="1800" dirty="0" smtClean="0"/>
            </a:br>
            <a:r>
              <a:rPr lang="en-IE" sz="1800" dirty="0" smtClean="0"/>
              <a:t>    &lt;to&gt;</a:t>
            </a:r>
            <a:r>
              <a:rPr lang="en-IE" sz="1800" dirty="0" err="1" smtClean="0"/>
              <a:t>Tove</a:t>
            </a:r>
            <a:r>
              <a:rPr lang="en-IE" sz="1800" dirty="0" smtClean="0"/>
              <a:t>&lt;/to&gt;</a:t>
            </a:r>
            <a:br>
              <a:rPr lang="en-IE" sz="1800" dirty="0" smtClean="0"/>
            </a:br>
            <a:r>
              <a:rPr lang="en-IE" sz="1800" dirty="0" smtClean="0"/>
              <a:t>    &lt;from&gt;</a:t>
            </a:r>
            <a:r>
              <a:rPr lang="en-IE" sz="1800" dirty="0" err="1" smtClean="0"/>
              <a:t>Jani</a:t>
            </a:r>
            <a:r>
              <a:rPr lang="en-IE" sz="1800" dirty="0" smtClean="0"/>
              <a:t>&lt;/from&gt;</a:t>
            </a:r>
            <a:br>
              <a:rPr lang="en-IE" sz="1800" dirty="0" smtClean="0"/>
            </a:br>
            <a:r>
              <a:rPr lang="en-IE" sz="1800" dirty="0" smtClean="0"/>
              <a:t>    &lt;heading&gt;Reminder&lt;/heading&gt;</a:t>
            </a:r>
            <a:br>
              <a:rPr lang="en-IE" sz="1800" dirty="0" smtClean="0"/>
            </a:br>
            <a:r>
              <a:rPr lang="en-IE" sz="1800" dirty="0" smtClean="0"/>
              <a:t>    &lt;body&gt;Don't forget me this weekend!&lt;/body&gt;</a:t>
            </a:r>
            <a:br>
              <a:rPr lang="en-IE" sz="1800" dirty="0" smtClean="0"/>
            </a:br>
            <a:r>
              <a:rPr lang="en-IE" sz="1800" dirty="0" smtClean="0"/>
              <a:t>  &lt;/note&gt;</a:t>
            </a:r>
            <a:br>
              <a:rPr lang="en-IE" sz="1800" dirty="0" smtClean="0"/>
            </a:br>
            <a:r>
              <a:rPr lang="en-IE" sz="1800" dirty="0" smtClean="0"/>
              <a:t>  &lt;note id="502"&gt;</a:t>
            </a:r>
            <a:br>
              <a:rPr lang="en-IE" sz="1800" dirty="0" smtClean="0"/>
            </a:br>
            <a:r>
              <a:rPr lang="en-IE" sz="1800" dirty="0" smtClean="0"/>
              <a:t>    &lt;to&gt;</a:t>
            </a:r>
            <a:r>
              <a:rPr lang="en-IE" sz="1800" dirty="0" err="1" smtClean="0"/>
              <a:t>Jani</a:t>
            </a:r>
            <a:r>
              <a:rPr lang="en-IE" sz="1800" dirty="0" smtClean="0"/>
              <a:t>&lt;/to&gt;</a:t>
            </a:r>
            <a:br>
              <a:rPr lang="en-IE" sz="1800" dirty="0" smtClean="0"/>
            </a:br>
            <a:r>
              <a:rPr lang="en-IE" sz="1800" dirty="0" smtClean="0"/>
              <a:t>    &lt;from&gt;</a:t>
            </a:r>
            <a:r>
              <a:rPr lang="en-IE" sz="1800" dirty="0" err="1" smtClean="0"/>
              <a:t>Tove</a:t>
            </a:r>
            <a:r>
              <a:rPr lang="en-IE" sz="1800" dirty="0" smtClean="0"/>
              <a:t>&lt;/from&gt;</a:t>
            </a:r>
            <a:br>
              <a:rPr lang="en-IE" sz="1800" dirty="0" smtClean="0"/>
            </a:br>
            <a:r>
              <a:rPr lang="en-IE" sz="1800" dirty="0" smtClean="0"/>
              <a:t>    &lt;heading&gt;Re: Reminder&lt;/heading&gt;</a:t>
            </a:r>
            <a:br>
              <a:rPr lang="en-IE" sz="1800" dirty="0" smtClean="0"/>
            </a:br>
            <a:r>
              <a:rPr lang="en-IE" sz="1800" dirty="0" smtClean="0"/>
              <a:t>    &lt;body&gt;I will not&lt;/body&gt;</a:t>
            </a:r>
            <a:br>
              <a:rPr lang="en-IE" sz="1800" dirty="0" smtClean="0"/>
            </a:br>
            <a:r>
              <a:rPr lang="en-IE" sz="1800" dirty="0" smtClean="0"/>
              <a:t>  &lt;/note&gt;</a:t>
            </a:r>
            <a:br>
              <a:rPr lang="en-IE" sz="1800" dirty="0" smtClean="0"/>
            </a:br>
            <a:r>
              <a:rPr lang="en-IE" sz="1800" dirty="0" smtClean="0"/>
              <a:t>&lt;/messages&gt;</a:t>
            </a:r>
          </a:p>
          <a:p>
            <a:pPr>
              <a:defRPr/>
            </a:pPr>
            <a:endParaRPr lang="en-IE" sz="1400" dirty="0" smtClean="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XML Basics</a:t>
            </a:r>
          </a:p>
        </p:txBody>
      </p:sp>
    </p:spTree>
    <p:extLst>
      <p:ext uri="{BB962C8B-B14F-4D97-AF65-F5344CB8AC3E}">
        <p14:creationId xmlns:p14="http://schemas.microsoft.com/office/powerpoint/2010/main" val="20680282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smtClean="0">
                <a:solidFill>
                  <a:schemeClr val="tx1"/>
                </a:solidFill>
              </a:rPr>
              <a:t>XML Rules</a:t>
            </a:r>
            <a:endParaRPr lang="en-IE" sz="3200" dirty="0">
              <a:solidFill>
                <a:schemeClr val="tx1"/>
              </a:solidFill>
            </a:endParaRPr>
          </a:p>
        </p:txBody>
      </p:sp>
      <p:sp>
        <p:nvSpPr>
          <p:cNvPr id="4100" name="TextBox 4"/>
          <p:cNvSpPr txBox="1">
            <a:spLocks noChangeArrowheads="1"/>
          </p:cNvSpPr>
          <p:nvPr/>
        </p:nvSpPr>
        <p:spPr bwMode="auto">
          <a:xfrm>
            <a:off x="442392" y="1398737"/>
            <a:ext cx="7416800" cy="3046988"/>
          </a:xfrm>
          <a:prstGeom prst="rect">
            <a:avLst/>
          </a:prstGeom>
          <a:noFill/>
          <a:ln w="9525">
            <a:noFill/>
            <a:miter lim="800000"/>
            <a:headEnd/>
            <a:tailEnd/>
          </a:ln>
        </p:spPr>
        <p:txBody>
          <a:bodyPr>
            <a:spAutoFit/>
          </a:bodyPr>
          <a:lstStyle/>
          <a:p>
            <a:r>
              <a:rPr lang="en-IE" sz="2400" b="1" dirty="0">
                <a:latin typeface="Calibri" pitchFamily="34" charset="0"/>
              </a:rPr>
              <a:t> </a:t>
            </a:r>
          </a:p>
          <a:p>
            <a:r>
              <a:rPr lang="en-IE" sz="2400" b="1" dirty="0">
                <a:latin typeface="Calibri" pitchFamily="34" charset="0"/>
              </a:rPr>
              <a:t>Rules for writing XML:</a:t>
            </a:r>
          </a:p>
          <a:p>
            <a:endParaRPr lang="en-IE" sz="2400" b="1" dirty="0">
              <a:latin typeface="Calibri" pitchFamily="34" charset="0"/>
            </a:endParaRPr>
          </a:p>
          <a:p>
            <a:r>
              <a:rPr lang="en-IE" sz="2400" b="1" dirty="0" smtClean="0">
                <a:latin typeface="Calibri" pitchFamily="34" charset="0"/>
              </a:rPr>
              <a:t>2. Closing </a:t>
            </a:r>
            <a:r>
              <a:rPr lang="en-IE" sz="2400" b="1" dirty="0">
                <a:latin typeface="Calibri" pitchFamily="34" charset="0"/>
              </a:rPr>
              <a:t>tags are required. </a:t>
            </a:r>
            <a:r>
              <a:rPr lang="en-IE" sz="2400" dirty="0">
                <a:latin typeface="Calibri" pitchFamily="34" charset="0"/>
              </a:rPr>
              <a:t>– Every element must have a closing tag. Empty elements can use a separate closing tag, or an all-in-one opening and closing tag with a slash before the final &gt;.</a:t>
            </a:r>
          </a:p>
          <a:p>
            <a:endParaRPr lang="en-IE" sz="2400" dirty="0">
              <a:latin typeface="Calibri" pitchFamily="34" charset="0"/>
            </a:endParaRPr>
          </a:p>
        </p:txBody>
      </p:sp>
      <p:pic>
        <p:nvPicPr>
          <p:cNvPr id="20485" name="Picture 2"/>
          <p:cNvPicPr>
            <a:picLocks noGrp="1" noChangeAspect="1" noChangeArrowheads="1"/>
          </p:cNvPicPr>
          <p:nvPr>
            <p:ph idx="1"/>
          </p:nvPr>
        </p:nvPicPr>
        <p:blipFill>
          <a:blip r:embed="rId2" cstate="print"/>
          <a:srcRect/>
          <a:stretch>
            <a:fillRect/>
          </a:stretch>
        </p:blipFill>
        <p:spPr>
          <a:xfrm>
            <a:off x="457200" y="4509120"/>
            <a:ext cx="5349875" cy="1800225"/>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pPr marL="0" indent="0">
              <a:buNone/>
            </a:pPr>
            <a:r>
              <a:rPr lang="en-IE" dirty="0" smtClean="0"/>
              <a:t>Namespaces</a:t>
            </a:r>
          </a:p>
          <a:p>
            <a:pPr marL="0" indent="0">
              <a:buNone/>
            </a:pPr>
            <a:r>
              <a:rPr lang="en-IE" dirty="0" smtClean="0"/>
              <a:t>Namespaces are a mechanism by which element and attributes names can be assigned to groups. They are most often used when combining different vocabularies in the same document.</a:t>
            </a:r>
          </a:p>
          <a:p>
            <a:pPr marL="0" indent="0">
              <a:buNone/>
            </a:pPr>
            <a:endParaRPr lang="en-IE" dirty="0"/>
          </a:p>
          <a:p>
            <a:pPr marL="0" indent="0">
              <a:buNone/>
            </a:pPr>
            <a:r>
              <a:rPr lang="en-IE" dirty="0" smtClean="0"/>
              <a:t>The following example shows that the part-</a:t>
            </a:r>
            <a:r>
              <a:rPr lang="en-IE" dirty="0" err="1" smtClean="0"/>
              <a:t>catalog</a:t>
            </a:r>
            <a:r>
              <a:rPr lang="en-IE" dirty="0" smtClean="0"/>
              <a:t> element contains two namespaces which are declared by the attributes </a:t>
            </a:r>
            <a:r>
              <a:rPr lang="en-IE" dirty="0" err="1" smtClean="0"/>
              <a:t>xmlns:nw</a:t>
            </a:r>
            <a:r>
              <a:rPr lang="en-IE" dirty="0" smtClean="0"/>
              <a:t> and </a:t>
            </a:r>
            <a:r>
              <a:rPr lang="en-IE" dirty="0" err="1" smtClean="0"/>
              <a:t>xmlns</a:t>
            </a:r>
            <a:r>
              <a:rPr lang="en-IE" dirty="0" smtClean="0"/>
              <a:t>. The elements inside part-</a:t>
            </a:r>
            <a:r>
              <a:rPr lang="en-IE" dirty="0" err="1" smtClean="0"/>
              <a:t>catalog</a:t>
            </a:r>
            <a:r>
              <a:rPr lang="en-IE" dirty="0" smtClean="0"/>
              <a:t> and their attributes belong to one or other namespace. Those in the first namespace can be identified by the prefix nw.</a:t>
            </a:r>
            <a:endParaRPr lang="en-IE" dirty="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XML Basics</a:t>
            </a:r>
          </a:p>
        </p:txBody>
      </p:sp>
    </p:spTree>
    <p:extLst>
      <p:ext uri="{BB962C8B-B14F-4D97-AF65-F5344CB8AC3E}">
        <p14:creationId xmlns:p14="http://schemas.microsoft.com/office/powerpoint/2010/main" val="2813051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28800"/>
            <a:ext cx="9209480" cy="2189334"/>
          </a:xfrm>
        </p:spPr>
      </p:pic>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XML Basics</a:t>
            </a:r>
          </a:p>
        </p:txBody>
      </p:sp>
      <p:sp>
        <p:nvSpPr>
          <p:cNvPr id="8" name="TextBox 7"/>
          <p:cNvSpPr txBox="1"/>
          <p:nvPr/>
        </p:nvSpPr>
        <p:spPr>
          <a:xfrm>
            <a:off x="611560" y="4365104"/>
            <a:ext cx="8136904" cy="1569660"/>
          </a:xfrm>
          <a:prstGeom prst="rect">
            <a:avLst/>
          </a:prstGeom>
          <a:noFill/>
        </p:spPr>
        <p:txBody>
          <a:bodyPr wrap="square" rtlCol="0">
            <a:spAutoFit/>
          </a:bodyPr>
          <a:lstStyle/>
          <a:p>
            <a:r>
              <a:rPr lang="en-IE" sz="2400" dirty="0" smtClean="0"/>
              <a:t>The attributes of part-</a:t>
            </a:r>
            <a:r>
              <a:rPr lang="en-IE" sz="2400" dirty="0" err="1" smtClean="0"/>
              <a:t>catalog</a:t>
            </a:r>
            <a:r>
              <a:rPr lang="en-IE" sz="2400" dirty="0" smtClean="0"/>
              <a:t> are called namespace declarations. The general form of a namespace declaration is to start with the keyword </a:t>
            </a:r>
            <a:r>
              <a:rPr lang="en-IE" sz="2400" dirty="0" err="1" smtClean="0"/>
              <a:t>xmlns</a:t>
            </a:r>
            <a:r>
              <a:rPr lang="en-IE" sz="2400" dirty="0" smtClean="0"/>
              <a:t>: followed by the namespace prefix, and equals sign, and a namespace identifier in quotes.</a:t>
            </a:r>
            <a:endParaRPr lang="en-IE" sz="2400" dirty="0"/>
          </a:p>
        </p:txBody>
      </p:sp>
    </p:spTree>
    <p:extLst>
      <p:ext uri="{BB962C8B-B14F-4D97-AF65-F5344CB8AC3E}">
        <p14:creationId xmlns:p14="http://schemas.microsoft.com/office/powerpoint/2010/main" val="1947074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pPr marL="0" indent="0">
              <a:buNone/>
            </a:pPr>
            <a:r>
              <a:rPr lang="en-IE" dirty="0" smtClean="0"/>
              <a:t>In a special form of the declaration, the colon and namespace prefix are left out, creating an implicit (unnamed) namespace. The first namespace declaration in the previous example is an implicit namespace. </a:t>
            </a:r>
          </a:p>
          <a:p>
            <a:pPr marL="0" indent="0">
              <a:buNone/>
            </a:pPr>
            <a:endParaRPr lang="en-IE" dirty="0" smtClean="0"/>
          </a:p>
          <a:p>
            <a:pPr marL="0" indent="0">
              <a:buNone/>
            </a:pPr>
            <a:r>
              <a:rPr lang="en-IE" dirty="0" smtClean="0"/>
              <a:t>part-</a:t>
            </a:r>
            <a:r>
              <a:rPr lang="en-IE" dirty="0" err="1" smtClean="0"/>
              <a:t>catalog</a:t>
            </a:r>
            <a:r>
              <a:rPr lang="en-IE" dirty="0" smtClean="0"/>
              <a:t> and any of its descendants without the namespace prefix </a:t>
            </a:r>
            <a:r>
              <a:rPr lang="en-IE" dirty="0" err="1" smtClean="0"/>
              <a:t>nw</a:t>
            </a:r>
            <a:r>
              <a:rPr lang="en-IE" dirty="0" smtClean="0"/>
              <a:t>: belong to the implicit namespace.</a:t>
            </a:r>
          </a:p>
          <a:p>
            <a:pPr marL="0" indent="0">
              <a:buNone/>
            </a:pPr>
            <a:endParaRPr lang="en-IE" dirty="0" smtClean="0"/>
          </a:p>
          <a:p>
            <a:pPr marL="0" indent="0">
              <a:buNone/>
            </a:pPr>
            <a:r>
              <a:rPr lang="en-IE" dirty="0" smtClean="0"/>
              <a:t>To include an element or attribute in a namespace other than the implicit namespace, you must do so as follows:</a:t>
            </a:r>
            <a:endParaRPr lang="en-IE" dirty="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XML Basics</a:t>
            </a:r>
          </a:p>
        </p:txBody>
      </p:sp>
    </p:spTree>
    <p:extLst>
      <p:ext uri="{BB962C8B-B14F-4D97-AF65-F5344CB8AC3E}">
        <p14:creationId xmlns:p14="http://schemas.microsoft.com/office/powerpoint/2010/main" val="3217432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pPr marL="0" indent="0">
              <a:buNone/>
            </a:pPr>
            <a:r>
              <a:rPr lang="en-IE" dirty="0" smtClean="0"/>
              <a:t>Fully qualified name:</a:t>
            </a:r>
          </a:p>
          <a:p>
            <a:pPr marL="0" indent="0">
              <a:buNone/>
            </a:pPr>
            <a:r>
              <a:rPr lang="en-IE" dirty="0" smtClean="0"/>
              <a:t>To the left of the colon is the namespace prefix, and to the right of the colon is the local name.</a:t>
            </a:r>
          </a:p>
          <a:p>
            <a:pPr marL="0" indent="0">
              <a:buNone/>
            </a:pPr>
            <a:endParaRPr lang="en-IE" dirty="0"/>
          </a:p>
          <a:p>
            <a:pPr marL="0" indent="0">
              <a:buNone/>
            </a:pPr>
            <a:r>
              <a:rPr lang="en-IE" dirty="0" smtClean="0"/>
              <a:t>namespace prefix : local name</a:t>
            </a:r>
          </a:p>
          <a:p>
            <a:pPr marL="0" indent="0">
              <a:buNone/>
            </a:pPr>
            <a:r>
              <a:rPr lang="en-IE" dirty="0" smtClean="0"/>
              <a:t>&lt;</a:t>
            </a:r>
            <a:r>
              <a:rPr lang="en-IE" dirty="0" err="1" smtClean="0"/>
              <a:t>nw:description</a:t>
            </a:r>
            <a:r>
              <a:rPr lang="en-IE" dirty="0" smtClean="0"/>
              <a:t>&gt;</a:t>
            </a:r>
          </a:p>
          <a:p>
            <a:pPr marL="0" indent="0">
              <a:buNone/>
            </a:pPr>
            <a:endParaRPr lang="en-IE" dirty="0" smtClean="0"/>
          </a:p>
          <a:p>
            <a:pPr marL="0" indent="0">
              <a:buNone/>
            </a:pPr>
            <a:r>
              <a:rPr lang="en-IE" dirty="0"/>
              <a:t>Namespaces only affect a limited area in the document. The element containing the declaration and all of its descendants are in the scope of the namespace.</a:t>
            </a:r>
          </a:p>
          <a:p>
            <a:pPr marL="0" indent="0">
              <a:buNone/>
            </a:pPr>
            <a:endParaRPr lang="en-IE" dirty="0"/>
          </a:p>
          <a:p>
            <a:pPr marL="0" indent="0">
              <a:buNone/>
            </a:pPr>
            <a:endParaRPr lang="en-IE" dirty="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XML Basics</a:t>
            </a:r>
          </a:p>
        </p:txBody>
      </p:sp>
    </p:spTree>
    <p:extLst>
      <p:ext uri="{BB962C8B-B14F-4D97-AF65-F5344CB8AC3E}">
        <p14:creationId xmlns:p14="http://schemas.microsoft.com/office/powerpoint/2010/main" val="85775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lnSpcReduction="10000"/>
          </a:bodyPr>
          <a:lstStyle/>
          <a:p>
            <a:pPr marL="0" indent="0">
              <a:buNone/>
            </a:pPr>
            <a:r>
              <a:rPr lang="en-IE" dirty="0" smtClean="0"/>
              <a:t>Namespace identifiers are assigned a URL. This is not a requirement, however. The XML parser does not lookup any information located at that site. The site may not even exist. </a:t>
            </a:r>
            <a:endParaRPr lang="en-IE" dirty="0"/>
          </a:p>
          <a:p>
            <a:pPr marL="0" indent="0">
              <a:buNone/>
            </a:pPr>
            <a:r>
              <a:rPr lang="en-IE" dirty="0" smtClean="0"/>
              <a:t>So why use the URL?</a:t>
            </a:r>
          </a:p>
          <a:p>
            <a:pPr marL="0" indent="0">
              <a:buNone/>
            </a:pPr>
            <a:r>
              <a:rPr lang="en-IE" dirty="0" smtClean="0"/>
              <a:t>The namespace must have a unique identifier. URLs are unique. They often contain information about the company or organisation so it makes a good candidate.</a:t>
            </a:r>
          </a:p>
          <a:p>
            <a:pPr marL="0" indent="0">
              <a:buNone/>
            </a:pPr>
            <a:r>
              <a:rPr lang="en-IE" dirty="0" smtClean="0"/>
              <a:t>Still many have made the point that URLs are not really meant to be used as identifiers. Resources are often moved and URLs change. But since there is currently no alternative it looks like the practice is here to stay.</a:t>
            </a:r>
            <a:endParaRPr lang="en-IE" dirty="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XML Basics</a:t>
            </a:r>
          </a:p>
        </p:txBody>
      </p:sp>
    </p:spTree>
    <p:extLst>
      <p:ext uri="{BB962C8B-B14F-4D97-AF65-F5344CB8AC3E}">
        <p14:creationId xmlns:p14="http://schemas.microsoft.com/office/powerpoint/2010/main" val="16898727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endParaRPr lang="en-IE" smtClean="0"/>
          </a:p>
        </p:txBody>
      </p:sp>
      <p:sp>
        <p:nvSpPr>
          <p:cNvPr id="5" name="Content Placeholder 4"/>
          <p:cNvSpPr>
            <a:spLocks noGrp="1" noChangeArrowheads="1"/>
          </p:cNvSpPr>
          <p:nvPr>
            <p:ph idx="1"/>
          </p:nvPr>
        </p:nvSpPr>
        <p:spPr>
          <a:xfrm>
            <a:off x="457200" y="1600200"/>
            <a:ext cx="8229600" cy="5854700"/>
          </a:xfrm>
        </p:spPr>
        <p:txBody>
          <a:bodyPr>
            <a:spAutoFit/>
          </a:bodyPr>
          <a:lstStyle/>
          <a:p>
            <a:pPr indent="0">
              <a:buFont typeface="Arial" charset="0"/>
              <a:buNone/>
              <a:defRPr/>
            </a:pPr>
            <a:r>
              <a:rPr lang="en-IE" sz="1800" b="1" dirty="0" smtClean="0"/>
              <a:t>Using empty elements</a:t>
            </a:r>
          </a:p>
          <a:p>
            <a:pPr indent="0">
              <a:buFont typeface="Arial" charset="0"/>
              <a:buNone/>
              <a:defRPr/>
            </a:pPr>
            <a:endParaRPr lang="en-IE" sz="1800" b="1" dirty="0" smtClean="0"/>
          </a:p>
          <a:p>
            <a:pPr indent="0">
              <a:buFont typeface="Arial" charset="0"/>
              <a:buNone/>
              <a:defRPr/>
            </a:pPr>
            <a:r>
              <a:rPr lang="en-IE" sz="1800" dirty="0" smtClean="0"/>
              <a:t>Empty elements are elements that do not have any content of their own. Instead, they will have attributes to store data about the element. For example, you might have a main_image element with an attribute containing the filename of an image, but it has no text content at all.</a:t>
            </a:r>
          </a:p>
          <a:p>
            <a:pPr indent="0">
              <a:buFont typeface="Arial" charset="0"/>
              <a:buNone/>
              <a:defRPr/>
            </a:pPr>
            <a:endParaRPr lang="en-IE" sz="1800" dirty="0" smtClean="0"/>
          </a:p>
          <a:p>
            <a:pPr indent="0">
              <a:buFont typeface="Arial" charset="0"/>
              <a:buNone/>
              <a:defRPr/>
            </a:pPr>
            <a:r>
              <a:rPr lang="en-IE" sz="1800" dirty="0" smtClean="0"/>
              <a:t>To write an empty element with a single opening/closing tag.</a:t>
            </a:r>
          </a:p>
          <a:p>
            <a:pPr indent="0">
              <a:buFont typeface="Arial" charset="0"/>
              <a:buNone/>
              <a:defRPr/>
            </a:pPr>
            <a:r>
              <a:rPr lang="en-IE" sz="1800" dirty="0" smtClean="0"/>
              <a:t>&lt;main_image file=“colossus.jpg” w=“528” h=“349”/&gt;</a:t>
            </a:r>
          </a:p>
          <a:p>
            <a:pPr indent="0">
              <a:buFont typeface="Arial" charset="0"/>
              <a:buNone/>
              <a:defRPr/>
            </a:pPr>
            <a:endParaRPr lang="en-IE" sz="1800" dirty="0" smtClean="0"/>
          </a:p>
          <a:p>
            <a:pPr indent="0">
              <a:buFont typeface="Arial" charset="0"/>
              <a:buNone/>
              <a:defRPr/>
            </a:pPr>
            <a:r>
              <a:rPr lang="en-IE" sz="1800" dirty="0" smtClean="0"/>
              <a:t>To write an empty element with separate opening and closing tags.</a:t>
            </a:r>
          </a:p>
          <a:p>
            <a:pPr indent="0">
              <a:buFont typeface="Arial" charset="0"/>
              <a:buNone/>
              <a:defRPr/>
            </a:pPr>
            <a:r>
              <a:rPr lang="en-IE" sz="1800" dirty="0" smtClean="0"/>
              <a:t>&lt;main_image file=“colossus.jpg” w=“528” h=“349”&gt;&lt;/main_image&gt;</a:t>
            </a:r>
          </a:p>
          <a:p>
            <a:pPr>
              <a:defRPr/>
            </a:pPr>
            <a:endParaRPr lang="en-IE" sz="1800" dirty="0" smtClean="0"/>
          </a:p>
          <a:p>
            <a:pPr indent="0">
              <a:buFont typeface="Arial" charset="0"/>
              <a:buNone/>
              <a:defRPr/>
            </a:pPr>
            <a:r>
              <a:rPr lang="en-IE" sz="1800" dirty="0" smtClean="0"/>
              <a:t>In XML, both the single empty element and the separate open and closing tags for an empty element are the same. It is personal preference as to which technique you prefer to use.</a:t>
            </a:r>
          </a:p>
          <a:p>
            <a:pPr>
              <a:buFont typeface="Arial" charset="0"/>
              <a:buNone/>
              <a:defRPr/>
            </a:pPr>
            <a:endParaRPr lang="en-IE" sz="1400" dirty="0" smtClean="0"/>
          </a:p>
          <a:p>
            <a:pPr>
              <a:defRPr/>
            </a:pPr>
            <a:endParaRPr lang="en-IE" sz="1400" dirty="0" smtClean="0"/>
          </a:p>
          <a:p>
            <a:pPr>
              <a:defRPr/>
            </a:pPr>
            <a:endParaRPr lang="en-IE" sz="1400" dirty="0" smtClean="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XML Basics</a:t>
            </a:r>
          </a:p>
        </p:txBody>
      </p:sp>
    </p:spTree>
    <p:extLst>
      <p:ext uri="{BB962C8B-B14F-4D97-AF65-F5344CB8AC3E}">
        <p14:creationId xmlns:p14="http://schemas.microsoft.com/office/powerpoint/2010/main" val="10223091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endParaRPr lang="en-IE" smtClean="0"/>
          </a:p>
        </p:txBody>
      </p:sp>
      <p:sp>
        <p:nvSpPr>
          <p:cNvPr id="5" name="Content Placeholder 4"/>
          <p:cNvSpPr>
            <a:spLocks noGrp="1" noChangeArrowheads="1"/>
          </p:cNvSpPr>
          <p:nvPr>
            <p:ph idx="1"/>
          </p:nvPr>
        </p:nvSpPr>
        <p:spPr>
          <a:xfrm>
            <a:off x="457200" y="1600200"/>
            <a:ext cx="8229600" cy="5576888"/>
          </a:xfrm>
        </p:spPr>
        <p:txBody>
          <a:bodyPr>
            <a:spAutoFit/>
          </a:bodyPr>
          <a:lstStyle/>
          <a:p>
            <a:pPr>
              <a:buFont typeface="Arial" charset="0"/>
              <a:buNone/>
            </a:pPr>
            <a:r>
              <a:rPr lang="en-IE" sz="1800" smtClean="0"/>
              <a:t>	</a:t>
            </a:r>
            <a:r>
              <a:rPr lang="en-IE" sz="1800" b="1" smtClean="0"/>
              <a:t>Writing comments</a:t>
            </a:r>
          </a:p>
          <a:p>
            <a:pPr>
              <a:buFont typeface="Arial" charset="0"/>
              <a:buNone/>
            </a:pPr>
            <a:endParaRPr lang="en-IE" sz="1800" smtClean="0"/>
          </a:p>
          <a:p>
            <a:pPr>
              <a:buFont typeface="Arial" charset="0"/>
              <a:buNone/>
            </a:pPr>
            <a:r>
              <a:rPr lang="en-IE" sz="1800" smtClean="0"/>
              <a:t>	It is often useful to annotate your XML documents so that you know why you used a particular element, or what a piece of information specifically means.</a:t>
            </a:r>
          </a:p>
          <a:p>
            <a:pPr>
              <a:buFont typeface="Arial" charset="0"/>
              <a:buNone/>
            </a:pPr>
            <a:r>
              <a:rPr lang="en-IE" sz="1800" smtClean="0"/>
              <a:t>	As with HTML, you can insert comments into your XML documents, and they will not be parsed by the processor.</a:t>
            </a:r>
          </a:p>
          <a:p>
            <a:pPr>
              <a:buFont typeface="Arial" charset="0"/>
              <a:buNone/>
            </a:pPr>
            <a:endParaRPr lang="en-IE" sz="1800" smtClean="0"/>
          </a:p>
          <a:p>
            <a:pPr>
              <a:buFont typeface="Arial" charset="0"/>
              <a:buNone/>
            </a:pPr>
            <a:r>
              <a:rPr lang="en-IE" sz="1800" smtClean="0"/>
              <a:t>	To write a comment:</a:t>
            </a:r>
          </a:p>
          <a:p>
            <a:pPr>
              <a:buFont typeface="Arial" charset="0"/>
              <a:buNone/>
            </a:pPr>
            <a:r>
              <a:rPr lang="en-IE" sz="1800" smtClean="0"/>
              <a:t>	&lt;!– write comment here </a:t>
            </a:r>
            <a:r>
              <a:rPr lang="en-IE" sz="1800" smtClean="0">
                <a:sym typeface="Wingdings" pitchFamily="2" charset="2"/>
              </a:rPr>
              <a:t>--&gt;</a:t>
            </a:r>
          </a:p>
          <a:p>
            <a:pPr>
              <a:buFont typeface="Arial" charset="0"/>
              <a:buNone/>
            </a:pPr>
            <a:endParaRPr lang="en-IE" sz="1800" smtClean="0">
              <a:sym typeface="Wingdings" pitchFamily="2" charset="2"/>
            </a:endParaRPr>
          </a:p>
          <a:p>
            <a:pPr>
              <a:buFont typeface="Arial" charset="0"/>
              <a:buNone/>
            </a:pPr>
            <a:r>
              <a:rPr lang="en-IE" sz="1800" smtClean="0">
                <a:sym typeface="Wingdings" pitchFamily="2" charset="2"/>
              </a:rPr>
              <a:t>	Comments can contain spaces, text, elements, and line breaks, and can therefore span multiple lines of XML.</a:t>
            </a:r>
          </a:p>
          <a:p>
            <a:pPr>
              <a:buFont typeface="Arial" charset="0"/>
              <a:buNone/>
            </a:pPr>
            <a:r>
              <a:rPr lang="en-IE" sz="1800" smtClean="0">
                <a:sym typeface="Wingdings" pitchFamily="2" charset="2"/>
              </a:rPr>
              <a:t>	No spaces are required between the double hyphens and the content of the comment.</a:t>
            </a:r>
          </a:p>
          <a:p>
            <a:pPr>
              <a:buFont typeface="Arial" charset="0"/>
              <a:buNone/>
            </a:pPr>
            <a:r>
              <a:rPr lang="en-IE" sz="1800" smtClean="0">
                <a:sym typeface="Wingdings" pitchFamily="2" charset="2"/>
              </a:rPr>
              <a:t>	You may not use a double hyphen within a comment.</a:t>
            </a:r>
            <a:endParaRPr lang="en-IE" sz="1800" smtClean="0"/>
          </a:p>
          <a:p>
            <a:pPr>
              <a:buFont typeface="Arial" charset="0"/>
              <a:buNone/>
            </a:pPr>
            <a:endParaRPr lang="en-IE" sz="1400" smtClean="0"/>
          </a:p>
          <a:p>
            <a:endParaRPr lang="en-IE" sz="1400" smtClean="0"/>
          </a:p>
          <a:p>
            <a:endParaRPr lang="en-IE" sz="1400" smtClean="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XML Basics</a:t>
            </a:r>
          </a:p>
        </p:txBody>
      </p:sp>
    </p:spTree>
    <p:extLst>
      <p:ext uri="{BB962C8B-B14F-4D97-AF65-F5344CB8AC3E}">
        <p14:creationId xmlns:p14="http://schemas.microsoft.com/office/powerpoint/2010/main" val="674810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endParaRPr lang="en-IE" smtClean="0"/>
          </a:p>
        </p:txBody>
      </p:sp>
      <p:sp>
        <p:nvSpPr>
          <p:cNvPr id="5" name="Content Placeholder 4"/>
          <p:cNvSpPr>
            <a:spLocks noGrp="1" noChangeArrowheads="1"/>
          </p:cNvSpPr>
          <p:nvPr>
            <p:ph idx="1"/>
          </p:nvPr>
        </p:nvSpPr>
        <p:spPr>
          <a:xfrm>
            <a:off x="457200" y="1600200"/>
            <a:ext cx="8229600" cy="3847207"/>
          </a:xfrm>
        </p:spPr>
        <p:txBody>
          <a:bodyPr>
            <a:spAutoFit/>
          </a:bodyPr>
          <a:lstStyle/>
          <a:p>
            <a:pPr indent="0">
              <a:buFont typeface="Arial" charset="0"/>
              <a:buNone/>
              <a:defRPr/>
            </a:pPr>
            <a:r>
              <a:rPr lang="en-IE" sz="1800" b="1" dirty="0" smtClean="0"/>
              <a:t>Writing comments</a:t>
            </a:r>
          </a:p>
          <a:p>
            <a:pPr indent="0">
              <a:buFont typeface="Arial" charset="0"/>
              <a:buNone/>
              <a:defRPr/>
            </a:pPr>
            <a:endParaRPr lang="en-IE" sz="1800" b="1" dirty="0" smtClean="0"/>
          </a:p>
          <a:p>
            <a:pPr indent="0">
              <a:buFont typeface="Arial" charset="0"/>
              <a:buNone/>
              <a:defRPr/>
            </a:pPr>
            <a:r>
              <a:rPr lang="en-IE" sz="1800" dirty="0" smtClean="0"/>
              <a:t>You may not nest comments.</a:t>
            </a:r>
          </a:p>
          <a:p>
            <a:pPr indent="0">
              <a:buFont typeface="Arial" charset="0"/>
              <a:buNone/>
              <a:defRPr/>
            </a:pPr>
            <a:r>
              <a:rPr lang="en-IE" sz="1800" dirty="0" smtClean="0"/>
              <a:t>You may use comments to hide a piece of your XML code during development or debugging. The elements within the commented section along with any errors they may contain, will not be processed by the XML processor.</a:t>
            </a:r>
          </a:p>
          <a:p>
            <a:pPr indent="0">
              <a:buFont typeface="Arial" charset="0"/>
              <a:buNone/>
              <a:defRPr/>
            </a:pPr>
            <a:r>
              <a:rPr lang="en-IE" sz="1800" dirty="0" smtClean="0"/>
              <a:t>Commenting are also useful for documenting the structure of an XML document, in order to facilitate changes and updates in the future.</a:t>
            </a:r>
          </a:p>
          <a:p>
            <a:pPr>
              <a:defRPr/>
            </a:pPr>
            <a:endParaRPr lang="en-IE" sz="1800" dirty="0" smtClean="0"/>
          </a:p>
          <a:p>
            <a:pPr>
              <a:buFont typeface="Arial" charset="0"/>
              <a:buNone/>
              <a:defRPr/>
            </a:pPr>
            <a:endParaRPr lang="en-IE" sz="1400" dirty="0" smtClean="0"/>
          </a:p>
          <a:p>
            <a:pPr>
              <a:defRPr/>
            </a:pPr>
            <a:endParaRPr lang="en-IE" sz="1400" dirty="0" smtClean="0"/>
          </a:p>
          <a:p>
            <a:pPr>
              <a:defRPr/>
            </a:pPr>
            <a:endParaRPr lang="en-IE" sz="1400" dirty="0" smtClean="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XML Basics</a:t>
            </a:r>
          </a:p>
        </p:txBody>
      </p:sp>
    </p:spTree>
    <p:extLst>
      <p:ext uri="{BB962C8B-B14F-4D97-AF65-F5344CB8AC3E}">
        <p14:creationId xmlns:p14="http://schemas.microsoft.com/office/powerpoint/2010/main" val="1922999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endParaRPr lang="en-IE" smtClean="0"/>
          </a:p>
        </p:txBody>
      </p:sp>
      <p:sp>
        <p:nvSpPr>
          <p:cNvPr id="5" name="Content Placeholder 4"/>
          <p:cNvSpPr>
            <a:spLocks noGrp="1" noChangeArrowheads="1"/>
          </p:cNvSpPr>
          <p:nvPr>
            <p:ph idx="1"/>
          </p:nvPr>
        </p:nvSpPr>
        <p:spPr>
          <a:xfrm>
            <a:off x="457200" y="1600200"/>
            <a:ext cx="8229600" cy="4468813"/>
          </a:xfrm>
        </p:spPr>
        <p:txBody>
          <a:bodyPr>
            <a:spAutoFit/>
          </a:bodyPr>
          <a:lstStyle/>
          <a:p>
            <a:pPr indent="0">
              <a:buFont typeface="Arial" charset="0"/>
              <a:buNone/>
              <a:defRPr/>
            </a:pPr>
            <a:r>
              <a:rPr lang="en-IE" sz="1800" b="1" dirty="0" smtClean="0"/>
              <a:t>Predefined Entities – five special symbols</a:t>
            </a:r>
          </a:p>
          <a:p>
            <a:pPr indent="0">
              <a:buFont typeface="Arial" charset="0"/>
              <a:buNone/>
              <a:defRPr/>
            </a:pPr>
            <a:endParaRPr lang="en-IE" sz="1800" b="1" dirty="0" smtClean="0"/>
          </a:p>
          <a:p>
            <a:pPr indent="0">
              <a:buFont typeface="Arial" charset="0"/>
              <a:buNone/>
              <a:defRPr/>
            </a:pPr>
            <a:r>
              <a:rPr lang="en-IE" sz="1800" dirty="0" smtClean="0"/>
              <a:t>Unlike HTML, there are only five predefined entities in XML:</a:t>
            </a:r>
          </a:p>
          <a:p>
            <a:pPr indent="0">
              <a:buFont typeface="Arial" charset="0"/>
              <a:buNone/>
              <a:defRPr/>
            </a:pPr>
            <a:endParaRPr lang="en-IE" sz="1800" dirty="0" smtClean="0"/>
          </a:p>
          <a:p>
            <a:pPr indent="0">
              <a:buFont typeface="Arial" charset="0"/>
              <a:buNone/>
              <a:defRPr/>
            </a:pPr>
            <a:r>
              <a:rPr lang="en-IE" sz="1800" dirty="0" smtClean="0"/>
              <a:t>&amp;amp creates an ampersand &amp; character</a:t>
            </a:r>
          </a:p>
          <a:p>
            <a:pPr indent="0">
              <a:buFont typeface="Arial" charset="0"/>
              <a:buNone/>
              <a:defRPr/>
            </a:pPr>
            <a:r>
              <a:rPr lang="en-IE" sz="1800" dirty="0" smtClean="0"/>
              <a:t>&amp;</a:t>
            </a:r>
            <a:r>
              <a:rPr lang="en-IE" sz="1800" dirty="0" err="1" smtClean="0"/>
              <a:t>lt</a:t>
            </a:r>
            <a:r>
              <a:rPr lang="en-IE" sz="1800" dirty="0" smtClean="0"/>
              <a:t> creates a less than sign &lt;</a:t>
            </a:r>
          </a:p>
          <a:p>
            <a:pPr indent="0">
              <a:buFont typeface="Arial" charset="0"/>
              <a:buNone/>
              <a:defRPr/>
            </a:pPr>
            <a:r>
              <a:rPr lang="en-IE" sz="1800" dirty="0" smtClean="0"/>
              <a:t>&amp;</a:t>
            </a:r>
            <a:r>
              <a:rPr lang="en-IE" sz="1800" dirty="0" err="1" smtClean="0"/>
              <a:t>gt</a:t>
            </a:r>
            <a:r>
              <a:rPr lang="en-IE" sz="1800" dirty="0" smtClean="0"/>
              <a:t> creates a greater than sign &gt;</a:t>
            </a:r>
          </a:p>
          <a:p>
            <a:pPr indent="0">
              <a:buFont typeface="Arial" charset="0"/>
              <a:buNone/>
              <a:defRPr/>
            </a:pPr>
            <a:r>
              <a:rPr lang="en-IE" sz="1800" dirty="0" smtClean="0"/>
              <a:t>&amp;</a:t>
            </a:r>
            <a:r>
              <a:rPr lang="en-IE" sz="1800" dirty="0" err="1" smtClean="0"/>
              <a:t>quot</a:t>
            </a:r>
            <a:r>
              <a:rPr lang="en-IE" sz="1800" dirty="0" smtClean="0"/>
              <a:t> creates a double quotation mark “</a:t>
            </a:r>
          </a:p>
          <a:p>
            <a:pPr indent="0">
              <a:buFont typeface="Arial" charset="0"/>
              <a:buNone/>
              <a:defRPr/>
            </a:pPr>
            <a:r>
              <a:rPr lang="en-IE" sz="1800" dirty="0" smtClean="0"/>
              <a:t>&amp;</a:t>
            </a:r>
            <a:r>
              <a:rPr lang="en-IE" sz="1800" dirty="0" err="1" smtClean="0"/>
              <a:t>apos</a:t>
            </a:r>
            <a:r>
              <a:rPr lang="en-IE" sz="1800" dirty="0" smtClean="0"/>
              <a:t> creates a single quotation mark ‘</a:t>
            </a:r>
          </a:p>
          <a:p>
            <a:pPr indent="0">
              <a:buFont typeface="Arial" charset="0"/>
              <a:buNone/>
              <a:defRPr/>
            </a:pPr>
            <a:r>
              <a:rPr lang="en-IE" sz="1800" dirty="0" smtClean="0"/>
              <a:t> </a:t>
            </a:r>
          </a:p>
          <a:p>
            <a:pPr>
              <a:defRPr/>
            </a:pPr>
            <a:endParaRPr lang="en-IE" sz="1800" dirty="0" smtClean="0"/>
          </a:p>
          <a:p>
            <a:pPr>
              <a:buFont typeface="Arial" charset="0"/>
              <a:buNone/>
              <a:defRPr/>
            </a:pPr>
            <a:endParaRPr lang="en-IE" sz="1400" dirty="0" smtClean="0"/>
          </a:p>
          <a:p>
            <a:pPr>
              <a:defRPr/>
            </a:pPr>
            <a:endParaRPr lang="en-IE" sz="1400" dirty="0" smtClean="0"/>
          </a:p>
          <a:p>
            <a:pPr>
              <a:defRPr/>
            </a:pPr>
            <a:endParaRPr lang="en-IE" sz="1400" dirty="0" smtClean="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XML Basics</a:t>
            </a:r>
          </a:p>
        </p:txBody>
      </p:sp>
    </p:spTree>
    <p:extLst>
      <p:ext uri="{BB962C8B-B14F-4D97-AF65-F5344CB8AC3E}">
        <p14:creationId xmlns:p14="http://schemas.microsoft.com/office/powerpoint/2010/main" val="155813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endParaRPr lang="en-IE" smtClean="0"/>
          </a:p>
        </p:txBody>
      </p:sp>
      <p:sp>
        <p:nvSpPr>
          <p:cNvPr id="5" name="Content Placeholder 4"/>
          <p:cNvSpPr>
            <a:spLocks noGrp="1" noChangeArrowheads="1"/>
          </p:cNvSpPr>
          <p:nvPr>
            <p:ph idx="1"/>
          </p:nvPr>
        </p:nvSpPr>
        <p:spPr>
          <a:xfrm>
            <a:off x="457200" y="1600200"/>
            <a:ext cx="8229600" cy="4800600"/>
          </a:xfrm>
        </p:spPr>
        <p:txBody>
          <a:bodyPr>
            <a:spAutoFit/>
          </a:bodyPr>
          <a:lstStyle/>
          <a:p>
            <a:pPr indent="0">
              <a:buFont typeface="Arial" charset="0"/>
              <a:buNone/>
              <a:defRPr/>
            </a:pPr>
            <a:r>
              <a:rPr lang="en-IE" sz="1800" b="1" dirty="0" smtClean="0"/>
              <a:t>Predefined Entities</a:t>
            </a:r>
          </a:p>
          <a:p>
            <a:pPr indent="0">
              <a:buFont typeface="Arial" charset="0"/>
              <a:buNone/>
              <a:defRPr/>
            </a:pPr>
            <a:endParaRPr lang="en-IE" sz="1800" b="1" dirty="0" smtClean="0"/>
          </a:p>
          <a:p>
            <a:pPr indent="0">
              <a:buFont typeface="Arial" charset="0"/>
              <a:buNone/>
              <a:defRPr/>
            </a:pPr>
            <a:r>
              <a:rPr lang="en-IE" sz="1800" dirty="0" smtClean="0"/>
              <a:t>Predefined entities exist in XML because each of these characters have specific meanings. For example if you used a &lt; within the text value of an element or attribute, the XML parser would think you were starting a new element.</a:t>
            </a:r>
          </a:p>
          <a:p>
            <a:pPr indent="0">
              <a:buFont typeface="Arial" charset="0"/>
              <a:buNone/>
              <a:defRPr/>
            </a:pPr>
            <a:r>
              <a:rPr lang="en-IE" sz="1800" dirty="0" smtClean="0"/>
              <a:t>You may not use &lt; or &amp; anywhere in your XML document, except to begin a tag or an entity respectively. If you need to use one of these characters within the text value of an element or attribute, you must use one of the predefined entities.</a:t>
            </a:r>
          </a:p>
          <a:p>
            <a:pPr indent="0">
              <a:buFont typeface="Arial" charset="0"/>
              <a:buNone/>
              <a:defRPr/>
            </a:pPr>
            <a:r>
              <a:rPr lang="en-IE" sz="1800" dirty="0" smtClean="0"/>
              <a:t>You may use a ‘, “ or &gt; within the text value of an element or attribute. However, when using “ or ‘, be sure that you do not match an existing quote. It is advisable to use the predefined entity for &gt; to avoid any confusion.</a:t>
            </a:r>
          </a:p>
          <a:p>
            <a:pPr indent="0">
              <a:buFont typeface="Arial" charset="0"/>
              <a:buNone/>
              <a:defRPr/>
            </a:pPr>
            <a:endParaRPr lang="en-IE" sz="1800" dirty="0" smtClean="0"/>
          </a:p>
          <a:p>
            <a:pPr>
              <a:defRPr/>
            </a:pPr>
            <a:endParaRPr lang="en-IE" sz="1800" dirty="0" smtClean="0"/>
          </a:p>
          <a:p>
            <a:pPr>
              <a:buFont typeface="Arial" charset="0"/>
              <a:buNone/>
              <a:defRPr/>
            </a:pPr>
            <a:endParaRPr lang="en-IE" sz="1400" dirty="0" smtClean="0"/>
          </a:p>
          <a:p>
            <a:pPr>
              <a:defRPr/>
            </a:pPr>
            <a:endParaRPr lang="en-IE" sz="1400" dirty="0" smtClean="0"/>
          </a:p>
          <a:p>
            <a:pPr>
              <a:defRPr/>
            </a:pPr>
            <a:endParaRPr lang="en-IE" sz="1400" dirty="0" smtClean="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XML Basics</a:t>
            </a:r>
          </a:p>
        </p:txBody>
      </p:sp>
    </p:spTree>
    <p:extLst>
      <p:ext uri="{BB962C8B-B14F-4D97-AF65-F5344CB8AC3E}">
        <p14:creationId xmlns:p14="http://schemas.microsoft.com/office/powerpoint/2010/main" val="41803922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457200" y="2420938"/>
            <a:ext cx="8229600" cy="3705225"/>
          </a:xfrm>
        </p:spPr>
        <p:txBody>
          <a:bodyPr/>
          <a:lstStyle/>
          <a:p>
            <a:pPr eaLnBrk="1" hangingPunct="1">
              <a:buFont typeface="Arial" charset="0"/>
              <a:buNone/>
            </a:pPr>
            <a:endParaRPr lang="en-IE" smtClean="0"/>
          </a:p>
          <a:p>
            <a:pPr eaLnBrk="1" hangingPunct="1">
              <a:buFont typeface="Arial" charset="0"/>
              <a:buNone/>
            </a:pPr>
            <a:endParaRPr lang="en-IE" smtClean="0"/>
          </a:p>
          <a:p>
            <a:pPr eaLnBrk="1" hangingPunct="1">
              <a:buFont typeface="Arial" charset="0"/>
              <a:buNone/>
            </a:pPr>
            <a:endParaRPr lang="en-IE" smtClean="0"/>
          </a:p>
        </p:txBody>
      </p:sp>
      <p:sp>
        <p:nvSpPr>
          <p:cNvPr id="4100" name="TextBox 4"/>
          <p:cNvSpPr txBox="1">
            <a:spLocks noChangeArrowheads="1"/>
          </p:cNvSpPr>
          <p:nvPr/>
        </p:nvSpPr>
        <p:spPr bwMode="auto">
          <a:xfrm>
            <a:off x="451892" y="1390124"/>
            <a:ext cx="7416800" cy="3046988"/>
          </a:xfrm>
          <a:prstGeom prst="rect">
            <a:avLst/>
          </a:prstGeom>
          <a:noFill/>
          <a:ln w="9525">
            <a:noFill/>
            <a:miter lim="800000"/>
            <a:headEnd/>
            <a:tailEnd/>
          </a:ln>
        </p:spPr>
        <p:txBody>
          <a:bodyPr>
            <a:spAutoFit/>
          </a:bodyPr>
          <a:lstStyle/>
          <a:p>
            <a:r>
              <a:rPr lang="en-IE" sz="2400" b="1" dirty="0">
                <a:latin typeface="Calibri" pitchFamily="34" charset="0"/>
              </a:rPr>
              <a:t> </a:t>
            </a:r>
          </a:p>
          <a:p>
            <a:r>
              <a:rPr lang="en-IE" sz="2400" b="1" dirty="0">
                <a:latin typeface="Calibri" pitchFamily="34" charset="0"/>
              </a:rPr>
              <a:t>Rules for writing XML:</a:t>
            </a:r>
          </a:p>
          <a:p>
            <a:endParaRPr lang="en-IE" sz="2400" b="1" dirty="0">
              <a:latin typeface="Calibri" pitchFamily="34" charset="0"/>
            </a:endParaRPr>
          </a:p>
          <a:p>
            <a:r>
              <a:rPr lang="en-IE" sz="2400" b="1" dirty="0" smtClean="0">
                <a:latin typeface="Calibri" pitchFamily="34" charset="0"/>
              </a:rPr>
              <a:t>3. Elements </a:t>
            </a:r>
            <a:r>
              <a:rPr lang="en-IE" sz="2400" b="1" dirty="0">
                <a:latin typeface="Calibri" pitchFamily="34" charset="0"/>
              </a:rPr>
              <a:t>must be properly nested. </a:t>
            </a:r>
            <a:r>
              <a:rPr lang="en-IE" sz="2400" dirty="0">
                <a:latin typeface="Calibri" pitchFamily="34" charset="0"/>
              </a:rPr>
              <a:t>– If you start element A, then start element B, you must first close element B and then close element A. </a:t>
            </a:r>
          </a:p>
          <a:p>
            <a:endParaRPr lang="en-IE" sz="2400" dirty="0">
              <a:latin typeface="Calibri" pitchFamily="34" charset="0"/>
            </a:endParaRPr>
          </a:p>
          <a:p>
            <a:endParaRPr lang="en-IE" sz="2400" dirty="0">
              <a:latin typeface="Calibri" pitchFamily="34" charset="0"/>
            </a:endParaRPr>
          </a:p>
        </p:txBody>
      </p:sp>
      <p:pic>
        <p:nvPicPr>
          <p:cNvPr id="21510" name="Picture 2"/>
          <p:cNvPicPr>
            <a:picLocks noChangeAspect="1" noChangeArrowheads="1"/>
          </p:cNvPicPr>
          <p:nvPr/>
        </p:nvPicPr>
        <p:blipFill>
          <a:blip r:embed="rId2" cstate="print"/>
          <a:srcRect/>
          <a:stretch>
            <a:fillRect/>
          </a:stretch>
        </p:blipFill>
        <p:spPr bwMode="auto">
          <a:xfrm>
            <a:off x="611560" y="4437112"/>
            <a:ext cx="5349875" cy="1800225"/>
          </a:xfrm>
          <a:prstGeom prst="rect">
            <a:avLst/>
          </a:prstGeom>
          <a:noFill/>
          <a:ln w="9525">
            <a:noFill/>
            <a:miter lim="800000"/>
            <a:headEnd/>
            <a:tailEnd/>
          </a:ln>
        </p:spPr>
      </p:pic>
      <p:sp>
        <p:nvSpPr>
          <p:cNvPr id="7" name="Content Placeholder 2"/>
          <p:cNvSpPr txBox="1">
            <a:spLocks/>
          </p:cNvSpPr>
          <p:nvPr/>
        </p:nvSpPr>
        <p:spPr>
          <a:xfrm>
            <a:off x="451892" y="660544"/>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smtClean="0">
                <a:solidFill>
                  <a:schemeClr val="tx1"/>
                </a:solidFill>
              </a:rPr>
              <a:t>XML Rules</a:t>
            </a:r>
            <a:endParaRPr lang="en-IE" sz="32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endParaRPr lang="en-IE" smtClean="0"/>
          </a:p>
        </p:txBody>
      </p:sp>
      <p:sp>
        <p:nvSpPr>
          <p:cNvPr id="5" name="Content Placeholder 4"/>
          <p:cNvSpPr>
            <a:spLocks noGrp="1" noChangeArrowheads="1"/>
          </p:cNvSpPr>
          <p:nvPr>
            <p:ph idx="1"/>
          </p:nvPr>
        </p:nvSpPr>
        <p:spPr>
          <a:xfrm>
            <a:off x="457200" y="1600200"/>
            <a:ext cx="8229600" cy="5964238"/>
          </a:xfrm>
        </p:spPr>
        <p:txBody>
          <a:bodyPr>
            <a:spAutoFit/>
          </a:bodyPr>
          <a:lstStyle/>
          <a:p>
            <a:pPr indent="0">
              <a:buFont typeface="Arial" charset="0"/>
              <a:buNone/>
              <a:defRPr/>
            </a:pPr>
            <a:r>
              <a:rPr lang="en-IE" sz="1800" b="1" dirty="0" smtClean="0"/>
              <a:t>Displaying elements as text:</a:t>
            </a:r>
          </a:p>
          <a:p>
            <a:pPr indent="0">
              <a:buFont typeface="Arial" charset="0"/>
              <a:buNone/>
              <a:defRPr/>
            </a:pPr>
            <a:endParaRPr lang="en-IE" sz="1800" b="1" dirty="0" smtClean="0"/>
          </a:p>
          <a:p>
            <a:pPr indent="0">
              <a:buFont typeface="Arial" charset="0"/>
              <a:buNone/>
              <a:defRPr/>
            </a:pPr>
            <a:r>
              <a:rPr lang="en-IE" sz="1800" dirty="0" smtClean="0"/>
              <a:t>If you want to write about XML elements and attributes in your XML documents, you will want to keep the XML processor from interpreting them, and instead just display them as regular text. To do this, you enclose the information in a CDATA section.</a:t>
            </a:r>
          </a:p>
          <a:p>
            <a:pPr indent="0">
              <a:buFont typeface="Arial" charset="0"/>
              <a:buNone/>
              <a:defRPr/>
            </a:pPr>
            <a:endParaRPr lang="en-IE" sz="1800" dirty="0" smtClean="0"/>
          </a:p>
          <a:p>
            <a:pPr indent="0">
              <a:buFont typeface="Arial" charset="0"/>
              <a:buNone/>
              <a:defRPr/>
            </a:pPr>
            <a:r>
              <a:rPr lang="en-IE" sz="1800" dirty="0" smtClean="0"/>
              <a:t>&lt;![CDATA[</a:t>
            </a:r>
          </a:p>
          <a:p>
            <a:pPr indent="0">
              <a:buFont typeface="Arial" charset="0"/>
              <a:buNone/>
              <a:defRPr/>
            </a:pPr>
            <a:r>
              <a:rPr lang="en-IE" sz="1800" dirty="0" smtClean="0"/>
              <a:t>  &lt;</a:t>
            </a:r>
            <a:r>
              <a:rPr lang="en-IE" sz="1800" dirty="0" err="1" smtClean="0"/>
              <a:t>ancient_wonders</a:t>
            </a:r>
            <a:r>
              <a:rPr lang="en-IE" sz="1800" dirty="0" smtClean="0"/>
              <a:t>&gt;</a:t>
            </a:r>
          </a:p>
          <a:p>
            <a:pPr indent="0">
              <a:buFont typeface="Arial" charset="0"/>
              <a:buNone/>
              <a:defRPr/>
            </a:pPr>
            <a:r>
              <a:rPr lang="en-IE" sz="1800" dirty="0" smtClean="0"/>
              <a:t>    &lt;wonder&gt;</a:t>
            </a:r>
          </a:p>
          <a:p>
            <a:pPr indent="0">
              <a:buFont typeface="Arial" charset="0"/>
              <a:buNone/>
              <a:defRPr/>
            </a:pPr>
            <a:r>
              <a:rPr lang="en-IE" sz="1800" dirty="0" smtClean="0"/>
              <a:t>      &lt;name language=“English”&gt; colossus of Rhodes&lt;/name&gt;</a:t>
            </a:r>
          </a:p>
          <a:p>
            <a:pPr indent="0">
              <a:buFont typeface="Arial" charset="0"/>
              <a:buNone/>
              <a:defRPr/>
            </a:pPr>
            <a:r>
              <a:rPr lang="en-IE" sz="1800" dirty="0" smtClean="0"/>
              <a:t>      &lt;location&gt;Rhodes, Greece&lt;/location&gt;</a:t>
            </a:r>
          </a:p>
          <a:p>
            <a:pPr indent="0">
              <a:buFont typeface="Arial" charset="0"/>
              <a:buNone/>
              <a:defRPr/>
            </a:pPr>
            <a:r>
              <a:rPr lang="en-IE" sz="1800" dirty="0" smtClean="0"/>
              <a:t>    &lt;/wonder&gt;</a:t>
            </a:r>
          </a:p>
          <a:p>
            <a:pPr indent="0">
              <a:buFont typeface="Arial" charset="0"/>
              <a:buNone/>
              <a:defRPr/>
            </a:pPr>
            <a:r>
              <a:rPr lang="en-IE" sz="1800" dirty="0" smtClean="0"/>
              <a:t>&lt;/</a:t>
            </a:r>
            <a:r>
              <a:rPr lang="en-IE" sz="1800" dirty="0" err="1" smtClean="0"/>
              <a:t>ancient_wonders</a:t>
            </a:r>
            <a:r>
              <a:rPr lang="en-IE" sz="1800" dirty="0" smtClean="0"/>
              <a:t>&gt;</a:t>
            </a:r>
          </a:p>
          <a:p>
            <a:pPr indent="0">
              <a:buFont typeface="Arial" charset="0"/>
              <a:buNone/>
              <a:defRPr/>
            </a:pPr>
            <a:r>
              <a:rPr lang="en-IE" sz="1800" dirty="0" smtClean="0"/>
              <a:t>]]&gt;</a:t>
            </a:r>
          </a:p>
          <a:p>
            <a:pPr>
              <a:defRPr/>
            </a:pPr>
            <a:endParaRPr lang="en-IE" sz="1800" dirty="0" smtClean="0"/>
          </a:p>
          <a:p>
            <a:pPr>
              <a:buFont typeface="Arial" charset="0"/>
              <a:buNone/>
              <a:defRPr/>
            </a:pPr>
            <a:endParaRPr lang="en-IE" sz="1400" dirty="0" smtClean="0"/>
          </a:p>
          <a:p>
            <a:pPr>
              <a:defRPr/>
            </a:pPr>
            <a:endParaRPr lang="en-IE" sz="1400" dirty="0" smtClean="0"/>
          </a:p>
          <a:p>
            <a:pPr>
              <a:defRPr/>
            </a:pPr>
            <a:endParaRPr lang="en-IE" sz="1400" dirty="0" smtClean="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XML Basics</a:t>
            </a:r>
          </a:p>
        </p:txBody>
      </p:sp>
    </p:spTree>
    <p:extLst>
      <p:ext uri="{BB962C8B-B14F-4D97-AF65-F5344CB8AC3E}">
        <p14:creationId xmlns:p14="http://schemas.microsoft.com/office/powerpoint/2010/main" val="1397208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endParaRPr lang="en-IE" smtClean="0"/>
          </a:p>
        </p:txBody>
      </p:sp>
      <p:sp>
        <p:nvSpPr>
          <p:cNvPr id="5" name="Content Placeholder 4"/>
          <p:cNvSpPr>
            <a:spLocks noGrp="1" noChangeArrowheads="1"/>
          </p:cNvSpPr>
          <p:nvPr>
            <p:ph idx="1"/>
          </p:nvPr>
        </p:nvSpPr>
        <p:spPr>
          <a:xfrm>
            <a:off x="457200" y="1600200"/>
            <a:ext cx="8229600" cy="4579938"/>
          </a:xfrm>
        </p:spPr>
        <p:txBody>
          <a:bodyPr>
            <a:spAutoFit/>
          </a:bodyPr>
          <a:lstStyle/>
          <a:p>
            <a:pPr indent="0">
              <a:buFont typeface="Arial" charset="0"/>
              <a:buNone/>
              <a:defRPr/>
            </a:pPr>
            <a:r>
              <a:rPr lang="en-IE" sz="1800" b="1" dirty="0" smtClean="0"/>
              <a:t>Displaying elements as text:</a:t>
            </a:r>
          </a:p>
          <a:p>
            <a:pPr>
              <a:buFont typeface="Arial" charset="0"/>
              <a:buNone/>
              <a:defRPr/>
            </a:pPr>
            <a:endParaRPr lang="en-IE" sz="1800" dirty="0" smtClean="0"/>
          </a:p>
          <a:p>
            <a:pPr>
              <a:buFont typeface="Arial" charset="0"/>
              <a:buNone/>
              <a:defRPr/>
            </a:pPr>
            <a:r>
              <a:rPr lang="en-IE" sz="1800" dirty="0" smtClean="0"/>
              <a:t>	Two other common uses for the CDATA section are to enclose HTML and JavaScript so that they are not parsed by the XML parser.</a:t>
            </a:r>
          </a:p>
          <a:p>
            <a:pPr>
              <a:buFont typeface="Arial" charset="0"/>
              <a:buNone/>
              <a:defRPr/>
            </a:pPr>
            <a:r>
              <a:rPr lang="en-IE" sz="1800" dirty="0" smtClean="0"/>
              <a:t>	CDATA stands for (unparsed) Character Data, meaning that the CDATA content will not be interpreted by the XML processor. This is opposed to PCDATA which is parsed character data – we will cover later.</a:t>
            </a:r>
          </a:p>
          <a:p>
            <a:pPr>
              <a:buFont typeface="Arial" charset="0"/>
              <a:buNone/>
              <a:defRPr/>
            </a:pPr>
            <a:r>
              <a:rPr lang="en-IE" sz="1800" dirty="0" smtClean="0"/>
              <a:t>	The predefined entities will not work within the CDATA section so if you want display an &amp; then type &amp;, as &amp;amp will not work.</a:t>
            </a:r>
          </a:p>
          <a:p>
            <a:pPr>
              <a:buFont typeface="Arial" charset="0"/>
              <a:buNone/>
              <a:defRPr/>
            </a:pPr>
            <a:r>
              <a:rPr lang="en-IE" sz="1800" dirty="0" smtClean="0"/>
              <a:t>	You may not nest CDATA sections.</a:t>
            </a:r>
          </a:p>
          <a:p>
            <a:pPr>
              <a:buFont typeface="Arial" charset="0"/>
              <a:buNone/>
              <a:defRPr/>
            </a:pPr>
            <a:r>
              <a:rPr lang="en-IE" sz="1800" dirty="0" smtClean="0"/>
              <a:t>	CDATA can be used anywhere within the root element of an XML document.</a:t>
            </a:r>
          </a:p>
          <a:p>
            <a:pPr>
              <a:buFont typeface="Arial" charset="0"/>
              <a:buNone/>
              <a:defRPr/>
            </a:pPr>
            <a:endParaRPr lang="en-IE" sz="1800" dirty="0" smtClean="0"/>
          </a:p>
          <a:p>
            <a:pPr>
              <a:buFont typeface="Arial" charset="0"/>
              <a:buNone/>
              <a:defRPr/>
            </a:pPr>
            <a:endParaRPr lang="en-IE" sz="1400" dirty="0" smtClean="0"/>
          </a:p>
          <a:p>
            <a:pPr>
              <a:defRPr/>
            </a:pPr>
            <a:endParaRPr lang="en-IE" sz="1400" dirty="0" smtClean="0"/>
          </a:p>
          <a:p>
            <a:pPr>
              <a:defRPr/>
            </a:pPr>
            <a:endParaRPr lang="en-IE" sz="1400" dirty="0" smtClean="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XML Basics</a:t>
            </a:r>
          </a:p>
        </p:txBody>
      </p:sp>
    </p:spTree>
    <p:extLst>
      <p:ext uri="{BB962C8B-B14F-4D97-AF65-F5344CB8AC3E}">
        <p14:creationId xmlns:p14="http://schemas.microsoft.com/office/powerpoint/2010/main" val="3303620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3" name="Picture 2"/>
          <p:cNvPicPr>
            <a:picLocks noGrp="1" noChangeAspect="1" noChangeArrowheads="1"/>
          </p:cNvPicPr>
          <p:nvPr>
            <p:ph idx="1"/>
          </p:nvPr>
        </p:nvPicPr>
        <p:blipFill>
          <a:blip r:embed="rId2" cstate="print"/>
          <a:srcRect/>
          <a:stretch>
            <a:fillRect/>
          </a:stretch>
        </p:blipFill>
        <p:spPr>
          <a:xfrm>
            <a:off x="755650" y="4005263"/>
            <a:ext cx="4411510" cy="935905"/>
          </a:xfrm>
          <a:noFill/>
        </p:spPr>
      </p:pic>
      <p:sp>
        <p:nvSpPr>
          <p:cNvPr id="4100" name="TextBox 4"/>
          <p:cNvSpPr txBox="1">
            <a:spLocks noChangeArrowheads="1"/>
          </p:cNvSpPr>
          <p:nvPr/>
        </p:nvSpPr>
        <p:spPr bwMode="auto">
          <a:xfrm>
            <a:off x="435000" y="1376363"/>
            <a:ext cx="7416800" cy="5262979"/>
          </a:xfrm>
          <a:prstGeom prst="rect">
            <a:avLst/>
          </a:prstGeom>
          <a:noFill/>
          <a:ln w="9525">
            <a:noFill/>
            <a:miter lim="800000"/>
            <a:headEnd/>
            <a:tailEnd/>
          </a:ln>
        </p:spPr>
        <p:txBody>
          <a:bodyPr>
            <a:spAutoFit/>
          </a:bodyPr>
          <a:lstStyle/>
          <a:p>
            <a:r>
              <a:rPr lang="en-IE" sz="2400" b="1" dirty="0">
                <a:latin typeface="Calibri" pitchFamily="34" charset="0"/>
              </a:rPr>
              <a:t> </a:t>
            </a:r>
          </a:p>
          <a:p>
            <a:r>
              <a:rPr lang="en-IE" sz="2400" b="1" dirty="0">
                <a:latin typeface="Calibri" pitchFamily="34" charset="0"/>
              </a:rPr>
              <a:t>Rules for writing XML:</a:t>
            </a:r>
          </a:p>
          <a:p>
            <a:endParaRPr lang="en-IE" sz="2400" b="1" dirty="0">
              <a:latin typeface="Calibri" pitchFamily="34" charset="0"/>
            </a:endParaRPr>
          </a:p>
          <a:p>
            <a:r>
              <a:rPr lang="en-IE" sz="2400" b="1" dirty="0" smtClean="0">
                <a:latin typeface="Calibri" pitchFamily="34" charset="0"/>
              </a:rPr>
              <a:t>4. Case </a:t>
            </a:r>
            <a:r>
              <a:rPr lang="en-IE" sz="2400" b="1" dirty="0">
                <a:latin typeface="Calibri" pitchFamily="34" charset="0"/>
              </a:rPr>
              <a:t>matters. </a:t>
            </a:r>
            <a:r>
              <a:rPr lang="en-IE" sz="2400" dirty="0">
                <a:latin typeface="Calibri" pitchFamily="34" charset="0"/>
              </a:rPr>
              <a:t>– XML is case sensitive. Elements named wonder, WONDER, and Wonder are considered entirely separate and unrelated to each other.</a:t>
            </a:r>
          </a:p>
          <a:p>
            <a:endParaRPr lang="en-IE" sz="2400" dirty="0">
              <a:latin typeface="Calibri" pitchFamily="34" charset="0"/>
            </a:endParaRPr>
          </a:p>
          <a:p>
            <a:r>
              <a:rPr lang="en-IE" sz="2400" dirty="0">
                <a:latin typeface="Calibri" pitchFamily="34" charset="0"/>
              </a:rPr>
              <a:t>			</a:t>
            </a:r>
          </a:p>
          <a:p>
            <a:r>
              <a:rPr lang="en-IE" sz="2400" dirty="0">
                <a:latin typeface="Calibri" pitchFamily="34" charset="0"/>
              </a:rPr>
              <a:t>				</a:t>
            </a:r>
            <a:endParaRPr lang="en-IE" sz="2400" dirty="0" smtClean="0">
              <a:latin typeface="Calibri" pitchFamily="34" charset="0"/>
            </a:endParaRPr>
          </a:p>
          <a:p>
            <a:r>
              <a:rPr lang="en-IE" sz="2400" dirty="0">
                <a:latin typeface="Calibri" pitchFamily="34" charset="0"/>
              </a:rPr>
              <a:t>	</a:t>
            </a:r>
            <a:r>
              <a:rPr lang="en-IE" sz="2400" dirty="0" smtClean="0">
                <a:latin typeface="Calibri" pitchFamily="34" charset="0"/>
              </a:rPr>
              <a:t>				</a:t>
            </a:r>
            <a:r>
              <a:rPr lang="en-IE" sz="2400" dirty="0" smtClean="0">
                <a:latin typeface="Calibri" pitchFamily="34" charset="0"/>
              </a:rPr>
              <a:t>Valid </a:t>
            </a:r>
            <a:r>
              <a:rPr lang="en-IE" sz="2400" dirty="0">
                <a:latin typeface="Calibri" pitchFamily="34" charset="0"/>
              </a:rPr>
              <a:t>XML</a:t>
            </a:r>
          </a:p>
          <a:p>
            <a:endParaRPr lang="en-IE" sz="2400" dirty="0">
              <a:latin typeface="Calibri" pitchFamily="34" charset="0"/>
            </a:endParaRPr>
          </a:p>
          <a:p>
            <a:endParaRPr lang="en-IE" sz="2400" dirty="0">
              <a:latin typeface="Calibri" pitchFamily="34" charset="0"/>
            </a:endParaRPr>
          </a:p>
          <a:p>
            <a:r>
              <a:rPr lang="en-IE" sz="2400" dirty="0">
                <a:latin typeface="Calibri" pitchFamily="34" charset="0"/>
              </a:rPr>
              <a:t>				</a:t>
            </a:r>
            <a:r>
              <a:rPr lang="en-IE" sz="2400" dirty="0" smtClean="0">
                <a:latin typeface="Calibri" pitchFamily="34" charset="0"/>
              </a:rPr>
              <a:t>	Invalid </a:t>
            </a:r>
            <a:r>
              <a:rPr lang="en-IE" sz="2400" dirty="0">
                <a:latin typeface="Calibri" pitchFamily="34" charset="0"/>
              </a:rPr>
              <a:t>XML</a:t>
            </a:r>
          </a:p>
          <a:p>
            <a:endParaRPr lang="en-IE" sz="2400" dirty="0">
              <a:latin typeface="Calibri" pitchFamily="34" charset="0"/>
            </a:endParaRPr>
          </a:p>
        </p:txBody>
      </p:sp>
      <p:pic>
        <p:nvPicPr>
          <p:cNvPr id="22534" name="Picture 3"/>
          <p:cNvPicPr>
            <a:picLocks noChangeAspect="1" noChangeArrowheads="1"/>
          </p:cNvPicPr>
          <p:nvPr/>
        </p:nvPicPr>
        <p:blipFill>
          <a:blip r:embed="rId3" cstate="print"/>
          <a:srcRect/>
          <a:stretch>
            <a:fillRect/>
          </a:stretch>
        </p:blipFill>
        <p:spPr bwMode="auto">
          <a:xfrm>
            <a:off x="827088" y="5300663"/>
            <a:ext cx="4150740" cy="648617"/>
          </a:xfrm>
          <a:prstGeom prst="rect">
            <a:avLst/>
          </a:prstGeom>
          <a:noFill/>
          <a:ln w="9525">
            <a:noFill/>
            <a:miter lim="800000"/>
            <a:headEnd/>
            <a:tailEnd/>
          </a:ln>
        </p:spPr>
      </p:pic>
      <p:sp>
        <p:nvSpPr>
          <p:cNvPr id="7"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smtClean="0">
                <a:solidFill>
                  <a:schemeClr val="tx1"/>
                </a:solidFill>
              </a:rPr>
              <a:t>XML Rules</a:t>
            </a:r>
            <a:endParaRPr lang="en-IE" sz="32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Box 4"/>
          <p:cNvSpPr txBox="1">
            <a:spLocks noChangeArrowheads="1"/>
          </p:cNvSpPr>
          <p:nvPr/>
        </p:nvSpPr>
        <p:spPr bwMode="auto">
          <a:xfrm>
            <a:off x="439440" y="1398737"/>
            <a:ext cx="7416800" cy="4154984"/>
          </a:xfrm>
          <a:prstGeom prst="rect">
            <a:avLst/>
          </a:prstGeom>
          <a:noFill/>
          <a:ln w="9525">
            <a:noFill/>
            <a:miter lim="800000"/>
            <a:headEnd/>
            <a:tailEnd/>
          </a:ln>
        </p:spPr>
        <p:txBody>
          <a:bodyPr>
            <a:spAutoFit/>
          </a:bodyPr>
          <a:lstStyle/>
          <a:p>
            <a:r>
              <a:rPr lang="en-IE" sz="2400" b="1" dirty="0">
                <a:latin typeface="Calibri" pitchFamily="34" charset="0"/>
              </a:rPr>
              <a:t> </a:t>
            </a:r>
          </a:p>
          <a:p>
            <a:r>
              <a:rPr lang="en-IE" sz="2400" b="1" dirty="0">
                <a:latin typeface="Calibri" pitchFamily="34" charset="0"/>
              </a:rPr>
              <a:t>Rules for writing XML:</a:t>
            </a:r>
          </a:p>
          <a:p>
            <a:endParaRPr lang="en-IE" sz="2400" b="1" dirty="0">
              <a:latin typeface="Calibri" pitchFamily="34" charset="0"/>
            </a:endParaRPr>
          </a:p>
          <a:p>
            <a:r>
              <a:rPr lang="en-IE" sz="2400" b="1" dirty="0" smtClean="0">
                <a:latin typeface="Calibri" pitchFamily="34" charset="0"/>
              </a:rPr>
              <a:t>5. Values </a:t>
            </a:r>
            <a:r>
              <a:rPr lang="en-IE" sz="2400" b="1" dirty="0">
                <a:latin typeface="Calibri" pitchFamily="34" charset="0"/>
              </a:rPr>
              <a:t>must be enclosed in quotation marks. – </a:t>
            </a:r>
            <a:r>
              <a:rPr lang="en-IE" sz="2400" dirty="0">
                <a:latin typeface="Calibri" pitchFamily="34" charset="0"/>
              </a:rPr>
              <a:t>An attribute’s value must always be enclosed in either matching single or double quotation marks.</a:t>
            </a:r>
          </a:p>
          <a:p>
            <a:endParaRPr lang="en-IE" sz="2400" dirty="0">
              <a:latin typeface="Calibri" pitchFamily="34" charset="0"/>
            </a:endParaRPr>
          </a:p>
          <a:p>
            <a:r>
              <a:rPr lang="en-IE" sz="2400" dirty="0">
                <a:latin typeface="Calibri" pitchFamily="34" charset="0"/>
              </a:rPr>
              <a:t>The quotation marks are required. They can be single or double, as long as they match each other.</a:t>
            </a:r>
          </a:p>
          <a:p>
            <a:r>
              <a:rPr lang="en-IE" sz="2400" dirty="0">
                <a:latin typeface="Calibri" pitchFamily="34" charset="0"/>
              </a:rPr>
              <a:t>						</a:t>
            </a:r>
          </a:p>
          <a:p>
            <a:endParaRPr lang="en-IE" sz="2400" dirty="0">
              <a:latin typeface="Calibri" pitchFamily="34" charset="0"/>
            </a:endParaRPr>
          </a:p>
        </p:txBody>
      </p:sp>
      <p:pic>
        <p:nvPicPr>
          <p:cNvPr id="23557" name="Picture 2"/>
          <p:cNvPicPr>
            <a:picLocks noGrp="1" noChangeAspect="1" noChangeArrowheads="1"/>
          </p:cNvPicPr>
          <p:nvPr>
            <p:ph idx="1"/>
          </p:nvPr>
        </p:nvPicPr>
        <p:blipFill>
          <a:blip r:embed="rId2" cstate="print"/>
          <a:srcRect/>
          <a:stretch>
            <a:fillRect/>
          </a:stretch>
        </p:blipFill>
        <p:spPr>
          <a:xfrm>
            <a:off x="539552" y="5517232"/>
            <a:ext cx="5033962" cy="647700"/>
          </a:xfrm>
          <a:noFill/>
        </p:spPr>
      </p:pic>
      <p:sp>
        <p:nvSpPr>
          <p:cNvPr id="6"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smtClean="0">
                <a:solidFill>
                  <a:schemeClr val="tx1"/>
                </a:solidFill>
              </a:rPr>
              <a:t>XML Rules</a:t>
            </a:r>
            <a:endParaRPr lang="en-IE" sz="32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8339" name="Rectangle 3"/>
          <p:cNvSpPr>
            <a:spLocks noGrp="1" noChangeArrowheads="1"/>
          </p:cNvSpPr>
          <p:nvPr>
            <p:ph idx="1"/>
          </p:nvPr>
        </p:nvSpPr>
        <p:spPr>
          <a:xfrm>
            <a:off x="323528" y="1557338"/>
            <a:ext cx="8209285" cy="4824412"/>
          </a:xfrm>
        </p:spPr>
        <p:txBody>
          <a:bodyPr>
            <a:normAutofit/>
          </a:bodyPr>
          <a:lstStyle/>
          <a:p>
            <a:pPr marL="114300" indent="0" algn="just" eaLnBrk="1" hangingPunct="1">
              <a:lnSpc>
                <a:spcPct val="90000"/>
              </a:lnSpc>
              <a:buNone/>
            </a:pPr>
            <a:endParaRPr lang="en-US" sz="2400" dirty="0" smtClean="0">
              <a:cs typeface="Times New Roman" pitchFamily="18" charset="0"/>
            </a:endParaRPr>
          </a:p>
          <a:p>
            <a:pPr marL="114300" indent="0" algn="just" eaLnBrk="1" hangingPunct="1">
              <a:lnSpc>
                <a:spcPct val="90000"/>
              </a:lnSpc>
              <a:buNone/>
            </a:pPr>
            <a:r>
              <a:rPr lang="en-US" sz="2400" dirty="0" smtClean="0">
                <a:cs typeface="Times New Roman" pitchFamily="18" charset="0"/>
              </a:rPr>
              <a:t>A </a:t>
            </a:r>
            <a:r>
              <a:rPr lang="en-US" sz="2400" b="1" dirty="0" smtClean="0">
                <a:cs typeface="Times New Roman" pitchFamily="18" charset="0"/>
              </a:rPr>
              <a:t>well-formed</a:t>
            </a:r>
            <a:r>
              <a:rPr lang="en-US" sz="2400" dirty="0" smtClean="0">
                <a:cs typeface="Times New Roman" pitchFamily="18" charset="0"/>
              </a:rPr>
              <a:t> XML document is one that complies with the following rules:</a:t>
            </a:r>
          </a:p>
          <a:p>
            <a:pPr lvl="1" eaLnBrk="1" hangingPunct="1"/>
            <a:r>
              <a:rPr lang="en-US" sz="2400" dirty="0" smtClean="0"/>
              <a:t>XML documents must have a root element</a:t>
            </a:r>
          </a:p>
          <a:p>
            <a:pPr lvl="1" eaLnBrk="1" hangingPunct="1"/>
            <a:r>
              <a:rPr lang="en-US" sz="2400" dirty="0" smtClean="0"/>
              <a:t>XML elements must have a closing tag</a:t>
            </a:r>
          </a:p>
          <a:p>
            <a:pPr lvl="1" eaLnBrk="1" hangingPunct="1"/>
            <a:r>
              <a:rPr lang="en-US" sz="2400" dirty="0" smtClean="0"/>
              <a:t>XML tags are case sensitive</a:t>
            </a:r>
          </a:p>
          <a:p>
            <a:pPr lvl="1" eaLnBrk="1" hangingPunct="1"/>
            <a:r>
              <a:rPr lang="en-US" sz="2400" dirty="0" smtClean="0"/>
              <a:t>XML elements must be properly nested</a:t>
            </a:r>
          </a:p>
          <a:p>
            <a:pPr lvl="1" eaLnBrk="1" hangingPunct="1"/>
            <a:r>
              <a:rPr lang="en-US" sz="2400" dirty="0" smtClean="0"/>
              <a:t>XML attribute values must be quoted</a:t>
            </a:r>
          </a:p>
          <a:p>
            <a:pPr eaLnBrk="1" hangingPunct="1"/>
            <a:endParaRPr lang="en-US" sz="2400" dirty="0" smtClean="0"/>
          </a:p>
          <a:p>
            <a:pPr eaLnBrk="1" hangingPunct="1"/>
            <a:r>
              <a:rPr lang="en-US" sz="2400" dirty="0" smtClean="0"/>
              <a:t>A “</a:t>
            </a:r>
            <a:r>
              <a:rPr lang="en-US" sz="2400" b="1" dirty="0" smtClean="0"/>
              <a:t>valid</a:t>
            </a:r>
            <a:r>
              <a:rPr lang="en-US" sz="2400" dirty="0" smtClean="0"/>
              <a:t>” XML document is one which is well-formed, but also conforms to a DTD.</a:t>
            </a:r>
          </a:p>
          <a:p>
            <a:pPr lvl="1" algn="just" eaLnBrk="1" hangingPunct="1">
              <a:lnSpc>
                <a:spcPct val="90000"/>
              </a:lnSpc>
            </a:pPr>
            <a:endParaRPr lang="en-US" sz="2400" dirty="0" smtClean="0">
              <a:latin typeface="Courier New" pitchFamily="49" charset="0"/>
              <a:cs typeface="Courier New" pitchFamily="49" charset="0"/>
            </a:endParaRPr>
          </a:p>
        </p:txBody>
      </p:sp>
      <p:sp>
        <p:nvSpPr>
          <p:cNvPr id="5"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smtClean="0">
                <a:solidFill>
                  <a:schemeClr val="tx1"/>
                </a:solidFill>
              </a:rPr>
              <a:t>XML Rules</a:t>
            </a:r>
            <a:endParaRPr lang="en-IE" sz="3200" dirty="0">
              <a:solidFill>
                <a:schemeClr val="tx1"/>
              </a:solidFill>
            </a:endParaRPr>
          </a:p>
        </p:txBody>
      </p:sp>
      <p:sp>
        <p:nvSpPr>
          <p:cNvPr id="2" name="Title 1"/>
          <p:cNvSpPr>
            <a:spLocks noGrp="1"/>
          </p:cNvSpPr>
          <p:nvPr>
            <p:ph type="title"/>
          </p:nvPr>
        </p:nvSpPr>
        <p:spPr/>
        <p:txBody>
          <a:bodyPr/>
          <a:lstStyle/>
          <a:p>
            <a:endParaRPr lang="en-GB"/>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833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833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833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833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8339">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833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83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a:bodyPr>
          <a:lstStyle/>
          <a:p>
            <a:r>
              <a:rPr lang="en-IE" sz="2400" b="1" dirty="0" smtClean="0"/>
              <a:t>Ensure Data Integrity</a:t>
            </a:r>
            <a:r>
              <a:rPr lang="en-IE" sz="2400" dirty="0" smtClean="0"/>
              <a:t>:</a:t>
            </a:r>
          </a:p>
          <a:p>
            <a:r>
              <a:rPr lang="en-IE" sz="2400" dirty="0" smtClean="0"/>
              <a:t>Trust is important for data – that it hasn’t been corrupted, truncated, mistyped or left incomplete. Broken documents can confuse software, format as gibberish, and result in erroneous calculations. </a:t>
            </a:r>
          </a:p>
          <a:p>
            <a:r>
              <a:rPr lang="en-IE" sz="2400" dirty="0" smtClean="0"/>
              <a:t>Transmitting and converting documents always entails risk that some information may be lost.</a:t>
            </a:r>
          </a:p>
          <a:p>
            <a:r>
              <a:rPr lang="en-IE" sz="2400" dirty="0" smtClean="0"/>
              <a:t>XML gives you the ability to guarantee a level of trust in data.</a:t>
            </a:r>
          </a:p>
          <a:p>
            <a:r>
              <a:rPr lang="en-IE" sz="2400" dirty="0" smtClean="0"/>
              <a:t>First there is well-</a:t>
            </a:r>
            <a:r>
              <a:rPr lang="en-IE" sz="2400" dirty="0" err="1" smtClean="0"/>
              <a:t>formedness</a:t>
            </a:r>
            <a:r>
              <a:rPr lang="en-IE" sz="2400" dirty="0" smtClean="0"/>
              <a:t>, every XML parser is required to report syntax errors in </a:t>
            </a:r>
            <a:r>
              <a:rPr lang="en-IE" sz="2400" dirty="0" err="1" smtClean="0"/>
              <a:t>markup</a:t>
            </a:r>
            <a:r>
              <a:rPr lang="en-IE" sz="2400" dirty="0" smtClean="0"/>
              <a:t>.</a:t>
            </a:r>
            <a:endParaRPr lang="en-IE" sz="2400" dirty="0"/>
          </a:p>
        </p:txBody>
      </p:sp>
      <p:sp>
        <p:nvSpPr>
          <p:cNvPr id="3" name="Text Placeholder 2"/>
          <p:cNvSpPr>
            <a:spLocks noGrp="1"/>
          </p:cNvSpPr>
          <p:nvPr>
            <p:ph type="body" sz="quarter" idx="13"/>
          </p:nvPr>
        </p:nvSpPr>
        <p:spPr/>
        <p:txBody>
          <a:bodyPr/>
          <a:lstStyle/>
          <a:p>
            <a:r>
              <a:rPr lang="en-IE" dirty="0" smtClean="0"/>
              <a:t>Meta Information</a:t>
            </a:r>
            <a:endParaRPr lang="en-IE" dirty="0"/>
          </a:p>
        </p:txBody>
      </p:sp>
      <p:sp>
        <p:nvSpPr>
          <p:cNvPr id="4" name="Content Placeholder 2"/>
          <p:cNvSpPr txBox="1">
            <a:spLocks/>
          </p:cNvSpPr>
          <p:nvPr/>
        </p:nvSpPr>
        <p:spPr>
          <a:xfrm>
            <a:off x="528612" y="692696"/>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smtClean="0">
                <a:solidFill>
                  <a:schemeClr val="tx1"/>
                </a:solidFill>
              </a:rPr>
              <a:t>Document Type Definitions</a:t>
            </a:r>
            <a:endParaRPr lang="en-IE" sz="3200" dirty="0">
              <a:solidFill>
                <a:schemeClr val="tx1"/>
              </a:solidFill>
            </a:endParaRPr>
          </a:p>
        </p:txBody>
      </p:sp>
    </p:spTree>
    <p:extLst>
      <p:ext uri="{BB962C8B-B14F-4D97-AF65-F5344CB8AC3E}">
        <p14:creationId xmlns:p14="http://schemas.microsoft.com/office/powerpoint/2010/main" val="3441370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IE" dirty="0" smtClean="0"/>
              <a:t>Missing tags, malformed tags, illegal characters, and other problems should be immediately reported to you by the XML parser.</a:t>
            </a:r>
          </a:p>
          <a:p>
            <a:r>
              <a:rPr lang="en-IE" dirty="0" smtClean="0"/>
              <a:t>&lt;announcement&lt;</a:t>
            </a:r>
          </a:p>
          <a:p>
            <a:r>
              <a:rPr lang="en-IE" dirty="0"/>
              <a:t> </a:t>
            </a:r>
            <a:r>
              <a:rPr lang="en-IE" dirty="0" smtClean="0"/>
              <a:t>  &lt;TEXT&gt;Hello, world! I’m using XML  &amp; XSLT&lt;/Text&gt;</a:t>
            </a:r>
          </a:p>
          <a:p>
            <a:r>
              <a:rPr lang="en-IE" dirty="0" smtClean="0"/>
              <a:t>&lt;/</a:t>
            </a:r>
            <a:r>
              <a:rPr lang="en-IE" dirty="0" err="1" smtClean="0"/>
              <a:t>anouncement</a:t>
            </a:r>
            <a:r>
              <a:rPr lang="en-IE" dirty="0" smtClean="0"/>
              <a:t>&gt;</a:t>
            </a:r>
          </a:p>
          <a:p>
            <a:endParaRPr lang="en-IE" dirty="0"/>
          </a:p>
          <a:p>
            <a:r>
              <a:rPr lang="en-IE" dirty="0" smtClean="0"/>
              <a:t>Two mismatched tags and an illegal character will be found by the parser, as well as showing you where the errors occurred.</a:t>
            </a:r>
            <a:endParaRPr lang="en-IE" dirty="0"/>
          </a:p>
        </p:txBody>
      </p:sp>
      <p:sp>
        <p:nvSpPr>
          <p:cNvPr id="6" name="Content Placeholder 2"/>
          <p:cNvSpPr txBox="1">
            <a:spLocks/>
          </p:cNvSpPr>
          <p:nvPr/>
        </p:nvSpPr>
        <p:spPr>
          <a:xfrm>
            <a:off x="528612" y="692696"/>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smtClean="0">
                <a:solidFill>
                  <a:schemeClr val="tx1"/>
                </a:solidFill>
              </a:rPr>
              <a:t>Meta Information</a:t>
            </a:r>
            <a:endParaRPr lang="en-IE" sz="3200" dirty="0">
              <a:solidFill>
                <a:schemeClr val="tx1"/>
              </a:solidFill>
            </a:endParaRPr>
          </a:p>
        </p:txBody>
      </p:sp>
      <p:sp>
        <p:nvSpPr>
          <p:cNvPr id="7" name="Content Placeholder 2"/>
          <p:cNvSpPr txBox="1">
            <a:spLocks/>
          </p:cNvSpPr>
          <p:nvPr/>
        </p:nvSpPr>
        <p:spPr>
          <a:xfrm>
            <a:off x="539552" y="692696"/>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smtClean="0">
                <a:solidFill>
                  <a:schemeClr val="tx1"/>
                </a:solidFill>
              </a:rPr>
              <a:t>Document Type Definitions</a:t>
            </a:r>
            <a:endParaRPr lang="en-IE" sz="3200" dirty="0">
              <a:solidFill>
                <a:schemeClr val="tx1"/>
              </a:solidFill>
            </a:endParaRPr>
          </a:p>
        </p:txBody>
      </p:sp>
    </p:spTree>
    <p:extLst>
      <p:ext uri="{BB962C8B-B14F-4D97-AF65-F5344CB8AC3E}">
        <p14:creationId xmlns:p14="http://schemas.microsoft.com/office/powerpoint/2010/main" val="32607911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194</TotalTime>
  <Words>2877</Words>
  <Application>Microsoft Office PowerPoint</Application>
  <PresentationFormat>On-screen Show (4:3)</PresentationFormat>
  <Paragraphs>344</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Adjacency</vt:lpstr>
      <vt:lpstr>Meta Information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DTDs – Element Type Declarations</vt:lpstr>
      <vt:lpstr>XML naming rules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WIT</dc:creator>
  <cp:lastModifiedBy>Brenda Mullally</cp:lastModifiedBy>
  <cp:revision>17</cp:revision>
  <dcterms:created xsi:type="dcterms:W3CDTF">2012-01-27T11:34:04Z</dcterms:created>
  <dcterms:modified xsi:type="dcterms:W3CDTF">2016-01-20T11:48:43Z</dcterms:modified>
</cp:coreProperties>
</file>