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41"/>
  </p:notesMasterIdLst>
  <p:sldIdLst>
    <p:sldId id="256" r:id="rId2"/>
    <p:sldId id="257" r:id="rId3"/>
    <p:sldId id="291" r:id="rId4"/>
    <p:sldId id="348" r:id="rId5"/>
    <p:sldId id="290" r:id="rId6"/>
    <p:sldId id="293" r:id="rId7"/>
    <p:sldId id="259" r:id="rId8"/>
    <p:sldId id="295" r:id="rId9"/>
    <p:sldId id="260" r:id="rId10"/>
    <p:sldId id="340" r:id="rId11"/>
    <p:sldId id="341" r:id="rId12"/>
    <p:sldId id="342" r:id="rId13"/>
    <p:sldId id="343" r:id="rId14"/>
    <p:sldId id="344" r:id="rId15"/>
    <p:sldId id="345" r:id="rId16"/>
    <p:sldId id="346" r:id="rId17"/>
    <p:sldId id="347" r:id="rId18"/>
    <p:sldId id="336" r:id="rId19"/>
    <p:sldId id="316" r:id="rId20"/>
    <p:sldId id="317" r:id="rId21"/>
    <p:sldId id="318" r:id="rId22"/>
    <p:sldId id="319" r:id="rId23"/>
    <p:sldId id="321" r:id="rId24"/>
    <p:sldId id="322" r:id="rId25"/>
    <p:sldId id="337" r:id="rId26"/>
    <p:sldId id="338" r:id="rId27"/>
    <p:sldId id="323" r:id="rId28"/>
    <p:sldId id="324" r:id="rId29"/>
    <p:sldId id="325" r:id="rId30"/>
    <p:sldId id="326" r:id="rId31"/>
    <p:sldId id="327" r:id="rId32"/>
    <p:sldId id="328" r:id="rId33"/>
    <p:sldId id="329" r:id="rId34"/>
    <p:sldId id="330" r:id="rId35"/>
    <p:sldId id="331" r:id="rId36"/>
    <p:sldId id="339" r:id="rId37"/>
    <p:sldId id="332" r:id="rId38"/>
    <p:sldId id="334" r:id="rId39"/>
    <p:sldId id="335"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24" autoAdjust="0"/>
    <p:restoredTop sz="88568" autoAdjust="0"/>
  </p:normalViewPr>
  <p:slideViewPr>
    <p:cSldViewPr>
      <p:cViewPr varScale="1">
        <p:scale>
          <a:sx n="78" d="100"/>
          <a:sy n="78" d="100"/>
        </p:scale>
        <p:origin x="-1584" y="-77"/>
      </p:cViewPr>
      <p:guideLst>
        <p:guide orient="horz" pos="2160"/>
        <p:guide pos="2880"/>
      </p:guideLst>
    </p:cSldViewPr>
  </p:slideViewPr>
  <p:outlineViewPr>
    <p:cViewPr>
      <p:scale>
        <a:sx n="33" d="100"/>
        <a:sy n="33" d="100"/>
      </p:scale>
      <p:origin x="0" y="1891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087F18-DFBC-4649-92A5-00E0603532F4}" type="datetimeFigureOut">
              <a:rPr lang="en-IE" smtClean="0"/>
              <a:pPr/>
              <a:t>13/01/2016</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99221A-3391-4B61-99C8-88923F49D1E8}" type="slidenum">
              <a:rPr lang="en-IE" smtClean="0"/>
              <a:pPr/>
              <a:t>‹#›</a:t>
            </a:fld>
            <a:endParaRPr lang="en-IE"/>
          </a:p>
        </p:txBody>
      </p:sp>
    </p:spTree>
    <p:extLst>
      <p:ext uri="{BB962C8B-B14F-4D97-AF65-F5344CB8AC3E}">
        <p14:creationId xmlns:p14="http://schemas.microsoft.com/office/powerpoint/2010/main" val="2652988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F4A9E946-DE8A-4262-A1BC-C41A61DC3BB2}" type="datetime1">
              <a:rPr lang="en-IE" smtClean="0"/>
              <a:t>13/01/2016</a:t>
            </a:fld>
            <a:endParaRPr lang="en-IE"/>
          </a:p>
        </p:txBody>
      </p:sp>
      <p:sp>
        <p:nvSpPr>
          <p:cNvPr id="5" name="Footer Placeholder 4"/>
          <p:cNvSpPr>
            <a:spLocks noGrp="1"/>
          </p:cNvSpPr>
          <p:nvPr>
            <p:ph type="ftr" sz="quarter" idx="11"/>
          </p:nvPr>
        </p:nvSpPr>
        <p:spPr/>
        <p:txBody>
          <a:bodyPr/>
          <a:lstStyle/>
          <a:p>
            <a:pPr>
              <a:defRPr/>
            </a:pPr>
            <a:endParaRPr lang="en-IE"/>
          </a:p>
        </p:txBody>
      </p:sp>
      <p:sp>
        <p:nvSpPr>
          <p:cNvPr id="6" name="Slide Number Placeholder 5"/>
          <p:cNvSpPr>
            <a:spLocks noGrp="1"/>
          </p:cNvSpPr>
          <p:nvPr>
            <p:ph type="sldNum" sz="quarter" idx="12"/>
          </p:nvPr>
        </p:nvSpPr>
        <p:spPr/>
        <p:txBody>
          <a:bodyPr/>
          <a:lstStyle/>
          <a:p>
            <a:pPr>
              <a:defRPr/>
            </a:pPr>
            <a:fld id="{6F35193B-CA99-4EE7-BA6B-24F99EF273E7}" type="slidenum">
              <a:rPr lang="en-IE" smtClean="0"/>
              <a:pPr>
                <a:defRPr/>
              </a:pPr>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4B724DEB-9ECB-48CE-B954-5AC8E7B7594E}" type="datetime1">
              <a:rPr lang="en-IE" smtClean="0"/>
              <a:t>13/01/2016</a:t>
            </a:fld>
            <a:endParaRPr lang="en-IE"/>
          </a:p>
        </p:txBody>
      </p:sp>
      <p:sp>
        <p:nvSpPr>
          <p:cNvPr id="5" name="Footer Placeholder 4"/>
          <p:cNvSpPr>
            <a:spLocks noGrp="1"/>
          </p:cNvSpPr>
          <p:nvPr>
            <p:ph type="ftr" sz="quarter" idx="11"/>
          </p:nvPr>
        </p:nvSpPr>
        <p:spPr/>
        <p:txBody>
          <a:bodyPr/>
          <a:lstStyle/>
          <a:p>
            <a:pPr>
              <a:defRPr/>
            </a:pPr>
            <a:endParaRPr lang="en-IE"/>
          </a:p>
        </p:txBody>
      </p:sp>
      <p:sp>
        <p:nvSpPr>
          <p:cNvPr id="6" name="Slide Number Placeholder 5"/>
          <p:cNvSpPr>
            <a:spLocks noGrp="1"/>
          </p:cNvSpPr>
          <p:nvPr>
            <p:ph type="sldNum" sz="quarter" idx="12"/>
          </p:nvPr>
        </p:nvSpPr>
        <p:spPr/>
        <p:txBody>
          <a:bodyPr/>
          <a:lstStyle/>
          <a:p>
            <a:pPr>
              <a:defRPr/>
            </a:pPr>
            <a:fld id="{5848A206-1176-468E-9018-B881E0158852}" type="slidenum">
              <a:rPr lang="en-IE" smtClean="0"/>
              <a:pPr>
                <a:defRPr/>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9E99F6B6-12EC-4030-8F84-0C0948556C33}" type="datetime1">
              <a:rPr lang="en-IE" smtClean="0"/>
              <a:t>13/01/2016</a:t>
            </a:fld>
            <a:endParaRPr lang="en-IE"/>
          </a:p>
        </p:txBody>
      </p:sp>
      <p:sp>
        <p:nvSpPr>
          <p:cNvPr id="5" name="Footer Placeholder 4"/>
          <p:cNvSpPr>
            <a:spLocks noGrp="1"/>
          </p:cNvSpPr>
          <p:nvPr>
            <p:ph type="ftr" sz="quarter" idx="11"/>
          </p:nvPr>
        </p:nvSpPr>
        <p:spPr/>
        <p:txBody>
          <a:bodyPr/>
          <a:lstStyle/>
          <a:p>
            <a:pPr>
              <a:defRPr/>
            </a:pPr>
            <a:endParaRPr lang="en-IE"/>
          </a:p>
        </p:txBody>
      </p:sp>
      <p:sp>
        <p:nvSpPr>
          <p:cNvPr id="6" name="Slide Number Placeholder 5"/>
          <p:cNvSpPr>
            <a:spLocks noGrp="1"/>
          </p:cNvSpPr>
          <p:nvPr>
            <p:ph type="sldNum" sz="quarter" idx="12"/>
          </p:nvPr>
        </p:nvSpPr>
        <p:spPr/>
        <p:txBody>
          <a:bodyPr/>
          <a:lstStyle/>
          <a:p>
            <a:pPr>
              <a:defRPr/>
            </a:pPr>
            <a:fld id="{FBF47247-0874-4326-8FCC-245EBCA325C1}" type="slidenum">
              <a:rPr lang="en-IE" smtClean="0"/>
              <a:pPr>
                <a:defRPr/>
              </a:pPr>
              <a:t>‹#›</a:t>
            </a:fld>
            <a:endParaRPr lang="en-I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Content Placeholder 2"/>
          <p:cNvSpPr txBox="1">
            <a:spLocks/>
          </p:cNvSpPr>
          <p:nvPr userDrawn="1"/>
        </p:nvSpPr>
        <p:spPr>
          <a:xfrm>
            <a:off x="539750" y="692150"/>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endParaRPr lang="en-IE" sz="3200" dirty="0">
              <a:solidFill>
                <a:schemeClr val="tx1"/>
              </a:solidFill>
            </a:endParaRPr>
          </a:p>
        </p:txBody>
      </p:sp>
      <p:sp>
        <p:nvSpPr>
          <p:cNvPr id="8" name="Content Placeholder 7"/>
          <p:cNvSpPr>
            <a:spLocks noGrp="1"/>
          </p:cNvSpPr>
          <p:nvPr>
            <p:ph sz="quarter" idx="1"/>
          </p:nvPr>
        </p:nvSpPr>
        <p:spPr>
          <a:xfrm>
            <a:off x="395536" y="1700808"/>
            <a:ext cx="8219256" cy="4572000"/>
          </a:xfrm>
        </p:spPr>
        <p:txBody>
          <a:bodyPr>
            <a:normAutofit/>
          </a:bodyPr>
          <a:lstStyle>
            <a:lvl1pPr indent="0">
              <a:buNone/>
              <a:defRPr sz="2600"/>
            </a:lvl1pPr>
            <a:lvl2pPr>
              <a:buNone/>
              <a:defRPr sz="2600"/>
            </a:lvl2pPr>
            <a:lvl3pPr>
              <a:buNone/>
              <a:defRPr sz="2600"/>
            </a:lvl3pPr>
            <a:lvl4pPr>
              <a:buNone/>
              <a:defRPr sz="2600"/>
            </a:lvl4pPr>
            <a:lvl5pPr>
              <a:buNone/>
              <a:defRPr sz="2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3"/>
          </p:nvPr>
        </p:nvSpPr>
        <p:spPr>
          <a:xfrm>
            <a:off x="684213" y="765175"/>
            <a:ext cx="5472112" cy="576263"/>
          </a:xfrm>
        </p:spPr>
        <p:txBody>
          <a:bodyPr>
            <a:noAutofit/>
          </a:bodyPr>
          <a:lstStyle>
            <a:lvl1pPr>
              <a:buNone/>
              <a:defRPr sz="3200"/>
            </a:lvl1pPr>
            <a:lvl2pPr>
              <a:buNone/>
              <a:defRPr/>
            </a:lvl2pPr>
            <a:lvl3pPr>
              <a:buNone/>
              <a:defRPr/>
            </a:lvl3pPr>
            <a:lvl4pPr>
              <a:buNone/>
              <a:defRPr/>
            </a:lvl4pPr>
            <a:lvl5pPr>
              <a:buNone/>
              <a:defRPr/>
            </a:lvl5pPr>
          </a:lstStyle>
          <a:p>
            <a:pPr lvl="0"/>
            <a:r>
              <a:rPr lang="en-US" dirty="0" smtClean="0"/>
              <a:t>Click to edit Master text styles</a:t>
            </a:r>
          </a:p>
        </p:txBody>
      </p:sp>
      <p:sp>
        <p:nvSpPr>
          <p:cNvPr id="5" name="Date Placeholder 3"/>
          <p:cNvSpPr>
            <a:spLocks noGrp="1"/>
          </p:cNvSpPr>
          <p:nvPr>
            <p:ph type="dt" sz="half" idx="14"/>
          </p:nvPr>
        </p:nvSpPr>
        <p:spPr/>
        <p:txBody>
          <a:bodyPr/>
          <a:lstStyle>
            <a:lvl1pPr>
              <a:defRPr/>
            </a:lvl1pPr>
          </a:lstStyle>
          <a:p>
            <a:pPr>
              <a:defRPr/>
            </a:pPr>
            <a:fld id="{8CAC1D76-BE92-485B-AF03-7C319A786A87}" type="datetime1">
              <a:rPr lang="en-IE" smtClean="0"/>
              <a:t>13/01/2016</a:t>
            </a:fld>
            <a:endParaRPr lang="en-IE"/>
          </a:p>
        </p:txBody>
      </p:sp>
      <p:sp>
        <p:nvSpPr>
          <p:cNvPr id="6" name="Footer Placeholder 4"/>
          <p:cNvSpPr>
            <a:spLocks noGrp="1"/>
          </p:cNvSpPr>
          <p:nvPr>
            <p:ph type="ftr" sz="quarter" idx="15"/>
          </p:nvPr>
        </p:nvSpPr>
        <p:spPr/>
        <p:txBody>
          <a:bodyPr/>
          <a:lstStyle>
            <a:lvl1pPr>
              <a:defRPr/>
            </a:lvl1pPr>
          </a:lstStyle>
          <a:p>
            <a:pPr>
              <a:defRPr/>
            </a:pPr>
            <a:endParaRPr lang="en-IE"/>
          </a:p>
        </p:txBody>
      </p:sp>
      <p:sp>
        <p:nvSpPr>
          <p:cNvPr id="7" name="Slide Number Placeholder 5"/>
          <p:cNvSpPr>
            <a:spLocks noGrp="1"/>
          </p:cNvSpPr>
          <p:nvPr>
            <p:ph type="sldNum" sz="quarter" idx="16"/>
          </p:nvPr>
        </p:nvSpPr>
        <p:spPr/>
        <p:txBody>
          <a:bodyPr/>
          <a:lstStyle>
            <a:lvl1pPr>
              <a:defRPr/>
            </a:lvl1pPr>
          </a:lstStyle>
          <a:p>
            <a:pPr>
              <a:defRPr/>
            </a:pPr>
            <a:fld id="{D3767371-0C6F-434E-B9D6-F8EFD20BF21C}" type="slidenum">
              <a:rPr lang="en-IE"/>
              <a:pPr>
                <a:defRPr/>
              </a:pPr>
              <a:t>‹#›</a:t>
            </a:fld>
            <a:endParaRPr lang="en-I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Content Placeholder 2"/>
          <p:cNvSpPr txBox="1">
            <a:spLocks/>
          </p:cNvSpPr>
          <p:nvPr userDrawn="1"/>
        </p:nvSpPr>
        <p:spPr>
          <a:xfrm>
            <a:off x="539750" y="692150"/>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endParaRPr lang="en-IE" sz="3200" dirty="0">
              <a:solidFill>
                <a:schemeClr val="tx1"/>
              </a:solidFill>
            </a:endParaRPr>
          </a:p>
        </p:txBody>
      </p:sp>
      <p:sp>
        <p:nvSpPr>
          <p:cNvPr id="8" name="Content Placeholder 7"/>
          <p:cNvSpPr>
            <a:spLocks noGrp="1"/>
          </p:cNvSpPr>
          <p:nvPr>
            <p:ph sz="quarter" idx="1"/>
          </p:nvPr>
        </p:nvSpPr>
        <p:spPr>
          <a:xfrm>
            <a:off x="395536" y="1700808"/>
            <a:ext cx="8219256" cy="4572000"/>
          </a:xfrm>
        </p:spPr>
        <p:txBody>
          <a:bodyPr>
            <a:normAutofit/>
          </a:bodyPr>
          <a:lstStyle>
            <a:lvl1pPr indent="0">
              <a:buNone/>
              <a:defRPr sz="2600"/>
            </a:lvl1pPr>
            <a:lvl2pPr>
              <a:buNone/>
              <a:defRPr sz="2600"/>
            </a:lvl2pPr>
            <a:lvl3pPr>
              <a:buNone/>
              <a:defRPr sz="2600"/>
            </a:lvl3pPr>
            <a:lvl4pPr>
              <a:buNone/>
              <a:defRPr sz="2600"/>
            </a:lvl4pPr>
            <a:lvl5pPr>
              <a:buNone/>
              <a:defRPr sz="2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3"/>
          </p:nvPr>
        </p:nvSpPr>
        <p:spPr>
          <a:xfrm>
            <a:off x="684213" y="765175"/>
            <a:ext cx="5472112" cy="576263"/>
          </a:xfrm>
        </p:spPr>
        <p:txBody>
          <a:bodyPr>
            <a:noAutofit/>
          </a:bodyPr>
          <a:lstStyle>
            <a:lvl1pPr>
              <a:buNone/>
              <a:defRPr sz="3200"/>
            </a:lvl1pPr>
            <a:lvl2pPr>
              <a:buNone/>
              <a:defRPr/>
            </a:lvl2pPr>
            <a:lvl3pPr>
              <a:buNone/>
              <a:defRPr/>
            </a:lvl3pPr>
            <a:lvl4pPr>
              <a:buNone/>
              <a:defRPr/>
            </a:lvl4pPr>
            <a:lvl5pPr>
              <a:buNone/>
              <a:defRPr/>
            </a:lvl5pPr>
          </a:lstStyle>
          <a:p>
            <a:pPr lvl="0"/>
            <a:r>
              <a:rPr lang="en-US" dirty="0" smtClean="0"/>
              <a:t>Click to edit Master text styles</a:t>
            </a:r>
          </a:p>
        </p:txBody>
      </p:sp>
      <p:sp>
        <p:nvSpPr>
          <p:cNvPr id="5" name="Date Placeholder 3"/>
          <p:cNvSpPr>
            <a:spLocks noGrp="1"/>
          </p:cNvSpPr>
          <p:nvPr>
            <p:ph type="dt" sz="half" idx="14"/>
          </p:nvPr>
        </p:nvSpPr>
        <p:spPr/>
        <p:txBody>
          <a:bodyPr/>
          <a:lstStyle>
            <a:lvl1pPr>
              <a:defRPr/>
            </a:lvl1pPr>
          </a:lstStyle>
          <a:p>
            <a:pPr>
              <a:defRPr/>
            </a:pPr>
            <a:fld id="{8CAC1D76-BE92-485B-AF03-7C319A786A87}" type="datetime1">
              <a:rPr lang="en-IE" smtClean="0"/>
              <a:t>13/01/2016</a:t>
            </a:fld>
            <a:endParaRPr lang="en-IE"/>
          </a:p>
        </p:txBody>
      </p:sp>
      <p:sp>
        <p:nvSpPr>
          <p:cNvPr id="6" name="Footer Placeholder 4"/>
          <p:cNvSpPr>
            <a:spLocks noGrp="1"/>
          </p:cNvSpPr>
          <p:nvPr>
            <p:ph type="ftr" sz="quarter" idx="15"/>
          </p:nvPr>
        </p:nvSpPr>
        <p:spPr/>
        <p:txBody>
          <a:bodyPr/>
          <a:lstStyle>
            <a:lvl1pPr>
              <a:defRPr/>
            </a:lvl1pPr>
          </a:lstStyle>
          <a:p>
            <a:pPr>
              <a:defRPr/>
            </a:pPr>
            <a:endParaRPr lang="en-IE"/>
          </a:p>
        </p:txBody>
      </p:sp>
      <p:sp>
        <p:nvSpPr>
          <p:cNvPr id="7" name="Slide Number Placeholder 5"/>
          <p:cNvSpPr>
            <a:spLocks noGrp="1"/>
          </p:cNvSpPr>
          <p:nvPr>
            <p:ph type="sldNum" sz="quarter" idx="16"/>
          </p:nvPr>
        </p:nvSpPr>
        <p:spPr/>
        <p:txBody>
          <a:bodyPr/>
          <a:lstStyle>
            <a:lvl1pPr>
              <a:defRPr/>
            </a:lvl1pPr>
          </a:lstStyle>
          <a:p>
            <a:pPr>
              <a:defRPr/>
            </a:pPr>
            <a:fld id="{D3767371-0C6F-434E-B9D6-F8EFD20BF21C}" type="slidenum">
              <a:rPr lang="en-IE"/>
              <a:pPr>
                <a:defRPr/>
              </a:pPr>
              <a:t>‹#›</a:t>
            </a:fld>
            <a:endParaRPr lang="en-I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Content Placeholder 2"/>
          <p:cNvSpPr txBox="1">
            <a:spLocks/>
          </p:cNvSpPr>
          <p:nvPr userDrawn="1"/>
        </p:nvSpPr>
        <p:spPr>
          <a:xfrm>
            <a:off x="539750" y="692150"/>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endParaRPr lang="en-IE" sz="3200" dirty="0">
              <a:solidFill>
                <a:schemeClr val="tx1"/>
              </a:solidFill>
            </a:endParaRPr>
          </a:p>
        </p:txBody>
      </p:sp>
      <p:sp>
        <p:nvSpPr>
          <p:cNvPr id="8" name="Content Placeholder 7"/>
          <p:cNvSpPr>
            <a:spLocks noGrp="1"/>
          </p:cNvSpPr>
          <p:nvPr>
            <p:ph sz="quarter" idx="1"/>
          </p:nvPr>
        </p:nvSpPr>
        <p:spPr>
          <a:xfrm>
            <a:off x="395536" y="1700808"/>
            <a:ext cx="8219256" cy="4572000"/>
          </a:xfrm>
        </p:spPr>
        <p:txBody>
          <a:bodyPr>
            <a:normAutofit/>
          </a:bodyPr>
          <a:lstStyle>
            <a:lvl1pPr indent="0">
              <a:buNone/>
              <a:defRPr sz="2600"/>
            </a:lvl1pPr>
            <a:lvl2pPr>
              <a:buNone/>
              <a:defRPr sz="2600"/>
            </a:lvl2pPr>
            <a:lvl3pPr>
              <a:buNone/>
              <a:defRPr sz="2600"/>
            </a:lvl3pPr>
            <a:lvl4pPr>
              <a:buNone/>
              <a:defRPr sz="2600"/>
            </a:lvl4pPr>
            <a:lvl5pPr>
              <a:buNone/>
              <a:defRPr sz="2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3"/>
          </p:nvPr>
        </p:nvSpPr>
        <p:spPr>
          <a:xfrm>
            <a:off x="684213" y="765175"/>
            <a:ext cx="5472112" cy="576263"/>
          </a:xfrm>
        </p:spPr>
        <p:txBody>
          <a:bodyPr>
            <a:noAutofit/>
          </a:bodyPr>
          <a:lstStyle>
            <a:lvl1pPr>
              <a:buNone/>
              <a:defRPr sz="3200"/>
            </a:lvl1pPr>
            <a:lvl2pPr>
              <a:buNone/>
              <a:defRPr/>
            </a:lvl2pPr>
            <a:lvl3pPr>
              <a:buNone/>
              <a:defRPr/>
            </a:lvl3pPr>
            <a:lvl4pPr>
              <a:buNone/>
              <a:defRPr/>
            </a:lvl4pPr>
            <a:lvl5pPr>
              <a:buNone/>
              <a:defRPr/>
            </a:lvl5pPr>
          </a:lstStyle>
          <a:p>
            <a:pPr lvl="0"/>
            <a:r>
              <a:rPr lang="en-US" dirty="0" smtClean="0"/>
              <a:t>Click to edit Master text styles</a:t>
            </a:r>
          </a:p>
        </p:txBody>
      </p:sp>
      <p:sp>
        <p:nvSpPr>
          <p:cNvPr id="5" name="Date Placeholder 3"/>
          <p:cNvSpPr>
            <a:spLocks noGrp="1"/>
          </p:cNvSpPr>
          <p:nvPr>
            <p:ph type="dt" sz="half" idx="14"/>
          </p:nvPr>
        </p:nvSpPr>
        <p:spPr/>
        <p:txBody>
          <a:bodyPr/>
          <a:lstStyle>
            <a:lvl1pPr>
              <a:defRPr/>
            </a:lvl1pPr>
          </a:lstStyle>
          <a:p>
            <a:pPr>
              <a:defRPr/>
            </a:pPr>
            <a:fld id="{8CAC1D76-BE92-485B-AF03-7C319A786A87}" type="datetime1">
              <a:rPr lang="en-IE" smtClean="0"/>
              <a:t>13/01/2016</a:t>
            </a:fld>
            <a:endParaRPr lang="en-IE"/>
          </a:p>
        </p:txBody>
      </p:sp>
      <p:sp>
        <p:nvSpPr>
          <p:cNvPr id="6" name="Footer Placeholder 4"/>
          <p:cNvSpPr>
            <a:spLocks noGrp="1"/>
          </p:cNvSpPr>
          <p:nvPr>
            <p:ph type="ftr" sz="quarter" idx="15"/>
          </p:nvPr>
        </p:nvSpPr>
        <p:spPr/>
        <p:txBody>
          <a:bodyPr/>
          <a:lstStyle>
            <a:lvl1pPr>
              <a:defRPr/>
            </a:lvl1pPr>
          </a:lstStyle>
          <a:p>
            <a:pPr>
              <a:defRPr/>
            </a:pPr>
            <a:endParaRPr lang="en-IE"/>
          </a:p>
        </p:txBody>
      </p:sp>
      <p:sp>
        <p:nvSpPr>
          <p:cNvPr id="7" name="Slide Number Placeholder 5"/>
          <p:cNvSpPr>
            <a:spLocks noGrp="1"/>
          </p:cNvSpPr>
          <p:nvPr>
            <p:ph type="sldNum" sz="quarter" idx="16"/>
          </p:nvPr>
        </p:nvSpPr>
        <p:spPr/>
        <p:txBody>
          <a:bodyPr/>
          <a:lstStyle>
            <a:lvl1pPr>
              <a:defRPr/>
            </a:lvl1pPr>
          </a:lstStyle>
          <a:p>
            <a:pPr>
              <a:defRPr/>
            </a:pPr>
            <a:fld id="{D3767371-0C6F-434E-B9D6-F8EFD20BF21C}" type="slidenum">
              <a:rPr lang="en-IE"/>
              <a:pPr>
                <a:defRPr/>
              </a:pPr>
              <a:t>‹#›</a:t>
            </a:fld>
            <a:endParaRPr lang="en-I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Content Placeholder 2"/>
          <p:cNvSpPr txBox="1">
            <a:spLocks/>
          </p:cNvSpPr>
          <p:nvPr userDrawn="1"/>
        </p:nvSpPr>
        <p:spPr>
          <a:xfrm>
            <a:off x="539750" y="692150"/>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endParaRPr lang="en-IE" sz="3200" dirty="0">
              <a:solidFill>
                <a:schemeClr val="tx1"/>
              </a:solidFill>
            </a:endParaRPr>
          </a:p>
        </p:txBody>
      </p:sp>
      <p:sp>
        <p:nvSpPr>
          <p:cNvPr id="8" name="Content Placeholder 7"/>
          <p:cNvSpPr>
            <a:spLocks noGrp="1"/>
          </p:cNvSpPr>
          <p:nvPr>
            <p:ph sz="quarter" idx="1"/>
          </p:nvPr>
        </p:nvSpPr>
        <p:spPr>
          <a:xfrm>
            <a:off x="395536" y="1700808"/>
            <a:ext cx="8219256" cy="4572000"/>
          </a:xfrm>
        </p:spPr>
        <p:txBody>
          <a:bodyPr>
            <a:normAutofit/>
          </a:bodyPr>
          <a:lstStyle>
            <a:lvl1pPr indent="0">
              <a:buNone/>
              <a:defRPr sz="2600"/>
            </a:lvl1pPr>
            <a:lvl2pPr>
              <a:buNone/>
              <a:defRPr sz="2600"/>
            </a:lvl2pPr>
            <a:lvl3pPr>
              <a:buNone/>
              <a:defRPr sz="2600"/>
            </a:lvl3pPr>
            <a:lvl4pPr>
              <a:buNone/>
              <a:defRPr sz="2600"/>
            </a:lvl4pPr>
            <a:lvl5pPr>
              <a:buNone/>
              <a:defRPr sz="2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3"/>
          </p:nvPr>
        </p:nvSpPr>
        <p:spPr>
          <a:xfrm>
            <a:off x="684213" y="765175"/>
            <a:ext cx="5472112" cy="576263"/>
          </a:xfrm>
        </p:spPr>
        <p:txBody>
          <a:bodyPr>
            <a:noAutofit/>
          </a:bodyPr>
          <a:lstStyle>
            <a:lvl1pPr>
              <a:buNone/>
              <a:defRPr sz="3200"/>
            </a:lvl1pPr>
            <a:lvl2pPr>
              <a:buNone/>
              <a:defRPr/>
            </a:lvl2pPr>
            <a:lvl3pPr>
              <a:buNone/>
              <a:defRPr/>
            </a:lvl3pPr>
            <a:lvl4pPr>
              <a:buNone/>
              <a:defRPr/>
            </a:lvl4pPr>
            <a:lvl5pPr>
              <a:buNone/>
              <a:defRPr/>
            </a:lvl5pPr>
          </a:lstStyle>
          <a:p>
            <a:pPr lvl="0"/>
            <a:r>
              <a:rPr lang="en-US" dirty="0" smtClean="0"/>
              <a:t>Click to edit Master text styles</a:t>
            </a:r>
          </a:p>
        </p:txBody>
      </p:sp>
      <p:sp>
        <p:nvSpPr>
          <p:cNvPr id="5" name="Date Placeholder 3"/>
          <p:cNvSpPr>
            <a:spLocks noGrp="1"/>
          </p:cNvSpPr>
          <p:nvPr>
            <p:ph type="dt" sz="half" idx="14"/>
          </p:nvPr>
        </p:nvSpPr>
        <p:spPr/>
        <p:txBody>
          <a:bodyPr/>
          <a:lstStyle>
            <a:lvl1pPr>
              <a:defRPr/>
            </a:lvl1pPr>
          </a:lstStyle>
          <a:p>
            <a:pPr>
              <a:defRPr/>
            </a:pPr>
            <a:fld id="{8CAC1D76-BE92-485B-AF03-7C319A786A87}" type="datetime1">
              <a:rPr lang="en-IE" smtClean="0"/>
              <a:t>13/01/2016</a:t>
            </a:fld>
            <a:endParaRPr lang="en-IE"/>
          </a:p>
        </p:txBody>
      </p:sp>
      <p:sp>
        <p:nvSpPr>
          <p:cNvPr id="6" name="Footer Placeholder 4"/>
          <p:cNvSpPr>
            <a:spLocks noGrp="1"/>
          </p:cNvSpPr>
          <p:nvPr>
            <p:ph type="ftr" sz="quarter" idx="15"/>
          </p:nvPr>
        </p:nvSpPr>
        <p:spPr/>
        <p:txBody>
          <a:bodyPr/>
          <a:lstStyle>
            <a:lvl1pPr>
              <a:defRPr/>
            </a:lvl1pPr>
          </a:lstStyle>
          <a:p>
            <a:pPr>
              <a:defRPr/>
            </a:pPr>
            <a:endParaRPr lang="en-IE"/>
          </a:p>
        </p:txBody>
      </p:sp>
      <p:sp>
        <p:nvSpPr>
          <p:cNvPr id="7" name="Slide Number Placeholder 5"/>
          <p:cNvSpPr>
            <a:spLocks noGrp="1"/>
          </p:cNvSpPr>
          <p:nvPr>
            <p:ph type="sldNum" sz="quarter" idx="16"/>
          </p:nvPr>
        </p:nvSpPr>
        <p:spPr/>
        <p:txBody>
          <a:bodyPr/>
          <a:lstStyle>
            <a:lvl1pPr>
              <a:defRPr/>
            </a:lvl1pPr>
          </a:lstStyle>
          <a:p>
            <a:pPr>
              <a:defRPr/>
            </a:pPr>
            <a:fld id="{D3767371-0C6F-434E-B9D6-F8EFD20BF21C}" type="slidenum">
              <a:rPr lang="en-IE"/>
              <a:pPr>
                <a:defRPr/>
              </a:pPr>
              <a:t>‹#›</a:t>
            </a:fld>
            <a:endParaRPr lang="en-I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4" name="Content Placeholder 2"/>
          <p:cNvSpPr txBox="1">
            <a:spLocks/>
          </p:cNvSpPr>
          <p:nvPr userDrawn="1"/>
        </p:nvSpPr>
        <p:spPr>
          <a:xfrm>
            <a:off x="539750" y="692150"/>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endParaRPr lang="en-IE" sz="3200" dirty="0">
              <a:solidFill>
                <a:schemeClr val="tx1"/>
              </a:solidFill>
            </a:endParaRPr>
          </a:p>
        </p:txBody>
      </p:sp>
      <p:sp>
        <p:nvSpPr>
          <p:cNvPr id="8" name="Content Placeholder 7"/>
          <p:cNvSpPr>
            <a:spLocks noGrp="1"/>
          </p:cNvSpPr>
          <p:nvPr>
            <p:ph sz="quarter" idx="1"/>
          </p:nvPr>
        </p:nvSpPr>
        <p:spPr>
          <a:xfrm>
            <a:off x="395536" y="1700808"/>
            <a:ext cx="8219256" cy="4572000"/>
          </a:xfrm>
        </p:spPr>
        <p:txBody>
          <a:bodyPr>
            <a:normAutofit/>
          </a:bodyPr>
          <a:lstStyle>
            <a:lvl1pPr indent="0">
              <a:buNone/>
              <a:defRPr sz="2600"/>
            </a:lvl1pPr>
            <a:lvl2pPr>
              <a:buNone/>
              <a:defRPr sz="2600"/>
            </a:lvl2pPr>
            <a:lvl3pPr>
              <a:buNone/>
              <a:defRPr sz="2600"/>
            </a:lvl3pPr>
            <a:lvl4pPr>
              <a:buNone/>
              <a:defRPr sz="2600"/>
            </a:lvl4pPr>
            <a:lvl5pPr>
              <a:buNone/>
              <a:defRPr sz="2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3"/>
          </p:nvPr>
        </p:nvSpPr>
        <p:spPr>
          <a:xfrm>
            <a:off x="684213" y="765175"/>
            <a:ext cx="5472112" cy="576263"/>
          </a:xfrm>
        </p:spPr>
        <p:txBody>
          <a:bodyPr>
            <a:noAutofit/>
          </a:bodyPr>
          <a:lstStyle>
            <a:lvl1pPr>
              <a:buNone/>
              <a:defRPr sz="3200"/>
            </a:lvl1pPr>
            <a:lvl2pPr>
              <a:buNone/>
              <a:defRPr/>
            </a:lvl2pPr>
            <a:lvl3pPr>
              <a:buNone/>
              <a:defRPr/>
            </a:lvl3pPr>
            <a:lvl4pPr>
              <a:buNone/>
              <a:defRPr/>
            </a:lvl4pPr>
            <a:lvl5pPr>
              <a:buNone/>
              <a:defRPr/>
            </a:lvl5pPr>
          </a:lstStyle>
          <a:p>
            <a:pPr lvl="0"/>
            <a:r>
              <a:rPr lang="en-US" dirty="0" smtClean="0"/>
              <a:t>Click to edit Master text styles</a:t>
            </a:r>
          </a:p>
        </p:txBody>
      </p:sp>
      <p:sp>
        <p:nvSpPr>
          <p:cNvPr id="5" name="Date Placeholder 3"/>
          <p:cNvSpPr>
            <a:spLocks noGrp="1"/>
          </p:cNvSpPr>
          <p:nvPr>
            <p:ph type="dt" sz="half" idx="14"/>
          </p:nvPr>
        </p:nvSpPr>
        <p:spPr/>
        <p:txBody>
          <a:bodyPr/>
          <a:lstStyle>
            <a:lvl1pPr>
              <a:defRPr/>
            </a:lvl1pPr>
          </a:lstStyle>
          <a:p>
            <a:pPr>
              <a:defRPr/>
            </a:pPr>
            <a:fld id="{8CAC1D76-BE92-485B-AF03-7C319A786A87}" type="datetime1">
              <a:rPr lang="en-IE" smtClean="0"/>
              <a:t>13/01/2016</a:t>
            </a:fld>
            <a:endParaRPr lang="en-IE"/>
          </a:p>
        </p:txBody>
      </p:sp>
      <p:sp>
        <p:nvSpPr>
          <p:cNvPr id="6" name="Footer Placeholder 4"/>
          <p:cNvSpPr>
            <a:spLocks noGrp="1"/>
          </p:cNvSpPr>
          <p:nvPr>
            <p:ph type="ftr" sz="quarter" idx="15"/>
          </p:nvPr>
        </p:nvSpPr>
        <p:spPr/>
        <p:txBody>
          <a:bodyPr/>
          <a:lstStyle>
            <a:lvl1pPr>
              <a:defRPr/>
            </a:lvl1pPr>
          </a:lstStyle>
          <a:p>
            <a:pPr>
              <a:defRPr/>
            </a:pPr>
            <a:endParaRPr lang="en-IE"/>
          </a:p>
        </p:txBody>
      </p:sp>
      <p:sp>
        <p:nvSpPr>
          <p:cNvPr id="7" name="Slide Number Placeholder 5"/>
          <p:cNvSpPr>
            <a:spLocks noGrp="1"/>
          </p:cNvSpPr>
          <p:nvPr>
            <p:ph type="sldNum" sz="quarter" idx="16"/>
          </p:nvPr>
        </p:nvSpPr>
        <p:spPr/>
        <p:txBody>
          <a:bodyPr/>
          <a:lstStyle>
            <a:lvl1pPr>
              <a:defRPr/>
            </a:lvl1pPr>
          </a:lstStyle>
          <a:p>
            <a:pPr>
              <a:defRPr/>
            </a:pPr>
            <a:fld id="{D3767371-0C6F-434E-B9D6-F8EFD20BF21C}" type="slidenum">
              <a:rPr lang="en-IE"/>
              <a:pPr>
                <a:defRPr/>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0DE44B78-D96E-46A6-AAD4-D546DD1CA224}" type="datetime1">
              <a:rPr lang="en-IE" smtClean="0"/>
              <a:t>13/01/2016</a:t>
            </a:fld>
            <a:endParaRPr lang="en-IE"/>
          </a:p>
        </p:txBody>
      </p:sp>
      <p:sp>
        <p:nvSpPr>
          <p:cNvPr id="5" name="Footer Placeholder 4"/>
          <p:cNvSpPr>
            <a:spLocks noGrp="1"/>
          </p:cNvSpPr>
          <p:nvPr>
            <p:ph type="ftr" sz="quarter" idx="11"/>
          </p:nvPr>
        </p:nvSpPr>
        <p:spPr/>
        <p:txBody>
          <a:bodyPr/>
          <a:lstStyle/>
          <a:p>
            <a:pPr>
              <a:defRPr/>
            </a:pPr>
            <a:endParaRPr lang="en-IE"/>
          </a:p>
        </p:txBody>
      </p:sp>
      <p:sp>
        <p:nvSpPr>
          <p:cNvPr id="6" name="Slide Number Placeholder 5"/>
          <p:cNvSpPr>
            <a:spLocks noGrp="1"/>
          </p:cNvSpPr>
          <p:nvPr>
            <p:ph type="sldNum" sz="quarter" idx="12"/>
          </p:nvPr>
        </p:nvSpPr>
        <p:spPr/>
        <p:txBody>
          <a:bodyPr/>
          <a:lstStyle/>
          <a:p>
            <a:pPr>
              <a:defRPr/>
            </a:pPr>
            <a:fld id="{3B90724F-1788-4D07-9C61-A9E86FFBCD55}" type="slidenum">
              <a:rPr lang="en-IE" smtClean="0"/>
              <a:pPr>
                <a:defRPr/>
              </a:pPr>
              <a:t>‹#›</a:t>
            </a:fld>
            <a:endParaRPr lang="en-IE"/>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7216B291-E9DE-4E22-ABFC-8CE88F4757F5}" type="datetime1">
              <a:rPr lang="en-IE" smtClean="0"/>
              <a:t>13/01/2016</a:t>
            </a:fld>
            <a:endParaRPr lang="en-IE"/>
          </a:p>
        </p:txBody>
      </p:sp>
      <p:sp>
        <p:nvSpPr>
          <p:cNvPr id="5" name="Footer Placeholder 4"/>
          <p:cNvSpPr>
            <a:spLocks noGrp="1"/>
          </p:cNvSpPr>
          <p:nvPr>
            <p:ph type="ftr" sz="quarter" idx="11"/>
          </p:nvPr>
        </p:nvSpPr>
        <p:spPr/>
        <p:txBody>
          <a:bodyPr/>
          <a:lstStyle/>
          <a:p>
            <a:pPr>
              <a:defRPr/>
            </a:pPr>
            <a:endParaRPr lang="en-IE"/>
          </a:p>
        </p:txBody>
      </p:sp>
      <p:sp>
        <p:nvSpPr>
          <p:cNvPr id="6" name="Slide Number Placeholder 5"/>
          <p:cNvSpPr>
            <a:spLocks noGrp="1"/>
          </p:cNvSpPr>
          <p:nvPr>
            <p:ph type="sldNum" sz="quarter" idx="12"/>
          </p:nvPr>
        </p:nvSpPr>
        <p:spPr/>
        <p:txBody>
          <a:bodyPr/>
          <a:lstStyle/>
          <a:p>
            <a:pPr>
              <a:defRPr/>
            </a:pPr>
            <a:fld id="{F69763AA-410C-48D4-BAB0-9B54B2EA5637}" type="slidenum">
              <a:rPr lang="en-IE" smtClean="0"/>
              <a:pPr>
                <a:defRPr/>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E4E4E7A0-6E43-41DA-8AD5-BD21679D299A}" type="datetime1">
              <a:rPr lang="en-IE" smtClean="0"/>
              <a:t>13/01/2016</a:t>
            </a:fld>
            <a:endParaRPr lang="en-IE"/>
          </a:p>
        </p:txBody>
      </p:sp>
      <p:sp>
        <p:nvSpPr>
          <p:cNvPr id="6" name="Footer Placeholder 5"/>
          <p:cNvSpPr>
            <a:spLocks noGrp="1"/>
          </p:cNvSpPr>
          <p:nvPr>
            <p:ph type="ftr" sz="quarter" idx="11"/>
          </p:nvPr>
        </p:nvSpPr>
        <p:spPr/>
        <p:txBody>
          <a:bodyPr/>
          <a:lstStyle/>
          <a:p>
            <a:pPr>
              <a:defRPr/>
            </a:pPr>
            <a:endParaRPr lang="en-IE"/>
          </a:p>
        </p:txBody>
      </p:sp>
      <p:sp>
        <p:nvSpPr>
          <p:cNvPr id="7" name="Slide Number Placeholder 6"/>
          <p:cNvSpPr>
            <a:spLocks noGrp="1"/>
          </p:cNvSpPr>
          <p:nvPr>
            <p:ph type="sldNum" sz="quarter" idx="12"/>
          </p:nvPr>
        </p:nvSpPr>
        <p:spPr/>
        <p:txBody>
          <a:bodyPr/>
          <a:lstStyle/>
          <a:p>
            <a:pPr>
              <a:defRPr/>
            </a:pPr>
            <a:fld id="{886F515F-DC77-439E-97CD-68867E9F832E}" type="slidenum">
              <a:rPr lang="en-IE" smtClean="0"/>
              <a:pPr>
                <a:defRPr/>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B7DA2A5B-EDF4-423D-A594-1E5505A070AA}" type="datetime1">
              <a:rPr lang="en-IE" smtClean="0"/>
              <a:t>13/01/2016</a:t>
            </a:fld>
            <a:endParaRPr lang="en-IE"/>
          </a:p>
        </p:txBody>
      </p:sp>
      <p:sp>
        <p:nvSpPr>
          <p:cNvPr id="8" name="Footer Placeholder 7"/>
          <p:cNvSpPr>
            <a:spLocks noGrp="1"/>
          </p:cNvSpPr>
          <p:nvPr>
            <p:ph type="ftr" sz="quarter" idx="11"/>
          </p:nvPr>
        </p:nvSpPr>
        <p:spPr/>
        <p:txBody>
          <a:bodyPr/>
          <a:lstStyle/>
          <a:p>
            <a:pPr>
              <a:defRPr/>
            </a:pPr>
            <a:endParaRPr lang="en-IE"/>
          </a:p>
        </p:txBody>
      </p:sp>
      <p:sp>
        <p:nvSpPr>
          <p:cNvPr id="9" name="Slide Number Placeholder 8"/>
          <p:cNvSpPr>
            <a:spLocks noGrp="1"/>
          </p:cNvSpPr>
          <p:nvPr>
            <p:ph type="sldNum" sz="quarter" idx="12"/>
          </p:nvPr>
        </p:nvSpPr>
        <p:spPr/>
        <p:txBody>
          <a:bodyPr/>
          <a:lstStyle/>
          <a:p>
            <a:pPr>
              <a:defRPr/>
            </a:pPr>
            <a:fld id="{1647B71E-4EE6-470B-BBA2-C56D34955C5B}" type="slidenum">
              <a:rPr lang="en-IE" smtClean="0"/>
              <a:pPr>
                <a:defRPr/>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E36B65A9-ACBF-4A71-B0AE-2B17A869FD79}" type="datetime1">
              <a:rPr lang="en-IE" smtClean="0"/>
              <a:t>13/01/2016</a:t>
            </a:fld>
            <a:endParaRPr lang="en-IE"/>
          </a:p>
        </p:txBody>
      </p:sp>
      <p:sp>
        <p:nvSpPr>
          <p:cNvPr id="4" name="Footer Placeholder 3"/>
          <p:cNvSpPr>
            <a:spLocks noGrp="1"/>
          </p:cNvSpPr>
          <p:nvPr>
            <p:ph type="ftr" sz="quarter" idx="11"/>
          </p:nvPr>
        </p:nvSpPr>
        <p:spPr/>
        <p:txBody>
          <a:bodyPr/>
          <a:lstStyle/>
          <a:p>
            <a:pPr>
              <a:defRPr/>
            </a:pPr>
            <a:endParaRPr lang="en-IE"/>
          </a:p>
        </p:txBody>
      </p:sp>
      <p:sp>
        <p:nvSpPr>
          <p:cNvPr id="5" name="Slide Number Placeholder 4"/>
          <p:cNvSpPr>
            <a:spLocks noGrp="1"/>
          </p:cNvSpPr>
          <p:nvPr>
            <p:ph type="sldNum" sz="quarter" idx="12"/>
          </p:nvPr>
        </p:nvSpPr>
        <p:spPr/>
        <p:txBody>
          <a:bodyPr/>
          <a:lstStyle/>
          <a:p>
            <a:pPr>
              <a:defRPr/>
            </a:pPr>
            <a:fld id="{8A7856D3-94FE-47DE-A6F2-D39381E3E859}" type="slidenum">
              <a:rPr lang="en-IE" smtClean="0"/>
              <a:pPr>
                <a:defRPr/>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99DEADF-FC19-4E2A-969A-8AE31AD6DE5F}" type="datetime1">
              <a:rPr lang="en-IE" smtClean="0"/>
              <a:t>13/01/2016</a:t>
            </a:fld>
            <a:endParaRPr lang="en-IE"/>
          </a:p>
        </p:txBody>
      </p:sp>
      <p:sp>
        <p:nvSpPr>
          <p:cNvPr id="3" name="Footer Placeholder 2"/>
          <p:cNvSpPr>
            <a:spLocks noGrp="1"/>
          </p:cNvSpPr>
          <p:nvPr>
            <p:ph type="ftr" sz="quarter" idx="11"/>
          </p:nvPr>
        </p:nvSpPr>
        <p:spPr/>
        <p:txBody>
          <a:bodyPr/>
          <a:lstStyle/>
          <a:p>
            <a:pPr>
              <a:defRPr/>
            </a:pPr>
            <a:endParaRPr lang="en-IE"/>
          </a:p>
        </p:txBody>
      </p:sp>
      <p:sp>
        <p:nvSpPr>
          <p:cNvPr id="4" name="Slide Number Placeholder 3"/>
          <p:cNvSpPr>
            <a:spLocks noGrp="1"/>
          </p:cNvSpPr>
          <p:nvPr>
            <p:ph type="sldNum" sz="quarter" idx="12"/>
          </p:nvPr>
        </p:nvSpPr>
        <p:spPr/>
        <p:txBody>
          <a:bodyPr/>
          <a:lstStyle/>
          <a:p>
            <a:pPr>
              <a:defRPr/>
            </a:pPr>
            <a:fld id="{227F5AB0-B38F-4C4F-9BBD-FFA8EB325B85}" type="slidenum">
              <a:rPr lang="en-IE" smtClean="0"/>
              <a:pPr>
                <a:defRPr/>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D0910BB-128D-4B03-801A-37C17A1D4AEB}" type="datetime1">
              <a:rPr lang="en-IE" smtClean="0"/>
              <a:t>13/01/2016</a:t>
            </a:fld>
            <a:endParaRPr lang="en-IE"/>
          </a:p>
        </p:txBody>
      </p:sp>
      <p:sp>
        <p:nvSpPr>
          <p:cNvPr id="6" name="Footer Placeholder 5"/>
          <p:cNvSpPr>
            <a:spLocks noGrp="1"/>
          </p:cNvSpPr>
          <p:nvPr>
            <p:ph type="ftr" sz="quarter" idx="11"/>
          </p:nvPr>
        </p:nvSpPr>
        <p:spPr/>
        <p:txBody>
          <a:bodyPr/>
          <a:lstStyle/>
          <a:p>
            <a:pPr>
              <a:defRPr/>
            </a:pPr>
            <a:endParaRPr lang="en-IE"/>
          </a:p>
        </p:txBody>
      </p:sp>
      <p:sp>
        <p:nvSpPr>
          <p:cNvPr id="7" name="Slide Number Placeholder 6"/>
          <p:cNvSpPr>
            <a:spLocks noGrp="1"/>
          </p:cNvSpPr>
          <p:nvPr>
            <p:ph type="sldNum" sz="quarter" idx="12"/>
          </p:nvPr>
        </p:nvSpPr>
        <p:spPr/>
        <p:txBody>
          <a:bodyPr/>
          <a:lstStyle/>
          <a:p>
            <a:pPr>
              <a:defRPr/>
            </a:pPr>
            <a:fld id="{ECD5CEF4-06E5-4F23-A8EE-732BD6D7C591}" type="slidenum">
              <a:rPr lang="en-IE" smtClean="0"/>
              <a:pPr>
                <a:defRPr/>
              </a:pPr>
              <a:t>‹#›</a:t>
            </a:fld>
            <a:endParaRPr lang="en-IE"/>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pPr>
              <a:defRPr/>
            </a:pPr>
            <a:fld id="{4A4DF5ED-4158-487E-AF72-AD44A814857D}" type="datetime1">
              <a:rPr lang="en-IE" smtClean="0"/>
              <a:t>13/01/2016</a:t>
            </a:fld>
            <a:endParaRPr lang="en-IE"/>
          </a:p>
        </p:txBody>
      </p:sp>
      <p:sp>
        <p:nvSpPr>
          <p:cNvPr id="9" name="Slide Number Placeholder 8"/>
          <p:cNvSpPr>
            <a:spLocks noGrp="1"/>
          </p:cNvSpPr>
          <p:nvPr>
            <p:ph type="sldNum" sz="quarter" idx="11"/>
          </p:nvPr>
        </p:nvSpPr>
        <p:spPr/>
        <p:txBody>
          <a:bodyPr/>
          <a:lstStyle/>
          <a:p>
            <a:pPr>
              <a:defRPr/>
            </a:pPr>
            <a:fld id="{E9AECFD7-D837-4D17-9F19-C63F2098EE17}" type="slidenum">
              <a:rPr lang="en-IE" smtClean="0"/>
              <a:pPr>
                <a:defRPr/>
              </a:pPr>
              <a:t>‹#›</a:t>
            </a:fld>
            <a:endParaRPr lang="en-IE"/>
          </a:p>
        </p:txBody>
      </p:sp>
      <p:sp>
        <p:nvSpPr>
          <p:cNvPr id="10" name="Footer Placeholder 9"/>
          <p:cNvSpPr>
            <a:spLocks noGrp="1"/>
          </p:cNvSpPr>
          <p:nvPr>
            <p:ph type="ftr" sz="quarter" idx="12"/>
          </p:nvPr>
        </p:nvSpPr>
        <p:spPr/>
        <p:txBody>
          <a:bodyPr/>
          <a:lstStyle/>
          <a:p>
            <a:pPr>
              <a:defRPr/>
            </a:pPr>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a:defRPr/>
            </a:pPr>
            <a:fld id="{3B90724F-1788-4D07-9C61-A9E86FFBCD55}" type="slidenum">
              <a:rPr lang="en-IE" smtClean="0"/>
              <a:pPr>
                <a:defRPr/>
              </a:pPr>
              <a:t>‹#›</a:t>
            </a:fld>
            <a:endParaRPr lang="en-IE"/>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pPr>
              <a:defRPr/>
            </a:pPr>
            <a:endParaRPr lang="en-IE"/>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pPr>
              <a:defRPr/>
            </a:pPr>
            <a:fld id="{0DE44B78-D96E-46A6-AAD4-D546DD1CA224}" type="datetime1">
              <a:rPr lang="en-IE" smtClean="0"/>
              <a:t>13/01/2016</a:t>
            </a:fld>
            <a:endParaRPr lang="en-IE"/>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stumpleupon.com/" TargetMode="External"/><Relationship Id="rId2" Type="http://schemas.openxmlformats.org/officeDocument/2006/relationships/hyperlink" Target="http://www.mahalo.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themp.or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visual.ly/social-media-market-share-201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aws.amazon.com/"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trendsmap.com/" TargetMode="External"/><Relationship Id="rId2" Type="http://schemas.openxmlformats.org/officeDocument/2006/relationships/hyperlink" Target="http://housingmaps.co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hyperlink" Target="http://www.internetlivestats.com/internet-user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www.ebizmba.com/articles/most-popular-websites" TargetMode="Externa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p:cNvSpPr>
            <a:spLocks noGrp="1"/>
          </p:cNvSpPr>
          <p:nvPr>
            <p:ph type="ctrTitle"/>
          </p:nvPr>
        </p:nvSpPr>
        <p:spPr/>
        <p:txBody>
          <a:bodyPr/>
          <a:lstStyle/>
          <a:p>
            <a:r>
              <a:rPr lang="en-IE" dirty="0" smtClean="0"/>
              <a:t>Meta Information</a:t>
            </a:r>
          </a:p>
        </p:txBody>
      </p:sp>
      <p:sp>
        <p:nvSpPr>
          <p:cNvPr id="7170" name="Subtitle 2"/>
          <p:cNvSpPr>
            <a:spLocks noGrp="1"/>
          </p:cNvSpPr>
          <p:nvPr>
            <p:ph type="subTitle" idx="1"/>
          </p:nvPr>
        </p:nvSpPr>
        <p:spPr/>
        <p:txBody>
          <a:bodyPr>
            <a:normAutofit lnSpcReduction="10000"/>
          </a:bodyPr>
          <a:lstStyle/>
          <a:p>
            <a:r>
              <a:rPr lang="en-IE" smtClean="0"/>
              <a:t>BSc Information Technology – Yr 2</a:t>
            </a:r>
          </a:p>
          <a:p>
            <a:r>
              <a:rPr lang="en-IE" smtClean="0"/>
              <a:t>Semester 2</a:t>
            </a:r>
          </a:p>
          <a:p>
            <a:r>
              <a:rPr lang="en-IE" smtClean="0"/>
              <a:t>Dr. Brenda Mullally</a:t>
            </a:r>
          </a:p>
        </p:txBody>
      </p:sp>
      <p:sp>
        <p:nvSpPr>
          <p:cNvPr id="4" name="Slide Number Placeholder 3"/>
          <p:cNvSpPr>
            <a:spLocks noGrp="1"/>
          </p:cNvSpPr>
          <p:nvPr>
            <p:ph type="sldNum" sz="quarter" idx="12"/>
          </p:nvPr>
        </p:nvSpPr>
        <p:spPr/>
        <p:txBody>
          <a:bodyPr/>
          <a:lstStyle/>
          <a:p>
            <a:pPr>
              <a:defRPr/>
            </a:pPr>
            <a:fld id="{6F35193B-CA99-4EE7-BA6B-24F99EF273E7}" type="slidenum">
              <a:rPr lang="en-IE" smtClean="0"/>
              <a:pPr>
                <a:defRPr/>
              </a:pPr>
              <a:t>1</a:t>
            </a:fld>
            <a:endParaRPr lang="en-IE"/>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HTTP</a:t>
            </a:r>
          </a:p>
        </p:txBody>
      </p:sp>
      <p:sp>
        <p:nvSpPr>
          <p:cNvPr id="2051" name="TextBox 2"/>
          <p:cNvSpPr txBox="1">
            <a:spLocks noChangeArrowheads="1"/>
          </p:cNvSpPr>
          <p:nvPr/>
        </p:nvSpPr>
        <p:spPr bwMode="auto">
          <a:xfrm>
            <a:off x="323528" y="1628800"/>
            <a:ext cx="78486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IE" altLang="en-US" sz="2000" b="1" dirty="0">
                <a:latin typeface="Calibri" pitchFamily="34" charset="0"/>
              </a:rPr>
              <a:t>Web pages</a:t>
            </a:r>
          </a:p>
          <a:p>
            <a:pPr eaLnBrk="1" hangingPunct="1"/>
            <a:endParaRPr lang="en-IE" altLang="en-US" sz="2000" b="1" dirty="0">
              <a:latin typeface="Calibri" pitchFamily="34" charset="0"/>
            </a:endParaRPr>
          </a:p>
          <a:p>
            <a:pPr eaLnBrk="1" hangingPunct="1"/>
            <a:r>
              <a:rPr lang="en-IE" altLang="en-US" sz="2000" dirty="0">
                <a:latin typeface="Calibri" pitchFamily="34" charset="0"/>
              </a:rPr>
              <a:t>The main protocol used for communication between a browser and a Web server is HTTP.  This protocol was designed to enable documents to be transferred but can be used with other types of data too.  For Web documents the HTTP protocol works by sending commands over a TCP connection.</a:t>
            </a:r>
          </a:p>
          <a:p>
            <a:pPr eaLnBrk="1" hangingPunct="1"/>
            <a:r>
              <a:rPr lang="en-IE" altLang="en-US" sz="2000" dirty="0">
                <a:latin typeface="Calibri" pitchFamily="34" charset="0"/>
              </a:rPr>
              <a:t/>
            </a:r>
            <a:br>
              <a:rPr lang="en-IE" altLang="en-US" sz="2000" dirty="0">
                <a:latin typeface="Calibri" pitchFamily="34" charset="0"/>
              </a:rPr>
            </a:br>
            <a:r>
              <a:rPr lang="en-IE" altLang="en-US" sz="2000" dirty="0">
                <a:latin typeface="Calibri" pitchFamily="34" charset="0"/>
              </a:rPr>
              <a:t>To understand how information gets passed from machine to machine we need to know how such systems can connect to each other.  Generally, the main model used for the web is client-server.</a:t>
            </a:r>
          </a:p>
          <a:p>
            <a:pPr eaLnBrk="1" hangingPunct="1"/>
            <a:endParaRPr lang="en-IE" altLang="en-US" sz="2000" b="1" dirty="0">
              <a:latin typeface="Calibri" pitchFamily="34" charset="0"/>
            </a:endParaRPr>
          </a:p>
          <a:p>
            <a:pPr eaLnBrk="1" hangingPunct="1"/>
            <a:endParaRPr lang="en-IE" altLang="en-US" sz="2000" dirty="0">
              <a:latin typeface="Calibri" pitchFamily="34" charset="0"/>
            </a:endParaRPr>
          </a:p>
          <a:p>
            <a:pPr eaLnBrk="1" hangingPunct="1"/>
            <a:endParaRPr lang="en-IE" altLang="en-US" sz="2000" dirty="0">
              <a:latin typeface="Calibri" pitchFamily="34" charset="0"/>
            </a:endParaRPr>
          </a:p>
        </p:txBody>
      </p:sp>
    </p:spTree>
    <p:extLst>
      <p:ext uri="{BB962C8B-B14F-4D97-AF65-F5344CB8AC3E}">
        <p14:creationId xmlns:p14="http://schemas.microsoft.com/office/powerpoint/2010/main" val="2134525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9750" y="1628775"/>
            <a:ext cx="7561263" cy="2032000"/>
          </a:xfrm>
          <a:prstGeom prst="rect">
            <a:avLst/>
          </a:prstGeom>
        </p:spPr>
        <p:txBody>
          <a:bodyPr>
            <a:spAutoFit/>
          </a:bodyPr>
          <a:lstStyle/>
          <a:p>
            <a:pPr>
              <a:defRPr/>
            </a:pPr>
            <a:r>
              <a:rPr lang="en-US" dirty="0">
                <a:latin typeface="+mn-lt"/>
              </a:rPr>
              <a:t>Client/Server Computing: </a:t>
            </a:r>
          </a:p>
          <a:p>
            <a:pPr marL="711200" lvl="1">
              <a:defRPr/>
            </a:pPr>
            <a:r>
              <a:rPr lang="en-US" dirty="0">
                <a:latin typeface="+mn-lt"/>
              </a:rPr>
              <a:t>The interaction between two programs when they communicate across a network. </a:t>
            </a:r>
          </a:p>
          <a:p>
            <a:pPr marL="711200" lvl="1">
              <a:defRPr/>
            </a:pPr>
            <a:r>
              <a:rPr lang="en-US" dirty="0">
                <a:latin typeface="+mn-lt"/>
              </a:rPr>
              <a:t>A program at one site sends a request to a program at another site and awaits a response. </a:t>
            </a:r>
          </a:p>
          <a:p>
            <a:pPr marL="711200" lvl="1">
              <a:defRPr/>
            </a:pPr>
            <a:r>
              <a:rPr lang="en-US" dirty="0">
                <a:latin typeface="+mn-lt"/>
              </a:rPr>
              <a:t>The requesting program is called a client; the program satisfying the request is called the server.</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4292600"/>
            <a:ext cx="6070600"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HTTP</a:t>
            </a:r>
          </a:p>
        </p:txBody>
      </p:sp>
    </p:spTree>
    <p:extLst>
      <p:ext uri="{BB962C8B-B14F-4D97-AF65-F5344CB8AC3E}">
        <p14:creationId xmlns:p14="http://schemas.microsoft.com/office/powerpoint/2010/main" val="2975780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 y="2143125"/>
            <a:ext cx="8836025"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099" name="TextBox 3"/>
          <p:cNvSpPr txBox="1">
            <a:spLocks noChangeArrowheads="1"/>
          </p:cNvSpPr>
          <p:nvPr/>
        </p:nvSpPr>
        <p:spPr bwMode="auto">
          <a:xfrm>
            <a:off x="684213" y="1700213"/>
            <a:ext cx="17224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IE" altLang="en-US" b="1"/>
              <a:t>Role of server</a:t>
            </a:r>
          </a:p>
        </p:txBody>
      </p:sp>
      <p:sp>
        <p:nvSpPr>
          <p:cNvPr id="5"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HTTP</a:t>
            </a:r>
          </a:p>
        </p:txBody>
      </p:sp>
    </p:spTree>
    <p:extLst>
      <p:ext uri="{BB962C8B-B14F-4D97-AF65-F5344CB8AC3E}">
        <p14:creationId xmlns:p14="http://schemas.microsoft.com/office/powerpoint/2010/main" val="919517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 y="3068638"/>
            <a:ext cx="7954963" cy="250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123" name="TextBox 3"/>
          <p:cNvSpPr txBox="1">
            <a:spLocks noChangeArrowheads="1"/>
          </p:cNvSpPr>
          <p:nvPr/>
        </p:nvSpPr>
        <p:spPr bwMode="auto">
          <a:xfrm>
            <a:off x="595313" y="2349500"/>
            <a:ext cx="1673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IE" altLang="en-US" b="1"/>
              <a:t>Role of Client</a:t>
            </a:r>
          </a:p>
        </p:txBody>
      </p:sp>
      <p:sp>
        <p:nvSpPr>
          <p:cNvPr id="5"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HTTP</a:t>
            </a:r>
          </a:p>
        </p:txBody>
      </p:sp>
    </p:spTree>
    <p:extLst>
      <p:ext uri="{BB962C8B-B14F-4D97-AF65-F5344CB8AC3E}">
        <p14:creationId xmlns:p14="http://schemas.microsoft.com/office/powerpoint/2010/main" val="751391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2"/>
          <p:cNvSpPr txBox="1">
            <a:spLocks noChangeArrowheads="1"/>
          </p:cNvSpPr>
          <p:nvPr/>
        </p:nvSpPr>
        <p:spPr bwMode="auto">
          <a:xfrm>
            <a:off x="468313" y="1700213"/>
            <a:ext cx="78486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b="1">
                <a:latin typeface="Calibri" pitchFamily="34" charset="0"/>
              </a:rPr>
              <a:t>A typical HTTP session</a:t>
            </a:r>
            <a:endParaRPr lang="en-IE" altLang="en-US">
              <a:latin typeface="Calibri" pitchFamily="34" charset="0"/>
            </a:endParaRPr>
          </a:p>
          <a:p>
            <a:pPr eaLnBrk="1" hangingPunct="1"/>
            <a:r>
              <a:rPr lang="en-GB" altLang="en-US">
                <a:latin typeface="Calibri" pitchFamily="34" charset="0"/>
              </a:rPr>
              <a:t> </a:t>
            </a:r>
            <a:endParaRPr lang="en-IE" altLang="en-US">
              <a:latin typeface="Calibri" pitchFamily="34" charset="0"/>
            </a:endParaRPr>
          </a:p>
          <a:p>
            <a:pPr eaLnBrk="1" hangingPunct="1"/>
            <a:r>
              <a:rPr lang="en-GB" altLang="en-US">
                <a:latin typeface="Calibri" pitchFamily="34" charset="0"/>
              </a:rPr>
              <a:t>Under HTTP there are 4 steps involved in communicating across the Web</a:t>
            </a:r>
            <a:endParaRPr lang="en-IE" altLang="en-US">
              <a:latin typeface="Calibri" pitchFamily="34" charset="0"/>
            </a:endParaRPr>
          </a:p>
          <a:p>
            <a:pPr eaLnBrk="1" hangingPunct="1"/>
            <a:r>
              <a:rPr lang="en-GB" altLang="en-US">
                <a:latin typeface="Calibri" pitchFamily="34" charset="0"/>
              </a:rPr>
              <a:t> </a:t>
            </a:r>
            <a:endParaRPr lang="en-IE" altLang="en-US">
              <a:latin typeface="Calibri" pitchFamily="34" charset="0"/>
            </a:endParaRPr>
          </a:p>
          <a:p>
            <a:pPr eaLnBrk="1" hangingPunct="1"/>
            <a:r>
              <a:rPr lang="en-GB" altLang="en-US">
                <a:latin typeface="Calibri" pitchFamily="34" charset="0"/>
              </a:rPr>
              <a:t>Make the connection</a:t>
            </a:r>
            <a:endParaRPr lang="en-IE" altLang="en-US">
              <a:latin typeface="Calibri" pitchFamily="34" charset="0"/>
            </a:endParaRPr>
          </a:p>
          <a:p>
            <a:pPr eaLnBrk="1" hangingPunct="1"/>
            <a:r>
              <a:rPr lang="en-GB" altLang="en-US">
                <a:latin typeface="Calibri" pitchFamily="34" charset="0"/>
              </a:rPr>
              <a:t>Request the document </a:t>
            </a:r>
            <a:endParaRPr lang="en-IE" altLang="en-US">
              <a:latin typeface="Calibri" pitchFamily="34" charset="0"/>
            </a:endParaRPr>
          </a:p>
          <a:p>
            <a:pPr eaLnBrk="1" hangingPunct="1"/>
            <a:r>
              <a:rPr lang="en-GB" altLang="en-US">
                <a:latin typeface="Calibri" pitchFamily="34" charset="0"/>
              </a:rPr>
              <a:t>Respond to a request</a:t>
            </a:r>
            <a:endParaRPr lang="en-IE" altLang="en-US">
              <a:latin typeface="Calibri" pitchFamily="34" charset="0"/>
            </a:endParaRPr>
          </a:p>
          <a:p>
            <a:pPr eaLnBrk="1" hangingPunct="1"/>
            <a:r>
              <a:rPr lang="en-GB" altLang="en-US">
                <a:latin typeface="Calibri" pitchFamily="34" charset="0"/>
              </a:rPr>
              <a:t>Close the connection</a:t>
            </a:r>
            <a:endParaRPr lang="en-IE" altLang="en-US">
              <a:latin typeface="Calibri" pitchFamily="34" charset="0"/>
            </a:endParaRPr>
          </a:p>
          <a:p>
            <a:pPr eaLnBrk="1" hangingPunct="1"/>
            <a:r>
              <a:rPr lang="en-GB" altLang="en-US">
                <a:latin typeface="Calibri" pitchFamily="34" charset="0"/>
              </a:rPr>
              <a:t> </a:t>
            </a:r>
            <a:endParaRPr lang="en-IE" altLang="en-US">
              <a:latin typeface="Calibri" pitchFamily="34" charset="0"/>
            </a:endParaRPr>
          </a:p>
          <a:p>
            <a:pPr eaLnBrk="1" hangingPunct="1"/>
            <a:r>
              <a:rPr lang="en-GB" altLang="en-US" b="1">
                <a:latin typeface="Calibri" pitchFamily="34" charset="0"/>
              </a:rPr>
              <a:t>1. Make a connection</a:t>
            </a:r>
            <a:r>
              <a:rPr lang="en-GB" altLang="en-US">
                <a:latin typeface="Calibri" pitchFamily="34" charset="0"/>
              </a:rPr>
              <a:t> </a:t>
            </a:r>
            <a:endParaRPr lang="en-IE" altLang="en-US">
              <a:latin typeface="Calibri" pitchFamily="34" charset="0"/>
            </a:endParaRPr>
          </a:p>
          <a:p>
            <a:pPr eaLnBrk="1" hangingPunct="1"/>
            <a:r>
              <a:rPr lang="en-GB" altLang="en-US">
                <a:latin typeface="Calibri" pitchFamily="34" charset="0"/>
              </a:rPr>
              <a:t>The browser will open up a standard TCP connection to the server.  Port 80 is the default port.  </a:t>
            </a:r>
            <a:endParaRPr lang="en-IE" altLang="en-US">
              <a:latin typeface="Calibri" pitchFamily="34" charset="0"/>
            </a:endParaRPr>
          </a:p>
          <a:p>
            <a:pPr eaLnBrk="1" hangingPunct="1"/>
            <a:r>
              <a:rPr lang="en-GB" altLang="en-US">
                <a:latin typeface="Calibri" pitchFamily="34" charset="0"/>
              </a:rPr>
              <a:t> </a:t>
            </a:r>
            <a:endParaRPr lang="en-IE" altLang="en-US">
              <a:latin typeface="Calibri" pitchFamily="34" charset="0"/>
            </a:endParaRPr>
          </a:p>
          <a:p>
            <a:pPr eaLnBrk="1" hangingPunct="1"/>
            <a:r>
              <a:rPr lang="en-GB" altLang="en-US">
                <a:latin typeface="Calibri" pitchFamily="34" charset="0"/>
              </a:rPr>
              <a:t> </a:t>
            </a:r>
            <a:endParaRPr lang="en-IE" altLang="en-US">
              <a:latin typeface="Calibri" pitchFamily="34" charset="0"/>
            </a:endParaRPr>
          </a:p>
          <a:p>
            <a:pPr eaLnBrk="1" hangingPunct="1"/>
            <a:endParaRPr lang="en-IE" altLang="en-US">
              <a:latin typeface="Calibri" pitchFamily="34" charset="0"/>
            </a:endParaRPr>
          </a:p>
          <a:p>
            <a:pPr eaLnBrk="1" hangingPunct="1"/>
            <a:endParaRPr lang="en-IE" altLang="en-US">
              <a:latin typeface="Calibri" pitchFamily="34" charset="0"/>
            </a:endParaRPr>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HTTP</a:t>
            </a:r>
          </a:p>
        </p:txBody>
      </p:sp>
    </p:spTree>
    <p:extLst>
      <p:ext uri="{BB962C8B-B14F-4D97-AF65-F5344CB8AC3E}">
        <p14:creationId xmlns:p14="http://schemas.microsoft.com/office/powerpoint/2010/main" val="4222522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2"/>
          <p:cNvSpPr txBox="1">
            <a:spLocks noChangeArrowheads="1"/>
          </p:cNvSpPr>
          <p:nvPr/>
        </p:nvSpPr>
        <p:spPr bwMode="auto">
          <a:xfrm>
            <a:off x="468313" y="1773238"/>
            <a:ext cx="7848600" cy="535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b="1">
                <a:latin typeface="Calibri" pitchFamily="34" charset="0"/>
              </a:rPr>
              <a:t>2. Make the Request</a:t>
            </a:r>
            <a:endParaRPr lang="en-IE" altLang="en-US">
              <a:latin typeface="Calibri" pitchFamily="34" charset="0"/>
            </a:endParaRPr>
          </a:p>
          <a:p>
            <a:pPr eaLnBrk="1" hangingPunct="1"/>
            <a:r>
              <a:rPr lang="en-GB" altLang="en-US">
                <a:latin typeface="Calibri" pitchFamily="34" charset="0"/>
              </a:rPr>
              <a:t> </a:t>
            </a:r>
            <a:endParaRPr lang="en-IE" altLang="en-US">
              <a:latin typeface="Calibri" pitchFamily="34" charset="0"/>
            </a:endParaRPr>
          </a:p>
          <a:p>
            <a:pPr eaLnBrk="1" hangingPunct="1"/>
            <a:r>
              <a:rPr lang="en-GB" altLang="en-US">
                <a:latin typeface="Calibri" pitchFamily="34" charset="0"/>
              </a:rPr>
              <a:t>Once the TCP connection is established, the browser will request a given document using the URL. </a:t>
            </a:r>
          </a:p>
          <a:p>
            <a:pPr eaLnBrk="1" hangingPunct="1"/>
            <a:endParaRPr lang="en-GB" altLang="en-US">
              <a:latin typeface="Calibri" pitchFamily="34" charset="0"/>
            </a:endParaRPr>
          </a:p>
          <a:p>
            <a:pPr eaLnBrk="1" hangingPunct="1"/>
            <a:r>
              <a:rPr lang="en-GB" altLang="en-US">
                <a:latin typeface="Calibri" pitchFamily="34" charset="0"/>
              </a:rPr>
              <a:t>The command GET tells the server that the browser is trying to retrieve a document.  The connection to the server should already have occurred so there is not need to specify the full DNS name.  The browser can send a variety of other commands including </a:t>
            </a:r>
            <a:r>
              <a:rPr lang="en-GB" altLang="en-US" b="1">
                <a:latin typeface="Calibri" pitchFamily="34" charset="0"/>
              </a:rPr>
              <a:t>POST, </a:t>
            </a:r>
            <a:r>
              <a:rPr lang="en-GB" altLang="en-US">
                <a:latin typeface="Calibri" pitchFamily="34" charset="0"/>
              </a:rPr>
              <a:t>which sends Form data to the server, </a:t>
            </a:r>
            <a:r>
              <a:rPr lang="en-GB" altLang="en-US" b="1">
                <a:latin typeface="Calibri" pitchFamily="34" charset="0"/>
              </a:rPr>
              <a:t>PUT</a:t>
            </a:r>
            <a:r>
              <a:rPr lang="en-GB" altLang="en-US">
                <a:latin typeface="Calibri" pitchFamily="34" charset="0"/>
              </a:rPr>
              <a:t> which is used to transmit a data file to a server (probably a database server). The browser can also append an </a:t>
            </a:r>
            <a:r>
              <a:rPr lang="en-GB" altLang="en-US" b="1" i="1">
                <a:latin typeface="Calibri" pitchFamily="34" charset="0"/>
              </a:rPr>
              <a:t>Accept, </a:t>
            </a:r>
            <a:r>
              <a:rPr lang="en-GB" altLang="en-US">
                <a:latin typeface="Calibri" pitchFamily="34" charset="0"/>
              </a:rPr>
              <a:t>which will indicate the data types it can handle.  The name of the application that makes the request may also be appended using the command </a:t>
            </a:r>
            <a:r>
              <a:rPr lang="en-GB" altLang="en-US" b="1" i="1">
                <a:latin typeface="Calibri" pitchFamily="34" charset="0"/>
              </a:rPr>
              <a:t>User-Agent</a:t>
            </a:r>
            <a:r>
              <a:rPr lang="en-GB" altLang="en-US">
                <a:latin typeface="Calibri" pitchFamily="34" charset="0"/>
              </a:rPr>
              <a:t>.  So a typical request could look like: </a:t>
            </a:r>
            <a:endParaRPr lang="en-IE" altLang="en-US">
              <a:latin typeface="Calibri" pitchFamily="34" charset="0"/>
            </a:endParaRPr>
          </a:p>
          <a:p>
            <a:pPr eaLnBrk="1" hangingPunct="1"/>
            <a:r>
              <a:rPr lang="en-GB" altLang="en-US">
                <a:latin typeface="Calibri" pitchFamily="34" charset="0"/>
              </a:rPr>
              <a:t> </a:t>
            </a:r>
            <a:endParaRPr lang="en-IE" altLang="en-US">
              <a:latin typeface="Calibri" pitchFamily="34" charset="0"/>
            </a:endParaRPr>
          </a:p>
          <a:p>
            <a:pPr eaLnBrk="1" hangingPunct="1"/>
            <a:r>
              <a:rPr lang="en-GB" altLang="en-US" b="1" i="1">
                <a:latin typeface="Calibri" pitchFamily="34" charset="0"/>
              </a:rPr>
              <a:t>GET / first.html HTTP 1.1</a:t>
            </a:r>
            <a:endParaRPr lang="en-IE" altLang="en-US">
              <a:latin typeface="Calibri" pitchFamily="34" charset="0"/>
            </a:endParaRPr>
          </a:p>
          <a:p>
            <a:pPr eaLnBrk="1" hangingPunct="1"/>
            <a:r>
              <a:rPr lang="en-GB" altLang="en-US" b="1" i="1">
                <a:latin typeface="Calibri" pitchFamily="34" charset="0"/>
              </a:rPr>
              <a:t>Accept: text/html</a:t>
            </a:r>
            <a:endParaRPr lang="en-IE" altLang="en-US">
              <a:latin typeface="Calibri" pitchFamily="34" charset="0"/>
            </a:endParaRPr>
          </a:p>
          <a:p>
            <a:pPr eaLnBrk="1" hangingPunct="1"/>
            <a:r>
              <a:rPr lang="en-GB" altLang="en-US" b="1" i="1">
                <a:latin typeface="Calibri" pitchFamily="34" charset="0"/>
              </a:rPr>
              <a:t>Accept: text/plain</a:t>
            </a:r>
            <a:endParaRPr lang="en-IE" altLang="en-US">
              <a:latin typeface="Calibri" pitchFamily="34" charset="0"/>
            </a:endParaRPr>
          </a:p>
          <a:p>
            <a:pPr eaLnBrk="1" hangingPunct="1"/>
            <a:endParaRPr lang="en-IE" altLang="en-US">
              <a:latin typeface="Calibri" pitchFamily="34" charset="0"/>
            </a:endParaRPr>
          </a:p>
          <a:p>
            <a:pPr eaLnBrk="1" hangingPunct="1"/>
            <a:endParaRPr lang="en-IE" altLang="en-US">
              <a:latin typeface="Calibri" pitchFamily="34" charset="0"/>
            </a:endParaRPr>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HTTP</a:t>
            </a:r>
          </a:p>
        </p:txBody>
      </p:sp>
    </p:spTree>
    <p:extLst>
      <p:ext uri="{BB962C8B-B14F-4D97-AF65-F5344CB8AC3E}">
        <p14:creationId xmlns:p14="http://schemas.microsoft.com/office/powerpoint/2010/main" val="2894350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
          <p:cNvSpPr txBox="1">
            <a:spLocks noChangeArrowheads="1"/>
          </p:cNvSpPr>
          <p:nvPr/>
        </p:nvSpPr>
        <p:spPr bwMode="auto">
          <a:xfrm>
            <a:off x="468313" y="2060575"/>
            <a:ext cx="78486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b="1">
                <a:latin typeface="Calibri" pitchFamily="34" charset="0"/>
              </a:rPr>
              <a:t>3.  Server Response </a:t>
            </a:r>
            <a:endParaRPr lang="en-IE" altLang="en-US">
              <a:latin typeface="Calibri" pitchFamily="34" charset="0"/>
            </a:endParaRPr>
          </a:p>
          <a:p>
            <a:pPr eaLnBrk="1" hangingPunct="1"/>
            <a:r>
              <a:rPr lang="en-GB" altLang="en-US" b="1">
                <a:latin typeface="Calibri" pitchFamily="34" charset="0"/>
              </a:rPr>
              <a:t> </a:t>
            </a:r>
            <a:endParaRPr lang="en-IE" altLang="en-US">
              <a:latin typeface="Calibri" pitchFamily="34" charset="0"/>
            </a:endParaRPr>
          </a:p>
          <a:p>
            <a:pPr eaLnBrk="1" hangingPunct="1"/>
            <a:r>
              <a:rPr lang="en-IE" altLang="en-US">
                <a:latin typeface="Calibri" pitchFamily="34" charset="0"/>
              </a:rPr>
              <a:t>When the server receives the HTTP request it locates the appropriate document and returns it. An HTTP response is required to have a particular form.</a:t>
            </a:r>
          </a:p>
          <a:p>
            <a:pPr eaLnBrk="1" hangingPunct="1"/>
            <a:endParaRPr lang="en-IE" altLang="en-US">
              <a:latin typeface="Calibri" pitchFamily="34" charset="0"/>
            </a:endParaRPr>
          </a:p>
          <a:p>
            <a:pPr eaLnBrk="1" hangingPunct="1"/>
            <a:r>
              <a:rPr lang="en-IE" altLang="en-US">
                <a:latin typeface="Calibri" pitchFamily="34" charset="0"/>
              </a:rPr>
              <a:t>Different HTTP response status codes:</a:t>
            </a:r>
          </a:p>
          <a:p>
            <a:pPr eaLnBrk="1" hangingPunct="1"/>
            <a:r>
              <a:rPr lang="en-IE" altLang="en-US">
                <a:latin typeface="Calibri" pitchFamily="34" charset="0"/>
              </a:rPr>
              <a:t>200 OK	This is the commonest code, it indicates that the message contains all the requested data.</a:t>
            </a:r>
          </a:p>
          <a:p>
            <a:pPr eaLnBrk="1" hangingPunct="1"/>
            <a:r>
              <a:rPr lang="en-IE" altLang="en-US">
                <a:latin typeface="Calibri" pitchFamily="34" charset="0"/>
              </a:rPr>
              <a:t> 204 NO Content	The request was processed successfully but there was no data to return to browser</a:t>
            </a:r>
          </a:p>
          <a:p>
            <a:pPr eaLnBrk="1" hangingPunct="1"/>
            <a:r>
              <a:rPr lang="en-IE" altLang="en-US">
                <a:latin typeface="Calibri" pitchFamily="34" charset="0"/>
              </a:rPr>
              <a:t> 400 Bad Request	The request from the client used invalid syntax and could not be processed</a:t>
            </a:r>
          </a:p>
          <a:p>
            <a:pPr eaLnBrk="1" hangingPunct="1"/>
            <a:r>
              <a:rPr lang="en-IE" altLang="en-US">
                <a:latin typeface="Calibri" pitchFamily="34" charset="0"/>
              </a:rPr>
              <a:t> 401 Unauthorized	some form of authorization information is needed before this resource can be accessed.  </a:t>
            </a:r>
          </a:p>
          <a:p>
            <a:pPr eaLnBrk="1" hangingPunct="1"/>
            <a:r>
              <a:rPr lang="en-IE" altLang="en-US">
                <a:latin typeface="Calibri" pitchFamily="34" charset="0"/>
              </a:rPr>
              <a:t> 404 Not Found	This is the commonest error response.  It indicates that while the request was valid, the server could not find the document.</a:t>
            </a:r>
          </a:p>
        </p:txBody>
      </p:sp>
      <p:sp>
        <p:nvSpPr>
          <p:cNvPr id="4" name="Content Placeholder 2"/>
          <p:cNvSpPr txBox="1">
            <a:spLocks/>
          </p:cNvSpPr>
          <p:nvPr/>
        </p:nvSpPr>
        <p:spPr>
          <a:xfrm>
            <a:off x="609600" y="7731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HTTP</a:t>
            </a:r>
          </a:p>
        </p:txBody>
      </p:sp>
    </p:spTree>
    <p:extLst>
      <p:ext uri="{BB962C8B-B14F-4D97-AF65-F5344CB8AC3E}">
        <p14:creationId xmlns:p14="http://schemas.microsoft.com/office/powerpoint/2010/main" val="3602696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2"/>
          <p:cNvSpPr txBox="1">
            <a:spLocks noChangeArrowheads="1"/>
          </p:cNvSpPr>
          <p:nvPr/>
        </p:nvSpPr>
        <p:spPr bwMode="auto">
          <a:xfrm>
            <a:off x="468313" y="2060575"/>
            <a:ext cx="78486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IE" altLang="en-US" b="1">
                <a:latin typeface="Calibri" pitchFamily="34" charset="0"/>
              </a:rPr>
              <a:t>4. Closing the connection </a:t>
            </a:r>
            <a:endParaRPr lang="en-IE" altLang="en-US">
              <a:latin typeface="Calibri" pitchFamily="34" charset="0"/>
            </a:endParaRPr>
          </a:p>
          <a:p>
            <a:pPr eaLnBrk="1" hangingPunct="1"/>
            <a:r>
              <a:rPr lang="en-GB" altLang="en-US">
                <a:latin typeface="Calibri" pitchFamily="34" charset="0"/>
              </a:rPr>
              <a:t>The client and server can both close the connection.  This uses the standard TCP approach.  If another document is required, the entire process must be repeated again.</a:t>
            </a:r>
            <a:endParaRPr lang="en-IE" altLang="en-US">
              <a:latin typeface="Calibri" pitchFamily="34" charset="0"/>
            </a:endParaRPr>
          </a:p>
          <a:p>
            <a:pPr eaLnBrk="1" hangingPunct="1"/>
            <a:endParaRPr lang="en-IE" altLang="en-US">
              <a:latin typeface="Calibri" pitchFamily="34" charset="0"/>
            </a:endParaRPr>
          </a:p>
          <a:p>
            <a:pPr eaLnBrk="1" hangingPunct="1"/>
            <a:endParaRPr lang="en-IE" altLang="en-US">
              <a:latin typeface="Calibri" pitchFamily="34" charset="0"/>
            </a:endParaRPr>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HTTP</a:t>
            </a:r>
          </a:p>
        </p:txBody>
      </p:sp>
    </p:spTree>
    <p:extLst>
      <p:ext uri="{BB962C8B-B14F-4D97-AF65-F5344CB8AC3E}">
        <p14:creationId xmlns:p14="http://schemas.microsoft.com/office/powerpoint/2010/main" val="1685650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sz="quarter" idx="1"/>
          </p:nvPr>
        </p:nvSpPr>
        <p:spPr>
          <a:xfrm>
            <a:off x="1042988" y="3644900"/>
            <a:ext cx="5843587" cy="747713"/>
          </a:xfrm>
        </p:spPr>
        <p:txBody>
          <a:bodyPr/>
          <a:lstStyle/>
          <a:p>
            <a:pPr>
              <a:buFont typeface="Arial" charset="0"/>
              <a:buNone/>
            </a:pPr>
            <a:r>
              <a:rPr lang="en-IE" smtClean="0"/>
              <a:t>Web information management</a:t>
            </a:r>
          </a:p>
        </p:txBody>
      </p:sp>
      <p:sp>
        <p:nvSpPr>
          <p:cNvPr id="9" name="Slide Number Placeholder 8"/>
          <p:cNvSpPr>
            <a:spLocks noGrp="1"/>
          </p:cNvSpPr>
          <p:nvPr>
            <p:ph type="sldNum" sz="quarter" idx="16"/>
          </p:nvPr>
        </p:nvSpPr>
        <p:spPr/>
        <p:txBody>
          <a:bodyPr/>
          <a:lstStyle/>
          <a:p>
            <a:pPr>
              <a:defRPr/>
            </a:pPr>
            <a:fld id="{D3767371-0C6F-434E-B9D6-F8EFD20BF21C}" type="slidenum">
              <a:rPr lang="en-IE" smtClean="0"/>
              <a:pPr>
                <a:defRPr/>
              </a:pPr>
              <a:t>18</a:t>
            </a:fld>
            <a:endParaRPr lang="en-IE"/>
          </a:p>
        </p:txBody>
      </p:sp>
      <p:sp>
        <p:nvSpPr>
          <p:cNvPr id="11267" name="Content Placeholder 2"/>
          <p:cNvSpPr txBox="1">
            <a:spLocks/>
          </p:cNvSpPr>
          <p:nvPr/>
        </p:nvSpPr>
        <p:spPr bwMode="auto">
          <a:xfrm>
            <a:off x="674216" y="4221088"/>
            <a:ext cx="5842000" cy="749300"/>
          </a:xfrm>
          <a:prstGeom prst="rect">
            <a:avLst/>
          </a:prstGeom>
          <a:noFill/>
          <a:ln w="9525">
            <a:noFill/>
            <a:miter lim="800000"/>
            <a:headEnd/>
            <a:tailEnd/>
          </a:ln>
        </p:spPr>
        <p:txBody>
          <a:bodyPr/>
          <a:lstStyle/>
          <a:p>
            <a:pPr marL="342900" indent="-342900">
              <a:spcBef>
                <a:spcPct val="20000"/>
              </a:spcBef>
              <a:buFont typeface="Arial" charset="0"/>
              <a:buNone/>
            </a:pPr>
            <a:r>
              <a:rPr lang="en-IE" sz="3200" dirty="0">
                <a:latin typeface="Calibri" pitchFamily="34" charset="0"/>
              </a:rPr>
              <a:t>XML</a:t>
            </a:r>
          </a:p>
        </p:txBody>
      </p:sp>
      <p:sp>
        <p:nvSpPr>
          <p:cNvPr id="11268" name="Content Placeholder 2"/>
          <p:cNvSpPr txBox="1">
            <a:spLocks/>
          </p:cNvSpPr>
          <p:nvPr/>
        </p:nvSpPr>
        <p:spPr bwMode="auto">
          <a:xfrm>
            <a:off x="674216" y="4869160"/>
            <a:ext cx="5842000" cy="749300"/>
          </a:xfrm>
          <a:prstGeom prst="rect">
            <a:avLst/>
          </a:prstGeom>
          <a:noFill/>
          <a:ln w="9525">
            <a:noFill/>
            <a:miter lim="800000"/>
            <a:headEnd/>
            <a:tailEnd/>
          </a:ln>
        </p:spPr>
        <p:txBody>
          <a:bodyPr/>
          <a:lstStyle/>
          <a:p>
            <a:pPr marL="342900" indent="-342900">
              <a:spcBef>
                <a:spcPct val="20000"/>
              </a:spcBef>
              <a:buFont typeface="Arial" charset="0"/>
              <a:buNone/>
            </a:pPr>
            <a:r>
              <a:rPr lang="en-IE" sz="3200" dirty="0">
                <a:latin typeface="Calibri" pitchFamily="34" charset="0"/>
              </a:rPr>
              <a:t>Extensible style sheets (XSLT)</a:t>
            </a:r>
          </a:p>
        </p:txBody>
      </p:sp>
      <p:sp>
        <p:nvSpPr>
          <p:cNvPr id="11269" name="Content Placeholder 2"/>
          <p:cNvSpPr txBox="1">
            <a:spLocks/>
          </p:cNvSpPr>
          <p:nvPr/>
        </p:nvSpPr>
        <p:spPr bwMode="auto">
          <a:xfrm>
            <a:off x="674216" y="2924175"/>
            <a:ext cx="5842000" cy="749300"/>
          </a:xfrm>
          <a:prstGeom prst="rect">
            <a:avLst/>
          </a:prstGeom>
          <a:noFill/>
          <a:ln w="38100">
            <a:solidFill>
              <a:schemeClr val="accent1">
                <a:lumMod val="40000"/>
                <a:lumOff val="60000"/>
              </a:schemeClr>
            </a:solidFill>
            <a:miter lim="800000"/>
            <a:headEnd/>
            <a:tailEnd/>
          </a:ln>
        </p:spPr>
        <p:txBody>
          <a:bodyPr/>
          <a:lstStyle/>
          <a:p>
            <a:pPr marL="342900" indent="-342900">
              <a:spcBef>
                <a:spcPct val="20000"/>
              </a:spcBef>
              <a:buFont typeface="Arial" charset="0"/>
              <a:buNone/>
            </a:pPr>
            <a:r>
              <a:rPr lang="en-IE" sz="3200" dirty="0">
                <a:latin typeface="Calibri" pitchFamily="34" charset="0"/>
              </a:rPr>
              <a:t>Web 2.0</a:t>
            </a:r>
          </a:p>
        </p:txBody>
      </p:sp>
      <p:sp>
        <p:nvSpPr>
          <p:cNvPr id="11" name="Content Placeholder 2"/>
          <p:cNvSpPr txBox="1">
            <a:spLocks/>
          </p:cNvSpPr>
          <p:nvPr/>
        </p:nvSpPr>
        <p:spPr>
          <a:xfrm>
            <a:off x="539750" y="692150"/>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Syllabus</a:t>
            </a:r>
          </a:p>
        </p:txBody>
      </p:sp>
      <p:sp>
        <p:nvSpPr>
          <p:cNvPr id="6154" name="Content Placeholder 2"/>
          <p:cNvSpPr txBox="1">
            <a:spLocks/>
          </p:cNvSpPr>
          <p:nvPr/>
        </p:nvSpPr>
        <p:spPr bwMode="auto">
          <a:xfrm>
            <a:off x="539750" y="2276475"/>
            <a:ext cx="5842000" cy="533400"/>
          </a:xfrm>
          <a:prstGeom prst="rect">
            <a:avLst/>
          </a:prstGeom>
          <a:solidFill>
            <a:schemeClr val="bg1"/>
          </a:solidFill>
          <a:ln w="38100" cap="rnd" cmpd="sng">
            <a:noFill/>
            <a:round/>
            <a:headEnd/>
            <a:tailEnd/>
          </a:ln>
        </p:spPr>
        <p:txBody>
          <a:bodyPr/>
          <a:lstStyle/>
          <a:p>
            <a:pPr marL="342900" indent="-342900">
              <a:spcBef>
                <a:spcPct val="20000"/>
              </a:spcBef>
              <a:buFont typeface="Arial" pitchFamily="34" charset="0"/>
              <a:buNone/>
              <a:defRPr/>
            </a:pPr>
            <a:r>
              <a:rPr lang="en-IE" sz="3200" dirty="0">
                <a:latin typeface="Calibri" pitchFamily="34" charset="0"/>
              </a:rPr>
              <a:t>Introduction</a:t>
            </a:r>
          </a:p>
        </p:txBody>
      </p:sp>
      <p:sp>
        <p:nvSpPr>
          <p:cNvPr id="8" name="Content Placeholder 2"/>
          <p:cNvSpPr txBox="1">
            <a:spLocks/>
          </p:cNvSpPr>
          <p:nvPr/>
        </p:nvSpPr>
        <p:spPr bwMode="auto">
          <a:xfrm>
            <a:off x="683568" y="5488012"/>
            <a:ext cx="5842000" cy="749300"/>
          </a:xfrm>
          <a:prstGeom prst="rect">
            <a:avLst/>
          </a:prstGeom>
          <a:noFill/>
          <a:ln w="9525">
            <a:noFill/>
            <a:miter lim="800000"/>
            <a:headEnd/>
            <a:tailEnd/>
          </a:ln>
        </p:spPr>
        <p:txBody>
          <a:bodyPr/>
          <a:lstStyle/>
          <a:p>
            <a:pPr marL="342900" indent="-342900">
              <a:spcBef>
                <a:spcPct val="20000"/>
              </a:spcBef>
              <a:buFont typeface="Arial" charset="0"/>
              <a:buNone/>
            </a:pPr>
            <a:r>
              <a:rPr lang="en-IE" sz="3200" dirty="0" smtClean="0">
                <a:latin typeface="Calibri" pitchFamily="34" charset="0"/>
              </a:rPr>
              <a:t>PHP</a:t>
            </a:r>
            <a:endParaRPr lang="en-IE" sz="3200" dirty="0">
              <a:latin typeface="Calibr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2"/>
          <p:cNvSpPr>
            <a:spLocks noGrp="1"/>
          </p:cNvSpPr>
          <p:nvPr>
            <p:ph idx="1"/>
          </p:nvPr>
        </p:nvSpPr>
        <p:spPr>
          <a:xfrm>
            <a:off x="457200" y="1700213"/>
            <a:ext cx="8229600" cy="4425950"/>
          </a:xfrm>
        </p:spPr>
        <p:txBody>
          <a:bodyPr/>
          <a:lstStyle/>
          <a:p>
            <a:pPr eaLnBrk="1" hangingPunct="1">
              <a:buFont typeface="Arial" charset="0"/>
              <a:buNone/>
            </a:pPr>
            <a:endParaRPr lang="en-IE" smtClean="0"/>
          </a:p>
          <a:p>
            <a:pPr eaLnBrk="1" hangingPunct="1">
              <a:buFont typeface="Arial" charset="0"/>
              <a:buNone/>
            </a:pPr>
            <a:endParaRPr lang="en-IE" smtClean="0"/>
          </a:p>
          <a:p>
            <a:pPr eaLnBrk="1" hangingPunct="1">
              <a:buFont typeface="Arial" charset="0"/>
              <a:buNone/>
            </a:pPr>
            <a:endParaRPr lang="en-IE" smtClean="0"/>
          </a:p>
        </p:txBody>
      </p:sp>
      <p:sp>
        <p:nvSpPr>
          <p:cNvPr id="5" name="Slide Number Placeholder 4"/>
          <p:cNvSpPr>
            <a:spLocks noGrp="1"/>
          </p:cNvSpPr>
          <p:nvPr>
            <p:ph type="sldNum" sz="quarter" idx="12"/>
          </p:nvPr>
        </p:nvSpPr>
        <p:spPr/>
        <p:txBody>
          <a:bodyPr/>
          <a:lstStyle/>
          <a:p>
            <a:pPr>
              <a:defRPr/>
            </a:pPr>
            <a:fld id="{873A1F16-3191-44A8-A290-F4706D1D6F2B}" type="slidenum">
              <a:rPr lang="en-IE" smtClean="0"/>
              <a:pPr>
                <a:defRPr/>
              </a:pPr>
              <a:t>19</a:t>
            </a:fld>
            <a:endParaRPr lang="en-IE"/>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Web 2.0</a:t>
            </a:r>
          </a:p>
        </p:txBody>
      </p:sp>
      <p:sp>
        <p:nvSpPr>
          <p:cNvPr id="3076" name="TextBox 4"/>
          <p:cNvSpPr txBox="1">
            <a:spLocks noChangeArrowheads="1"/>
          </p:cNvSpPr>
          <p:nvPr/>
        </p:nvSpPr>
        <p:spPr bwMode="auto">
          <a:xfrm>
            <a:off x="611188" y="1700213"/>
            <a:ext cx="7416800" cy="4248150"/>
          </a:xfrm>
          <a:prstGeom prst="rect">
            <a:avLst/>
          </a:prstGeom>
          <a:noFill/>
          <a:ln w="9525">
            <a:noFill/>
            <a:miter lim="800000"/>
            <a:headEnd/>
            <a:tailEnd/>
          </a:ln>
        </p:spPr>
        <p:txBody>
          <a:bodyPr>
            <a:spAutoFit/>
          </a:bodyPr>
          <a:lstStyle/>
          <a:p>
            <a:r>
              <a:rPr lang="en-IE" dirty="0">
                <a:latin typeface="Calibri" pitchFamily="34" charset="0"/>
              </a:rPr>
              <a:t>In 1993 the web exploded in popularity and continued in growth throughout the 1990’s. In 2003 there was a noticeable shift in how people and businesses were using the web and developing web-based applications.</a:t>
            </a:r>
          </a:p>
          <a:p>
            <a:endParaRPr lang="en-IE" dirty="0">
              <a:latin typeface="Calibri" pitchFamily="34" charset="0"/>
            </a:endParaRPr>
          </a:p>
          <a:p>
            <a:r>
              <a:rPr lang="en-IE" dirty="0">
                <a:latin typeface="Calibri" pitchFamily="34" charset="0"/>
              </a:rPr>
              <a:t>The term Web 2.0 was coined to describe this new trend. Generally Web 2.0 companies use the web as a platform to create collaborative, community-based sites.</a:t>
            </a:r>
          </a:p>
          <a:p>
            <a:endParaRPr lang="en-IE" dirty="0">
              <a:latin typeface="Calibri" pitchFamily="34" charset="0"/>
            </a:endParaRPr>
          </a:p>
          <a:p>
            <a:r>
              <a:rPr lang="en-IE" dirty="0">
                <a:latin typeface="Calibri" pitchFamily="34" charset="0"/>
              </a:rPr>
              <a:t>This trend has been assisted by the decreasing hardware costs and the increasing access to broadband connections. The abundance of digital media online would never have been possible without high-speed Internet access. Also the availability of open source software has resulted in cheaper customisable software options, this makes it easier to start new Web 2.0 companies and decreases the cost of failure.</a:t>
            </a:r>
          </a:p>
          <a:p>
            <a:endParaRPr lang="en-IE" dirty="0">
              <a:latin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sz="quarter" idx="1"/>
          </p:nvPr>
        </p:nvSpPr>
        <p:spPr>
          <a:xfrm>
            <a:off x="457200" y="1700213"/>
            <a:ext cx="8229600" cy="4425950"/>
          </a:xfrm>
        </p:spPr>
        <p:txBody>
          <a:bodyPr/>
          <a:lstStyle/>
          <a:p>
            <a:pPr>
              <a:buFont typeface="Arial" charset="0"/>
              <a:buNone/>
            </a:pPr>
            <a:endParaRPr lang="en-IE" dirty="0" smtClean="0"/>
          </a:p>
          <a:p>
            <a:pPr>
              <a:buFont typeface="Arial" charset="0"/>
              <a:buNone/>
            </a:pPr>
            <a:r>
              <a:rPr lang="en-IE" dirty="0" smtClean="0"/>
              <a:t>50% Continuous assessment</a:t>
            </a:r>
          </a:p>
          <a:p>
            <a:pPr>
              <a:buFont typeface="Arial" charset="0"/>
              <a:buNone/>
            </a:pPr>
            <a:r>
              <a:rPr lang="en-IE" dirty="0" smtClean="0"/>
              <a:t>50% Final exam – 3 questions do 2.</a:t>
            </a:r>
          </a:p>
          <a:p>
            <a:pPr>
              <a:buFont typeface="Arial" charset="0"/>
              <a:buNone/>
            </a:pPr>
            <a:endParaRPr lang="en-IE" dirty="0" smtClean="0"/>
          </a:p>
          <a:p>
            <a:pPr>
              <a:buFont typeface="Arial" charset="0"/>
              <a:buNone/>
            </a:pPr>
            <a:r>
              <a:rPr lang="en-IE" dirty="0" smtClean="0"/>
              <a:t>2 Lectures per week</a:t>
            </a:r>
          </a:p>
          <a:p>
            <a:pPr>
              <a:buFont typeface="Arial" charset="0"/>
              <a:buNone/>
            </a:pPr>
            <a:r>
              <a:rPr lang="en-IE" dirty="0" smtClean="0"/>
              <a:t>2 </a:t>
            </a:r>
            <a:r>
              <a:rPr lang="en-IE" dirty="0" err="1" smtClean="0"/>
              <a:t>Practicals</a:t>
            </a:r>
            <a:r>
              <a:rPr lang="en-IE" dirty="0" smtClean="0"/>
              <a:t> per week</a:t>
            </a:r>
          </a:p>
          <a:p>
            <a:pPr>
              <a:buFont typeface="Arial" charset="0"/>
              <a:buNone/>
            </a:pPr>
            <a:endParaRPr lang="en-IE" dirty="0" smtClean="0"/>
          </a:p>
          <a:p>
            <a:pPr>
              <a:buFont typeface="Arial" charset="0"/>
              <a:buNone/>
            </a:pPr>
            <a:endParaRPr lang="en-IE" dirty="0" smtClean="0"/>
          </a:p>
        </p:txBody>
      </p:sp>
      <p:sp>
        <p:nvSpPr>
          <p:cNvPr id="6" name="Slide Number Placeholder 5"/>
          <p:cNvSpPr>
            <a:spLocks noGrp="1"/>
          </p:cNvSpPr>
          <p:nvPr>
            <p:ph type="sldNum" sz="quarter" idx="16"/>
          </p:nvPr>
        </p:nvSpPr>
        <p:spPr/>
        <p:txBody>
          <a:bodyPr/>
          <a:lstStyle/>
          <a:p>
            <a:pPr>
              <a:defRPr/>
            </a:pPr>
            <a:fld id="{D3767371-0C6F-434E-B9D6-F8EFD20BF21C}" type="slidenum">
              <a:rPr lang="en-IE" smtClean="0"/>
              <a:pPr>
                <a:defRPr/>
              </a:pPr>
              <a:t>2</a:t>
            </a:fld>
            <a:endParaRPr lang="en-IE"/>
          </a:p>
        </p:txBody>
      </p:sp>
      <p:sp>
        <p:nvSpPr>
          <p:cNvPr id="5" name="TextBox 4"/>
          <p:cNvSpPr txBox="1"/>
          <p:nvPr/>
        </p:nvSpPr>
        <p:spPr>
          <a:xfrm>
            <a:off x="755576" y="764704"/>
            <a:ext cx="4032448" cy="584775"/>
          </a:xfrm>
          <a:prstGeom prst="rect">
            <a:avLst/>
          </a:prstGeom>
          <a:noFill/>
        </p:spPr>
        <p:txBody>
          <a:bodyPr wrap="square" rtlCol="0">
            <a:spAutoFit/>
          </a:bodyPr>
          <a:lstStyle/>
          <a:p>
            <a:r>
              <a:rPr lang="en-IE" sz="3200" dirty="0" smtClean="0">
                <a:latin typeface="+mn-lt"/>
              </a:rPr>
              <a:t>Meta Information</a:t>
            </a:r>
            <a:endParaRPr lang="en-IE" sz="3200" dirty="0">
              <a:latin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457200" y="1700213"/>
            <a:ext cx="8229600" cy="4425950"/>
          </a:xfrm>
        </p:spPr>
        <p:txBody>
          <a:bodyPr/>
          <a:lstStyle/>
          <a:p>
            <a:pPr eaLnBrk="1" hangingPunct="1">
              <a:buFont typeface="Arial" charset="0"/>
              <a:buNone/>
            </a:pPr>
            <a:endParaRPr lang="en-IE" smtClean="0"/>
          </a:p>
          <a:p>
            <a:pPr eaLnBrk="1" hangingPunct="1">
              <a:buFont typeface="Arial" charset="0"/>
              <a:buNone/>
            </a:pPr>
            <a:endParaRPr lang="en-IE" smtClean="0"/>
          </a:p>
          <a:p>
            <a:pPr eaLnBrk="1" hangingPunct="1">
              <a:buFont typeface="Arial" charset="0"/>
              <a:buNone/>
            </a:pPr>
            <a:endParaRPr lang="en-IE" smtClean="0"/>
          </a:p>
        </p:txBody>
      </p:sp>
      <p:sp>
        <p:nvSpPr>
          <p:cNvPr id="5" name="Slide Number Placeholder 4"/>
          <p:cNvSpPr>
            <a:spLocks noGrp="1"/>
          </p:cNvSpPr>
          <p:nvPr>
            <p:ph type="sldNum" sz="quarter" idx="12"/>
          </p:nvPr>
        </p:nvSpPr>
        <p:spPr/>
        <p:txBody>
          <a:bodyPr/>
          <a:lstStyle/>
          <a:p>
            <a:pPr>
              <a:defRPr/>
            </a:pPr>
            <a:fld id="{873A1F16-3191-44A8-A290-F4706D1D6F2B}" type="slidenum">
              <a:rPr lang="en-IE" smtClean="0"/>
              <a:pPr>
                <a:defRPr/>
              </a:pPr>
              <a:t>20</a:t>
            </a:fld>
            <a:endParaRPr lang="en-IE"/>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Web 2.0</a:t>
            </a:r>
          </a:p>
        </p:txBody>
      </p:sp>
      <p:sp>
        <p:nvSpPr>
          <p:cNvPr id="4100" name="TextBox 4"/>
          <p:cNvSpPr txBox="1">
            <a:spLocks noChangeArrowheads="1"/>
          </p:cNvSpPr>
          <p:nvPr/>
        </p:nvSpPr>
        <p:spPr bwMode="auto">
          <a:xfrm>
            <a:off x="611188" y="1700213"/>
            <a:ext cx="7416800" cy="3970337"/>
          </a:xfrm>
          <a:prstGeom prst="rect">
            <a:avLst/>
          </a:prstGeom>
          <a:noFill/>
          <a:ln w="9525">
            <a:noFill/>
            <a:miter lim="800000"/>
            <a:headEnd/>
            <a:tailEnd/>
          </a:ln>
        </p:spPr>
        <p:txBody>
          <a:bodyPr>
            <a:spAutoFit/>
          </a:bodyPr>
          <a:lstStyle/>
          <a:p>
            <a:r>
              <a:rPr lang="en-IE">
                <a:latin typeface="Calibri" pitchFamily="34" charset="0"/>
              </a:rPr>
              <a:t>Web 1.0 was focused on relatively small number of companies and advertisers producing content for users to access, some called the web at the time the “brochure web”.</a:t>
            </a:r>
          </a:p>
          <a:p>
            <a:r>
              <a:rPr lang="en-IE">
                <a:latin typeface="Calibri" pitchFamily="34" charset="0"/>
              </a:rPr>
              <a:t>Web 2.0 involves the user, not only is the content often created by users, but users help organise it, share it, remix it, critique it, update it etc.</a:t>
            </a:r>
          </a:p>
          <a:p>
            <a:r>
              <a:rPr lang="en-IE">
                <a:latin typeface="Calibri" pitchFamily="34" charset="0"/>
              </a:rPr>
              <a:t>Web 2.0 uses an architecture of participation, a design that encourages user interaction and community contributions.</a:t>
            </a:r>
          </a:p>
          <a:p>
            <a:r>
              <a:rPr lang="en-IE">
                <a:latin typeface="Calibri" pitchFamily="34" charset="0"/>
              </a:rPr>
              <a:t>Many Web 2.0 companies are built almost entirely on user-generated content and harnessing collective intelligence.</a:t>
            </a:r>
          </a:p>
          <a:p>
            <a:r>
              <a:rPr lang="en-IE">
                <a:latin typeface="Calibri" pitchFamily="34" charset="0"/>
              </a:rPr>
              <a:t>Social bookmarking sites allow users to recommend their favourite sites to others.</a:t>
            </a:r>
          </a:p>
          <a:p>
            <a:r>
              <a:rPr lang="en-IE">
                <a:latin typeface="Calibri" pitchFamily="34" charset="0"/>
              </a:rPr>
              <a:t>Social media sites enable the community to decide which news articles are the most significant.</a:t>
            </a:r>
          </a:p>
          <a:p>
            <a:r>
              <a:rPr lang="en-IE">
                <a:latin typeface="Calibri" pitchFamily="34" charset="0"/>
              </a:rPr>
              <a:t>Social networks have changed the way we interact and network.</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457200" y="2420938"/>
            <a:ext cx="8229600" cy="3705225"/>
          </a:xfrm>
        </p:spPr>
        <p:txBody>
          <a:bodyPr/>
          <a:lstStyle/>
          <a:p>
            <a:pPr eaLnBrk="1" hangingPunct="1">
              <a:buFont typeface="Arial" charset="0"/>
              <a:buNone/>
            </a:pPr>
            <a:endParaRPr lang="en-IE" smtClean="0"/>
          </a:p>
          <a:p>
            <a:pPr eaLnBrk="1" hangingPunct="1">
              <a:buFont typeface="Arial" charset="0"/>
              <a:buNone/>
            </a:pPr>
            <a:endParaRPr lang="en-IE" smtClean="0"/>
          </a:p>
          <a:p>
            <a:pPr eaLnBrk="1" hangingPunct="1">
              <a:buFont typeface="Arial" charset="0"/>
              <a:buNone/>
            </a:pPr>
            <a:endParaRPr lang="en-IE" smtClean="0"/>
          </a:p>
        </p:txBody>
      </p:sp>
      <p:sp>
        <p:nvSpPr>
          <p:cNvPr id="6" name="Slide Number Placeholder 5"/>
          <p:cNvSpPr>
            <a:spLocks noGrp="1"/>
          </p:cNvSpPr>
          <p:nvPr>
            <p:ph type="sldNum" sz="quarter" idx="12"/>
          </p:nvPr>
        </p:nvSpPr>
        <p:spPr/>
        <p:txBody>
          <a:bodyPr/>
          <a:lstStyle/>
          <a:p>
            <a:pPr>
              <a:defRPr/>
            </a:pPr>
            <a:fld id="{873A1F16-3191-44A8-A290-F4706D1D6F2B}" type="slidenum">
              <a:rPr lang="en-IE" smtClean="0"/>
              <a:pPr>
                <a:defRPr/>
              </a:pPr>
              <a:t>21</a:t>
            </a:fld>
            <a:endParaRPr lang="en-IE"/>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Web 2.0</a:t>
            </a:r>
          </a:p>
        </p:txBody>
      </p:sp>
      <p:sp>
        <p:nvSpPr>
          <p:cNvPr id="4100" name="TextBox 4"/>
          <p:cNvSpPr txBox="1">
            <a:spLocks noChangeArrowheads="1"/>
          </p:cNvSpPr>
          <p:nvPr/>
        </p:nvSpPr>
        <p:spPr bwMode="auto">
          <a:xfrm>
            <a:off x="611188" y="2133600"/>
            <a:ext cx="7416800" cy="3970318"/>
          </a:xfrm>
          <a:prstGeom prst="rect">
            <a:avLst/>
          </a:prstGeom>
          <a:noFill/>
          <a:ln w="9525">
            <a:noFill/>
            <a:miter lim="800000"/>
            <a:headEnd/>
            <a:tailEnd/>
          </a:ln>
        </p:spPr>
        <p:txBody>
          <a:bodyPr>
            <a:spAutoFit/>
          </a:bodyPr>
          <a:lstStyle/>
          <a:p>
            <a:r>
              <a:rPr lang="en-IE" b="1" dirty="0">
                <a:latin typeface="Calibri" pitchFamily="34" charset="0"/>
              </a:rPr>
              <a:t> </a:t>
            </a:r>
          </a:p>
          <a:p>
            <a:r>
              <a:rPr lang="en-IE" dirty="0" smtClean="0">
                <a:latin typeface="Calibri" pitchFamily="34" charset="0"/>
              </a:rPr>
              <a:t>In </a:t>
            </a:r>
            <a:r>
              <a:rPr lang="en-IE" dirty="0">
                <a:latin typeface="Calibri" pitchFamily="34" charset="0"/>
              </a:rPr>
              <a:t>Web 2.0 “content is king” Finding content is key to the success of Web 2.0 business models. Search engines are the primary tools used to find information on the web.</a:t>
            </a:r>
          </a:p>
          <a:p>
            <a:r>
              <a:rPr lang="en-IE" dirty="0">
                <a:latin typeface="Calibri" pitchFamily="34" charset="0"/>
              </a:rPr>
              <a:t>Vertical search engines have the highest volume of traffic, horizontal search engines are becoming more popular but still lag behind.</a:t>
            </a:r>
          </a:p>
          <a:p>
            <a:r>
              <a:rPr lang="en-IE" dirty="0">
                <a:latin typeface="Calibri" pitchFamily="34" charset="0"/>
              </a:rPr>
              <a:t>Currently we use keywords to search, in the future natural language will be used.</a:t>
            </a:r>
          </a:p>
          <a:p>
            <a:r>
              <a:rPr lang="en-IE" dirty="0">
                <a:latin typeface="Calibri" pitchFamily="34" charset="0"/>
              </a:rPr>
              <a:t>People assisted search engines have also emerged such as </a:t>
            </a:r>
            <a:r>
              <a:rPr lang="en-IE" dirty="0">
                <a:latin typeface="Calibri" pitchFamily="34" charset="0"/>
                <a:hlinkClick r:id="rId2"/>
              </a:rPr>
              <a:t>www.mahalo.com</a:t>
            </a:r>
            <a:r>
              <a:rPr lang="en-IE" dirty="0">
                <a:latin typeface="Calibri" pitchFamily="34" charset="0"/>
              </a:rPr>
              <a:t> and </a:t>
            </a:r>
            <a:r>
              <a:rPr lang="en-IE" dirty="0">
                <a:latin typeface="Calibri" pitchFamily="34" charset="0"/>
                <a:hlinkClick r:id="rId3"/>
              </a:rPr>
              <a:t>www.stumpleupon.com</a:t>
            </a:r>
            <a:r>
              <a:rPr lang="en-IE" dirty="0">
                <a:latin typeface="Calibri" pitchFamily="34" charset="0"/>
              </a:rPr>
              <a:t> </a:t>
            </a:r>
          </a:p>
          <a:p>
            <a:r>
              <a:rPr lang="en-IE" dirty="0">
                <a:latin typeface="Calibri" pitchFamily="34" charset="0"/>
              </a:rPr>
              <a:t>Google has approximately </a:t>
            </a:r>
            <a:r>
              <a:rPr lang="en-IE" dirty="0" smtClean="0">
                <a:latin typeface="Calibri" pitchFamily="34" charset="0"/>
              </a:rPr>
              <a:t>67% </a:t>
            </a:r>
            <a:r>
              <a:rPr lang="en-IE" dirty="0">
                <a:latin typeface="Calibri" pitchFamily="34" charset="0"/>
              </a:rPr>
              <a:t>of the U.S search market, followed by </a:t>
            </a:r>
            <a:r>
              <a:rPr lang="en-IE" dirty="0" smtClean="0">
                <a:latin typeface="Calibri" pitchFamily="34" charset="0"/>
              </a:rPr>
              <a:t>Microsoft </a:t>
            </a:r>
            <a:r>
              <a:rPr lang="en-IE" dirty="0">
                <a:latin typeface="Calibri" pitchFamily="34" charset="0"/>
              </a:rPr>
              <a:t>with </a:t>
            </a:r>
            <a:r>
              <a:rPr lang="en-IE" dirty="0" smtClean="0">
                <a:latin typeface="Calibri" pitchFamily="34" charset="0"/>
              </a:rPr>
              <a:t>18%, Yahoo! with 11% </a:t>
            </a:r>
            <a:r>
              <a:rPr lang="en-IE" dirty="0">
                <a:latin typeface="Calibri" pitchFamily="34" charset="0"/>
              </a:rPr>
              <a:t>Ask with </a:t>
            </a:r>
            <a:r>
              <a:rPr lang="en-IE" dirty="0" smtClean="0">
                <a:latin typeface="Calibri" pitchFamily="34" charset="0"/>
              </a:rPr>
              <a:t>2.6% </a:t>
            </a:r>
            <a:r>
              <a:rPr lang="en-IE" dirty="0">
                <a:latin typeface="Calibri" pitchFamily="34" charset="0"/>
              </a:rPr>
              <a:t>and </a:t>
            </a:r>
            <a:r>
              <a:rPr lang="en-IE" dirty="0" smtClean="0">
                <a:latin typeface="Calibri" pitchFamily="34" charset="0"/>
              </a:rPr>
              <a:t>AOL </a:t>
            </a:r>
            <a:r>
              <a:rPr lang="en-IE" dirty="0">
                <a:latin typeface="Calibri" pitchFamily="34" charset="0"/>
              </a:rPr>
              <a:t>with </a:t>
            </a:r>
            <a:r>
              <a:rPr lang="en-IE" dirty="0" smtClean="0">
                <a:latin typeface="Calibri" pitchFamily="34" charset="0"/>
              </a:rPr>
              <a:t>1.4%.</a:t>
            </a:r>
            <a:endParaRPr lang="en-IE" dirty="0">
              <a:latin typeface="Calibri" pitchFamily="34" charset="0"/>
            </a:endParaRPr>
          </a:p>
          <a:p>
            <a:endParaRPr lang="en-IE" dirty="0">
              <a:latin typeface="Calibri" pitchFamily="34" charset="0"/>
            </a:endParaRPr>
          </a:p>
          <a:p>
            <a:endParaRPr lang="en-IE" dirty="0">
              <a:latin typeface="Calibri" pitchFamily="34" charset="0"/>
            </a:endParaRPr>
          </a:p>
        </p:txBody>
      </p:sp>
      <p:sp>
        <p:nvSpPr>
          <p:cNvPr id="5125" name="TextBox 4"/>
          <p:cNvSpPr txBox="1">
            <a:spLocks noChangeArrowheads="1"/>
          </p:cNvSpPr>
          <p:nvPr/>
        </p:nvSpPr>
        <p:spPr bwMode="auto">
          <a:xfrm>
            <a:off x="611188" y="1844675"/>
            <a:ext cx="1668462" cy="369888"/>
          </a:xfrm>
          <a:prstGeom prst="rect">
            <a:avLst/>
          </a:prstGeom>
          <a:noFill/>
          <a:ln w="9525">
            <a:noFill/>
            <a:miter lim="800000"/>
            <a:headEnd/>
            <a:tailEnd/>
          </a:ln>
        </p:spPr>
        <p:txBody>
          <a:bodyPr wrap="none">
            <a:spAutoFit/>
          </a:bodyPr>
          <a:lstStyle/>
          <a:p>
            <a:r>
              <a:rPr lang="en-IE" b="1" dirty="0">
                <a:latin typeface="Calibri" pitchFamily="34" charset="0"/>
              </a:rPr>
              <a:t>Search Engines:</a:t>
            </a:r>
            <a:endParaRPr lang="en-IE"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a:xfrm>
            <a:off x="457200" y="1700213"/>
            <a:ext cx="8229600" cy="4425950"/>
          </a:xfrm>
        </p:spPr>
        <p:txBody>
          <a:bodyPr/>
          <a:lstStyle/>
          <a:p>
            <a:pPr eaLnBrk="1" hangingPunct="1">
              <a:buFont typeface="Arial" charset="0"/>
              <a:buNone/>
            </a:pPr>
            <a:endParaRPr lang="en-IE" smtClean="0"/>
          </a:p>
          <a:p>
            <a:pPr eaLnBrk="1" hangingPunct="1">
              <a:buFont typeface="Arial" charset="0"/>
              <a:buNone/>
            </a:pPr>
            <a:endParaRPr lang="en-IE" smtClean="0"/>
          </a:p>
          <a:p>
            <a:pPr eaLnBrk="1" hangingPunct="1">
              <a:buFont typeface="Arial" charset="0"/>
              <a:buNone/>
            </a:pPr>
            <a:endParaRPr lang="en-IE" smtClean="0"/>
          </a:p>
        </p:txBody>
      </p:sp>
      <p:sp>
        <p:nvSpPr>
          <p:cNvPr id="5" name="Slide Number Placeholder 4"/>
          <p:cNvSpPr>
            <a:spLocks noGrp="1"/>
          </p:cNvSpPr>
          <p:nvPr>
            <p:ph type="sldNum" sz="quarter" idx="12"/>
          </p:nvPr>
        </p:nvSpPr>
        <p:spPr/>
        <p:txBody>
          <a:bodyPr/>
          <a:lstStyle/>
          <a:p>
            <a:pPr>
              <a:defRPr/>
            </a:pPr>
            <a:fld id="{873A1F16-3191-44A8-A290-F4706D1D6F2B}" type="slidenum">
              <a:rPr lang="en-IE" smtClean="0"/>
              <a:pPr>
                <a:defRPr/>
              </a:pPr>
              <a:t>22</a:t>
            </a:fld>
            <a:endParaRPr lang="en-IE"/>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Web 2.0</a:t>
            </a:r>
          </a:p>
        </p:txBody>
      </p:sp>
      <p:sp>
        <p:nvSpPr>
          <p:cNvPr id="6148" name="TextBox 4"/>
          <p:cNvSpPr txBox="1">
            <a:spLocks noChangeArrowheads="1"/>
          </p:cNvSpPr>
          <p:nvPr/>
        </p:nvSpPr>
        <p:spPr bwMode="auto">
          <a:xfrm>
            <a:off x="611188" y="1700213"/>
            <a:ext cx="7416800" cy="5078313"/>
          </a:xfrm>
          <a:prstGeom prst="rect">
            <a:avLst/>
          </a:prstGeom>
          <a:noFill/>
          <a:ln w="9525">
            <a:noFill/>
            <a:miter lim="800000"/>
            <a:headEnd/>
            <a:tailEnd/>
          </a:ln>
        </p:spPr>
        <p:txBody>
          <a:bodyPr>
            <a:spAutoFit/>
          </a:bodyPr>
          <a:lstStyle/>
          <a:p>
            <a:endParaRPr lang="en-IE" b="1" dirty="0">
              <a:latin typeface="Calibri" pitchFamily="34" charset="0"/>
            </a:endParaRPr>
          </a:p>
          <a:p>
            <a:r>
              <a:rPr lang="en-IE" dirty="0">
                <a:latin typeface="Calibri" pitchFamily="34" charset="0"/>
              </a:rPr>
              <a:t>Google is so popular that its name has been added to the Oxford English Dictionary – the verb “Google” means to find something on the Internet using the Google search engine.</a:t>
            </a:r>
          </a:p>
          <a:p>
            <a:r>
              <a:rPr lang="en-IE" dirty="0">
                <a:latin typeface="Calibri" pitchFamily="34" charset="0"/>
              </a:rPr>
              <a:t>Google uses its PageRank ™ algorithm which considers the number of links into a web page and the quality of the linking sites to determine the importance of the page. Google search also considers all of the content on the page, its fonts, its headers and the content of neighbouring pages. Sites with the highest PageRank will appear at the top of the search results.</a:t>
            </a:r>
          </a:p>
          <a:p>
            <a:r>
              <a:rPr lang="en-IE" dirty="0">
                <a:latin typeface="Calibri" pitchFamily="34" charset="0"/>
              </a:rPr>
              <a:t>Google also has some vertical search engines for images, news, videos, blogs etc.</a:t>
            </a:r>
          </a:p>
          <a:p>
            <a:r>
              <a:rPr lang="en-IE" dirty="0">
                <a:latin typeface="Calibri" pitchFamily="34" charset="0"/>
              </a:rPr>
              <a:t>Using Google </a:t>
            </a:r>
            <a:r>
              <a:rPr lang="en-IE" dirty="0" err="1">
                <a:latin typeface="Calibri" pitchFamily="34" charset="0"/>
              </a:rPr>
              <a:t>WebServices</a:t>
            </a:r>
            <a:r>
              <a:rPr lang="en-IE" dirty="0">
                <a:latin typeface="Calibri" pitchFamily="34" charset="0"/>
              </a:rPr>
              <a:t> you can build Google Maps and other Google services into your applications</a:t>
            </a:r>
            <a:r>
              <a:rPr lang="en-IE" dirty="0" smtClean="0">
                <a:latin typeface="Calibri" pitchFamily="34" charset="0"/>
              </a:rPr>
              <a:t>.</a:t>
            </a:r>
          </a:p>
          <a:p>
            <a:r>
              <a:rPr lang="en-IE" dirty="0" smtClean="0">
                <a:latin typeface="Calibri" pitchFamily="34" charset="0"/>
              </a:rPr>
              <a:t>Google also now has a store where you can buy apps, music, books, there is also Google+ , Google Drive, Hangouts.</a:t>
            </a:r>
            <a:endParaRPr lang="en-IE" dirty="0">
              <a:latin typeface="Calibri" pitchFamily="34" charset="0"/>
            </a:endParaRPr>
          </a:p>
          <a:p>
            <a:endParaRPr lang="en-IE" dirty="0">
              <a:latin typeface="Calibri" pitchFamily="34" charset="0"/>
            </a:endParaRPr>
          </a:p>
          <a:p>
            <a:endParaRPr lang="en-IE" dirty="0">
              <a:latin typeface="Calibri" pitchFamily="34" charset="0"/>
            </a:endParaRPr>
          </a:p>
          <a:p>
            <a:endParaRPr lang="en-IE" dirty="0">
              <a:latin typeface="Calibri"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457200" y="1700213"/>
            <a:ext cx="8229600" cy="4425950"/>
          </a:xfrm>
        </p:spPr>
        <p:txBody>
          <a:bodyPr/>
          <a:lstStyle/>
          <a:p>
            <a:pPr eaLnBrk="1" hangingPunct="1">
              <a:buFont typeface="Arial" charset="0"/>
              <a:buNone/>
            </a:pPr>
            <a:endParaRPr lang="en-IE" dirty="0" smtClean="0"/>
          </a:p>
          <a:p>
            <a:pPr eaLnBrk="1" hangingPunct="1">
              <a:buFont typeface="Arial" charset="0"/>
              <a:buNone/>
            </a:pPr>
            <a:endParaRPr lang="en-IE" dirty="0" smtClean="0"/>
          </a:p>
          <a:p>
            <a:pPr eaLnBrk="1" hangingPunct="1">
              <a:buFont typeface="Arial" charset="0"/>
              <a:buNone/>
            </a:pPr>
            <a:endParaRPr lang="en-IE" dirty="0" smtClean="0"/>
          </a:p>
        </p:txBody>
      </p:sp>
      <p:sp>
        <p:nvSpPr>
          <p:cNvPr id="6" name="Slide Number Placeholder 5"/>
          <p:cNvSpPr>
            <a:spLocks noGrp="1"/>
          </p:cNvSpPr>
          <p:nvPr>
            <p:ph type="sldNum" sz="quarter" idx="12"/>
          </p:nvPr>
        </p:nvSpPr>
        <p:spPr/>
        <p:txBody>
          <a:bodyPr/>
          <a:lstStyle/>
          <a:p>
            <a:pPr>
              <a:defRPr/>
            </a:pPr>
            <a:fld id="{873A1F16-3191-44A8-A290-F4706D1D6F2B}" type="slidenum">
              <a:rPr lang="en-IE" smtClean="0"/>
              <a:pPr>
                <a:defRPr/>
              </a:pPr>
              <a:t>23</a:t>
            </a:fld>
            <a:endParaRPr lang="en-IE"/>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Web 2.0</a:t>
            </a:r>
          </a:p>
        </p:txBody>
      </p:sp>
      <p:sp>
        <p:nvSpPr>
          <p:cNvPr id="7172" name="TextBox 4"/>
          <p:cNvSpPr txBox="1">
            <a:spLocks noChangeArrowheads="1"/>
          </p:cNvSpPr>
          <p:nvPr/>
        </p:nvSpPr>
        <p:spPr bwMode="auto">
          <a:xfrm>
            <a:off x="611188" y="2492375"/>
            <a:ext cx="7416800" cy="2586038"/>
          </a:xfrm>
          <a:prstGeom prst="rect">
            <a:avLst/>
          </a:prstGeom>
          <a:noFill/>
          <a:ln w="9525">
            <a:noFill/>
            <a:miter lim="800000"/>
            <a:headEnd/>
            <a:tailEnd/>
          </a:ln>
        </p:spPr>
        <p:txBody>
          <a:bodyPr>
            <a:spAutoFit/>
          </a:bodyPr>
          <a:lstStyle/>
          <a:p>
            <a:endParaRPr lang="en-IE" b="1" dirty="0">
              <a:latin typeface="Calibri" pitchFamily="34" charset="0"/>
            </a:endParaRPr>
          </a:p>
          <a:p>
            <a:r>
              <a:rPr lang="en-IE" dirty="0">
                <a:latin typeface="Calibri" pitchFamily="34" charset="0"/>
              </a:rPr>
              <a:t>Key to the success for many leading Web 2.0 websites such as Amazon, eBay and Monster is user generated content. eBay relies on the community to buy and sell items, Monster connects job seekers with employers and recruiters.</a:t>
            </a:r>
          </a:p>
          <a:p>
            <a:r>
              <a:rPr lang="en-IE" dirty="0">
                <a:latin typeface="Calibri" pitchFamily="34" charset="0"/>
              </a:rPr>
              <a:t>User-generated content includes explicitly generated content such as articles, home videos and photos. It can also contain implicitly generated content. </a:t>
            </a:r>
          </a:p>
          <a:p>
            <a:endParaRPr lang="en-IE" dirty="0">
              <a:latin typeface="Calibri" pitchFamily="34" charset="0"/>
            </a:endParaRPr>
          </a:p>
          <a:p>
            <a:r>
              <a:rPr lang="en-IE" dirty="0">
                <a:latin typeface="Calibri" pitchFamily="34" charset="0"/>
              </a:rPr>
              <a:t>What implicit content does Amazon hold?</a:t>
            </a:r>
          </a:p>
          <a:p>
            <a:endParaRPr lang="en-IE" dirty="0">
              <a:latin typeface="Calibri" pitchFamily="34" charset="0"/>
            </a:endParaRPr>
          </a:p>
        </p:txBody>
      </p:sp>
      <p:sp>
        <p:nvSpPr>
          <p:cNvPr id="8197" name="TextBox 4"/>
          <p:cNvSpPr txBox="1">
            <a:spLocks noChangeArrowheads="1"/>
          </p:cNvSpPr>
          <p:nvPr/>
        </p:nvSpPr>
        <p:spPr bwMode="auto">
          <a:xfrm>
            <a:off x="684213" y="1844675"/>
            <a:ext cx="2536825" cy="369888"/>
          </a:xfrm>
          <a:prstGeom prst="rect">
            <a:avLst/>
          </a:prstGeom>
          <a:noFill/>
          <a:ln w="9525">
            <a:noFill/>
            <a:miter lim="800000"/>
            <a:headEnd/>
            <a:tailEnd/>
          </a:ln>
        </p:spPr>
        <p:txBody>
          <a:bodyPr wrap="none">
            <a:spAutoFit/>
          </a:bodyPr>
          <a:lstStyle/>
          <a:p>
            <a:r>
              <a:rPr lang="en-IE" b="1">
                <a:latin typeface="Calibri" pitchFamily="34" charset="0"/>
              </a:rPr>
              <a:t>User-generated Content:</a:t>
            </a:r>
            <a:endParaRPr lang="en-IE"/>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457200" y="1700213"/>
            <a:ext cx="8229600" cy="4425950"/>
          </a:xfrm>
        </p:spPr>
        <p:txBody>
          <a:bodyPr/>
          <a:lstStyle/>
          <a:p>
            <a:pPr eaLnBrk="1" hangingPunct="1">
              <a:buFont typeface="Arial" charset="0"/>
              <a:buNone/>
            </a:pPr>
            <a:endParaRPr lang="en-IE" smtClean="0"/>
          </a:p>
          <a:p>
            <a:pPr eaLnBrk="1" hangingPunct="1">
              <a:buFont typeface="Arial" charset="0"/>
              <a:buNone/>
            </a:pPr>
            <a:endParaRPr lang="en-IE" smtClean="0"/>
          </a:p>
          <a:p>
            <a:pPr eaLnBrk="1" hangingPunct="1">
              <a:buFont typeface="Arial" charset="0"/>
              <a:buNone/>
            </a:pPr>
            <a:endParaRPr lang="en-IE" smtClean="0"/>
          </a:p>
        </p:txBody>
      </p:sp>
      <p:sp>
        <p:nvSpPr>
          <p:cNvPr id="6" name="Slide Number Placeholder 5"/>
          <p:cNvSpPr>
            <a:spLocks noGrp="1"/>
          </p:cNvSpPr>
          <p:nvPr>
            <p:ph type="sldNum" sz="quarter" idx="12"/>
          </p:nvPr>
        </p:nvSpPr>
        <p:spPr/>
        <p:txBody>
          <a:bodyPr/>
          <a:lstStyle/>
          <a:p>
            <a:pPr>
              <a:defRPr/>
            </a:pPr>
            <a:fld id="{873A1F16-3191-44A8-A290-F4706D1D6F2B}" type="slidenum">
              <a:rPr lang="en-IE" smtClean="0"/>
              <a:pPr>
                <a:defRPr/>
              </a:pPr>
              <a:t>24</a:t>
            </a:fld>
            <a:endParaRPr lang="en-IE"/>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Web 2.0</a:t>
            </a:r>
          </a:p>
        </p:txBody>
      </p:sp>
      <p:sp>
        <p:nvSpPr>
          <p:cNvPr id="8196" name="TextBox 4"/>
          <p:cNvSpPr txBox="1">
            <a:spLocks noChangeArrowheads="1"/>
          </p:cNvSpPr>
          <p:nvPr/>
        </p:nvSpPr>
        <p:spPr bwMode="auto">
          <a:xfrm>
            <a:off x="539750" y="2205038"/>
            <a:ext cx="7416800" cy="2308324"/>
          </a:xfrm>
          <a:prstGeom prst="rect">
            <a:avLst/>
          </a:prstGeom>
          <a:noFill/>
          <a:ln w="9525">
            <a:noFill/>
            <a:miter lim="800000"/>
            <a:headEnd/>
            <a:tailEnd/>
          </a:ln>
        </p:spPr>
        <p:txBody>
          <a:bodyPr>
            <a:spAutoFit/>
          </a:bodyPr>
          <a:lstStyle/>
          <a:p>
            <a:endParaRPr lang="en-IE" b="1" dirty="0">
              <a:latin typeface="Calibri" pitchFamily="34" charset="0"/>
            </a:endParaRPr>
          </a:p>
          <a:p>
            <a:r>
              <a:rPr lang="en-IE" dirty="0">
                <a:latin typeface="Calibri" pitchFamily="34" charset="0"/>
              </a:rPr>
              <a:t>This concept harnesses the idea that collaboration can result in smart ideas, similar to a group brain storm session.</a:t>
            </a:r>
          </a:p>
          <a:p>
            <a:r>
              <a:rPr lang="en-IE" dirty="0">
                <a:latin typeface="Calibri" pitchFamily="34" charset="0"/>
              </a:rPr>
              <a:t>User-generated content is significant to Web 2.0 companies due to the innovative ways companies are harnessing collective intelligence. Amazon’s personalised recommendations uses collective intelligence.</a:t>
            </a:r>
          </a:p>
          <a:p>
            <a:endParaRPr lang="en-IE" dirty="0">
              <a:latin typeface="Calibri" pitchFamily="34" charset="0"/>
            </a:endParaRPr>
          </a:p>
          <a:p>
            <a:endParaRPr lang="en-IE" dirty="0">
              <a:latin typeface="Calibri" pitchFamily="34" charset="0"/>
            </a:endParaRPr>
          </a:p>
        </p:txBody>
      </p:sp>
      <p:sp>
        <p:nvSpPr>
          <p:cNvPr id="9221" name="TextBox 4"/>
          <p:cNvSpPr txBox="1">
            <a:spLocks noChangeArrowheads="1"/>
          </p:cNvSpPr>
          <p:nvPr/>
        </p:nvSpPr>
        <p:spPr bwMode="auto">
          <a:xfrm>
            <a:off x="684213" y="1844675"/>
            <a:ext cx="2328862" cy="369888"/>
          </a:xfrm>
          <a:prstGeom prst="rect">
            <a:avLst/>
          </a:prstGeom>
          <a:noFill/>
          <a:ln w="9525">
            <a:noFill/>
            <a:miter lim="800000"/>
            <a:headEnd/>
            <a:tailEnd/>
          </a:ln>
        </p:spPr>
        <p:txBody>
          <a:bodyPr wrap="none">
            <a:spAutoFit/>
          </a:bodyPr>
          <a:lstStyle/>
          <a:p>
            <a:r>
              <a:rPr lang="en-IE" b="1">
                <a:latin typeface="Calibri" pitchFamily="34" charset="0"/>
              </a:rPr>
              <a:t>Collective Intelligence:</a:t>
            </a:r>
            <a:endParaRPr lang="en-IE"/>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323528" y="2060848"/>
            <a:ext cx="7772400" cy="2308324"/>
          </a:xfrm>
          <a:noFill/>
          <a:ln w="9525">
            <a:noFill/>
            <a:miter lim="800000"/>
            <a:headEnd/>
            <a:tailEnd/>
          </a:ln>
        </p:spPr>
        <p:txBody>
          <a:bodyPr>
            <a:spAutoFit/>
          </a:bodyPr>
          <a:lstStyle/>
          <a:p>
            <a:pPr>
              <a:spcBef>
                <a:spcPct val="0"/>
              </a:spcBef>
            </a:pPr>
            <a:r>
              <a:rPr lang="en-US" sz="1800" dirty="0">
                <a:latin typeface="Calibri" pitchFamily="34" charset="0"/>
              </a:rPr>
              <a:t>The Millennium Project connects futurists around the world to improve global foresight. It was founded in 1996 and is now an independent non-profit global participatory futures research think tank of futurists, scholars, business planners, and policy makers who work for international organizations, governments, corporations, NGOs, and universities. </a:t>
            </a:r>
          </a:p>
          <a:p>
            <a:pPr>
              <a:spcBef>
                <a:spcPct val="0"/>
              </a:spcBef>
            </a:pPr>
            <a:r>
              <a:rPr lang="en-US" sz="1800" dirty="0">
                <a:latin typeface="Calibri" pitchFamily="34" charset="0"/>
              </a:rPr>
              <a:t>The Millennium Project manages a coherent and cumulative process that collects and assesses judgments from over 3,500 people since the beginning of the project selected by its 49 Nodes around the world</a:t>
            </a:r>
            <a:endParaRPr lang="en-GB" sz="1800" dirty="0">
              <a:latin typeface="Calibri" pitchFamily="34" charset="0"/>
            </a:endParaRPr>
          </a:p>
        </p:txBody>
      </p:sp>
      <p:sp>
        <p:nvSpPr>
          <p:cNvPr id="4" name="Slide Number Placeholder 3"/>
          <p:cNvSpPr>
            <a:spLocks noGrp="1"/>
          </p:cNvSpPr>
          <p:nvPr>
            <p:ph type="sldNum" sz="quarter" idx="12"/>
          </p:nvPr>
        </p:nvSpPr>
        <p:spPr/>
        <p:txBody>
          <a:bodyPr/>
          <a:lstStyle/>
          <a:p>
            <a:pPr>
              <a:defRPr/>
            </a:pPr>
            <a:fld id="{873A1F16-3191-44A8-A290-F4706D1D6F2B}" type="slidenum">
              <a:rPr lang="en-IE" smtClean="0"/>
              <a:pPr>
                <a:defRPr/>
              </a:pPr>
              <a:t>25</a:t>
            </a:fld>
            <a:endParaRPr lang="en-IE"/>
          </a:p>
        </p:txBody>
      </p:sp>
      <p:sp>
        <p:nvSpPr>
          <p:cNvPr id="5"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Web 2.0</a:t>
            </a:r>
          </a:p>
        </p:txBody>
      </p:sp>
    </p:spTree>
    <p:extLst>
      <p:ext uri="{BB962C8B-B14F-4D97-AF65-F5344CB8AC3E}">
        <p14:creationId xmlns:p14="http://schemas.microsoft.com/office/powerpoint/2010/main" val="3519580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107504" y="1916832"/>
            <a:ext cx="7772400" cy="2989312"/>
          </a:xfrm>
        </p:spPr>
        <p:txBody>
          <a:bodyPr/>
          <a:lstStyle/>
          <a:p>
            <a:r>
              <a:rPr lang="en-US" sz="1800" dirty="0" smtClean="0">
                <a:latin typeface="Calibri" pitchFamily="34" charset="0"/>
              </a:rPr>
              <a:t> </a:t>
            </a:r>
            <a:r>
              <a:rPr lang="en-US" sz="1800" dirty="0">
                <a:latin typeface="Calibri" pitchFamily="34" charset="0"/>
              </a:rPr>
              <a:t>The work is distilled in its annual </a:t>
            </a:r>
            <a:r>
              <a:rPr lang="en-US" sz="1800" b="1" dirty="0">
                <a:latin typeface="Calibri" pitchFamily="34" charset="0"/>
              </a:rPr>
              <a:t>"State of the Future"</a:t>
            </a:r>
            <a:r>
              <a:rPr lang="en-US" sz="1800" dirty="0">
                <a:latin typeface="Calibri" pitchFamily="34" charset="0"/>
              </a:rPr>
              <a:t>, </a:t>
            </a:r>
            <a:r>
              <a:rPr lang="en-US" sz="1800" b="1" dirty="0">
                <a:latin typeface="Calibri" pitchFamily="34" charset="0"/>
              </a:rPr>
              <a:t>"Futures Research Methodology"</a:t>
            </a:r>
            <a:r>
              <a:rPr lang="en-US" sz="1800" dirty="0">
                <a:latin typeface="Calibri" pitchFamily="34" charset="0"/>
              </a:rPr>
              <a:t> series, special studies, and integrated into this </a:t>
            </a:r>
            <a:r>
              <a:rPr lang="en-US" sz="1800" b="1" dirty="0">
                <a:latin typeface="Calibri" pitchFamily="34" charset="0"/>
              </a:rPr>
              <a:t>Global Futures System</a:t>
            </a:r>
            <a:r>
              <a:rPr lang="en-US" sz="1800" b="1" dirty="0" smtClean="0">
                <a:latin typeface="Calibri" pitchFamily="34" charset="0"/>
              </a:rPr>
              <a:t>.</a:t>
            </a:r>
          </a:p>
          <a:p>
            <a:r>
              <a:rPr lang="en-GB" sz="1800" dirty="0">
                <a:latin typeface="Calibri" pitchFamily="34" charset="0"/>
                <a:hlinkClick r:id="rId2"/>
              </a:rPr>
              <a:t>https://themp.org</a:t>
            </a:r>
            <a:r>
              <a:rPr lang="en-GB" sz="1800" dirty="0" smtClean="0">
                <a:latin typeface="Calibri" pitchFamily="34" charset="0"/>
                <a:hlinkClick r:id="rId2"/>
              </a:rPr>
              <a:t>/</a:t>
            </a:r>
            <a:endParaRPr lang="en-GB" sz="1800" dirty="0" smtClean="0">
              <a:latin typeface="Calibri" pitchFamily="34" charset="0"/>
            </a:endParaRPr>
          </a:p>
          <a:p>
            <a:endParaRPr lang="en-GB" sz="1800" b="1" dirty="0">
              <a:latin typeface="Calibri" pitchFamily="34" charset="0"/>
            </a:endParaRPr>
          </a:p>
          <a:p>
            <a:endParaRPr lang="en-US" sz="1800" b="1" dirty="0">
              <a:latin typeface="Calibri" pitchFamily="34" charset="0"/>
            </a:endParaRPr>
          </a:p>
          <a:p>
            <a:r>
              <a:rPr lang="en-IE" sz="1800" dirty="0">
                <a:latin typeface="Calibri" pitchFamily="34" charset="0"/>
              </a:rPr>
              <a:t>How does eBay use collective intelligence?</a:t>
            </a:r>
          </a:p>
          <a:p>
            <a:endParaRPr lang="en-GB" sz="1800" dirty="0">
              <a:latin typeface="Calibri" pitchFamily="34" charset="0"/>
            </a:endParaRPr>
          </a:p>
          <a:p>
            <a:endParaRPr lang="en-GB" sz="1800" dirty="0">
              <a:latin typeface="Calibri" pitchFamily="34" charset="0"/>
            </a:endParaRPr>
          </a:p>
        </p:txBody>
      </p:sp>
      <p:sp>
        <p:nvSpPr>
          <p:cNvPr id="4" name="Slide Number Placeholder 3"/>
          <p:cNvSpPr>
            <a:spLocks noGrp="1"/>
          </p:cNvSpPr>
          <p:nvPr>
            <p:ph type="sldNum" sz="quarter" idx="12"/>
          </p:nvPr>
        </p:nvSpPr>
        <p:spPr/>
        <p:txBody>
          <a:bodyPr/>
          <a:lstStyle/>
          <a:p>
            <a:pPr>
              <a:defRPr/>
            </a:pPr>
            <a:fld id="{873A1F16-3191-44A8-A290-F4706D1D6F2B}" type="slidenum">
              <a:rPr lang="en-IE" smtClean="0"/>
              <a:pPr>
                <a:defRPr/>
              </a:pPr>
              <a:t>26</a:t>
            </a:fld>
            <a:endParaRPr lang="en-IE"/>
          </a:p>
        </p:txBody>
      </p:sp>
      <p:sp>
        <p:nvSpPr>
          <p:cNvPr id="5"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Web 2.0</a:t>
            </a:r>
          </a:p>
        </p:txBody>
      </p:sp>
    </p:spTree>
    <p:extLst>
      <p:ext uri="{BB962C8B-B14F-4D97-AF65-F5344CB8AC3E}">
        <p14:creationId xmlns:p14="http://schemas.microsoft.com/office/powerpoint/2010/main" val="16147888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457200" y="1700213"/>
            <a:ext cx="8229600" cy="4425950"/>
          </a:xfrm>
        </p:spPr>
        <p:txBody>
          <a:bodyPr/>
          <a:lstStyle/>
          <a:p>
            <a:pPr eaLnBrk="1" hangingPunct="1">
              <a:buFont typeface="Arial" charset="0"/>
              <a:buNone/>
            </a:pPr>
            <a:endParaRPr lang="en-IE" smtClean="0"/>
          </a:p>
          <a:p>
            <a:pPr eaLnBrk="1" hangingPunct="1">
              <a:buFont typeface="Arial" charset="0"/>
              <a:buNone/>
            </a:pPr>
            <a:endParaRPr lang="en-IE" smtClean="0"/>
          </a:p>
          <a:p>
            <a:pPr eaLnBrk="1" hangingPunct="1">
              <a:buFont typeface="Arial" charset="0"/>
              <a:buNone/>
            </a:pPr>
            <a:endParaRPr lang="en-IE" smtClean="0"/>
          </a:p>
        </p:txBody>
      </p:sp>
      <p:sp>
        <p:nvSpPr>
          <p:cNvPr id="6" name="Slide Number Placeholder 5"/>
          <p:cNvSpPr>
            <a:spLocks noGrp="1"/>
          </p:cNvSpPr>
          <p:nvPr>
            <p:ph type="sldNum" sz="quarter" idx="12"/>
          </p:nvPr>
        </p:nvSpPr>
        <p:spPr/>
        <p:txBody>
          <a:bodyPr/>
          <a:lstStyle/>
          <a:p>
            <a:pPr>
              <a:defRPr/>
            </a:pPr>
            <a:fld id="{873A1F16-3191-44A8-A290-F4706D1D6F2B}" type="slidenum">
              <a:rPr lang="en-IE" smtClean="0"/>
              <a:pPr>
                <a:defRPr/>
              </a:pPr>
              <a:t>27</a:t>
            </a:fld>
            <a:endParaRPr lang="en-IE"/>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Web 2.0</a:t>
            </a:r>
          </a:p>
        </p:txBody>
      </p:sp>
      <p:sp>
        <p:nvSpPr>
          <p:cNvPr id="9220" name="TextBox 4"/>
          <p:cNvSpPr txBox="1">
            <a:spLocks noChangeArrowheads="1"/>
          </p:cNvSpPr>
          <p:nvPr/>
        </p:nvSpPr>
        <p:spPr bwMode="auto">
          <a:xfrm>
            <a:off x="611188" y="2420938"/>
            <a:ext cx="7416800" cy="3416300"/>
          </a:xfrm>
          <a:prstGeom prst="rect">
            <a:avLst/>
          </a:prstGeom>
          <a:noFill/>
          <a:ln w="9525">
            <a:noFill/>
            <a:miter lim="800000"/>
            <a:headEnd/>
            <a:tailEnd/>
          </a:ln>
        </p:spPr>
        <p:txBody>
          <a:bodyPr>
            <a:spAutoFit/>
          </a:bodyPr>
          <a:lstStyle/>
          <a:p>
            <a:endParaRPr lang="en-IE" b="1" dirty="0">
              <a:latin typeface="Calibri" pitchFamily="34" charset="0"/>
            </a:endParaRPr>
          </a:p>
          <a:p>
            <a:r>
              <a:rPr lang="en-IE" dirty="0">
                <a:latin typeface="Calibri" pitchFamily="34" charset="0"/>
              </a:rPr>
              <a:t>Websites that allow users to edit existing content and add new information, are prime examples of both user generated content  and collective intelligence. The most popular wiki is Wikipedia, a community generated encyclopaedia with articles available in over 200 languages. </a:t>
            </a:r>
          </a:p>
          <a:p>
            <a:r>
              <a:rPr lang="en-IE" dirty="0">
                <a:latin typeface="Calibri" pitchFamily="34" charset="0"/>
              </a:rPr>
              <a:t>Wikipedia trusts its users to follow certain rules, such as not deleting accurate information and not adding biased information, while allowing community members to enforce the rules.</a:t>
            </a:r>
          </a:p>
          <a:p>
            <a:r>
              <a:rPr lang="en-IE" dirty="0">
                <a:latin typeface="Calibri" pitchFamily="34" charset="0"/>
              </a:rPr>
              <a:t>Moderation of content is costly so Web 2.0 companies rely on the community to do the policing. This is known as collaborative filtering, valuable material is promoted and offensive or inappropriate material is flagged.  </a:t>
            </a:r>
          </a:p>
          <a:p>
            <a:endParaRPr lang="en-IE" dirty="0">
              <a:latin typeface="Calibri" pitchFamily="34" charset="0"/>
            </a:endParaRPr>
          </a:p>
        </p:txBody>
      </p:sp>
      <p:sp>
        <p:nvSpPr>
          <p:cNvPr id="10245" name="TextBox 4"/>
          <p:cNvSpPr txBox="1">
            <a:spLocks noChangeArrowheads="1"/>
          </p:cNvSpPr>
          <p:nvPr/>
        </p:nvSpPr>
        <p:spPr bwMode="auto">
          <a:xfrm>
            <a:off x="684213" y="1844675"/>
            <a:ext cx="773112" cy="369888"/>
          </a:xfrm>
          <a:prstGeom prst="rect">
            <a:avLst/>
          </a:prstGeom>
          <a:noFill/>
          <a:ln w="9525">
            <a:noFill/>
            <a:miter lim="800000"/>
            <a:headEnd/>
            <a:tailEnd/>
          </a:ln>
        </p:spPr>
        <p:txBody>
          <a:bodyPr wrap="none">
            <a:spAutoFit/>
          </a:bodyPr>
          <a:lstStyle/>
          <a:p>
            <a:r>
              <a:rPr lang="en-IE" b="1">
                <a:latin typeface="Calibri" pitchFamily="34" charset="0"/>
              </a:rPr>
              <a:t>Wikis:</a:t>
            </a:r>
            <a:endParaRPr lang="en-IE"/>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457200" y="1700213"/>
            <a:ext cx="8229600" cy="4425950"/>
          </a:xfrm>
        </p:spPr>
        <p:txBody>
          <a:bodyPr/>
          <a:lstStyle/>
          <a:p>
            <a:pPr eaLnBrk="1" hangingPunct="1">
              <a:buFont typeface="Arial" charset="0"/>
              <a:buNone/>
            </a:pPr>
            <a:endParaRPr lang="en-IE" smtClean="0"/>
          </a:p>
          <a:p>
            <a:pPr eaLnBrk="1" hangingPunct="1">
              <a:buFont typeface="Arial" charset="0"/>
              <a:buNone/>
            </a:pPr>
            <a:endParaRPr lang="en-IE" smtClean="0"/>
          </a:p>
          <a:p>
            <a:pPr eaLnBrk="1" hangingPunct="1">
              <a:buFont typeface="Arial" charset="0"/>
              <a:buNone/>
            </a:pPr>
            <a:endParaRPr lang="en-IE" smtClean="0"/>
          </a:p>
        </p:txBody>
      </p:sp>
      <p:sp>
        <p:nvSpPr>
          <p:cNvPr id="6" name="Slide Number Placeholder 5"/>
          <p:cNvSpPr>
            <a:spLocks noGrp="1"/>
          </p:cNvSpPr>
          <p:nvPr>
            <p:ph type="sldNum" sz="quarter" idx="12"/>
          </p:nvPr>
        </p:nvSpPr>
        <p:spPr/>
        <p:txBody>
          <a:bodyPr/>
          <a:lstStyle/>
          <a:p>
            <a:pPr>
              <a:defRPr/>
            </a:pPr>
            <a:fld id="{873A1F16-3191-44A8-A290-F4706D1D6F2B}" type="slidenum">
              <a:rPr lang="en-IE" smtClean="0"/>
              <a:pPr>
                <a:defRPr/>
              </a:pPr>
              <a:t>28</a:t>
            </a:fld>
            <a:endParaRPr lang="en-IE"/>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Web 2.0</a:t>
            </a:r>
          </a:p>
        </p:txBody>
      </p:sp>
      <p:sp>
        <p:nvSpPr>
          <p:cNvPr id="9220" name="TextBox 4"/>
          <p:cNvSpPr txBox="1">
            <a:spLocks noChangeArrowheads="1"/>
          </p:cNvSpPr>
          <p:nvPr/>
        </p:nvSpPr>
        <p:spPr bwMode="auto">
          <a:xfrm>
            <a:off x="611188" y="2420938"/>
            <a:ext cx="7416800" cy="2862262"/>
          </a:xfrm>
          <a:prstGeom prst="rect">
            <a:avLst/>
          </a:prstGeom>
          <a:noFill/>
          <a:ln w="9525">
            <a:noFill/>
            <a:miter lim="800000"/>
            <a:headEnd/>
            <a:tailEnd/>
          </a:ln>
        </p:spPr>
        <p:txBody>
          <a:bodyPr>
            <a:spAutoFit/>
          </a:bodyPr>
          <a:lstStyle/>
          <a:p>
            <a:endParaRPr lang="en-IE" b="1" dirty="0">
              <a:latin typeface="Calibri" pitchFamily="34" charset="0"/>
            </a:endParaRPr>
          </a:p>
          <a:p>
            <a:r>
              <a:rPr lang="en-IE" dirty="0">
                <a:latin typeface="Calibri" pitchFamily="34" charset="0"/>
              </a:rPr>
              <a:t>Blogs are websites consisting of entries listed in reverse chronological order. Interest in blogging has grown exponentially in recent years because of easy to use blogging software and increasingly economical Internet access.</a:t>
            </a:r>
          </a:p>
          <a:p>
            <a:r>
              <a:rPr lang="en-IE" dirty="0">
                <a:latin typeface="Calibri" pitchFamily="34" charset="0"/>
              </a:rPr>
              <a:t>Blogs can incorporate media and some are personal journal blogs, many include social networking features.</a:t>
            </a:r>
          </a:p>
          <a:p>
            <a:r>
              <a:rPr lang="en-IE" dirty="0">
                <a:latin typeface="Calibri" pitchFamily="34" charset="0"/>
              </a:rPr>
              <a:t>Blogs have become a significant news source, drawing traffic away from mainstream media, some call it participation journalism, blogging gives a voice to everyone with a computer and Internet access.</a:t>
            </a:r>
          </a:p>
          <a:p>
            <a:endParaRPr lang="en-IE" dirty="0">
              <a:latin typeface="Calibri" pitchFamily="34" charset="0"/>
            </a:endParaRPr>
          </a:p>
        </p:txBody>
      </p:sp>
      <p:sp>
        <p:nvSpPr>
          <p:cNvPr id="11269" name="TextBox 4"/>
          <p:cNvSpPr txBox="1">
            <a:spLocks noChangeArrowheads="1"/>
          </p:cNvSpPr>
          <p:nvPr/>
        </p:nvSpPr>
        <p:spPr bwMode="auto">
          <a:xfrm>
            <a:off x="684213" y="1844675"/>
            <a:ext cx="1065212" cy="369888"/>
          </a:xfrm>
          <a:prstGeom prst="rect">
            <a:avLst/>
          </a:prstGeom>
          <a:noFill/>
          <a:ln w="9525">
            <a:noFill/>
            <a:miter lim="800000"/>
            <a:headEnd/>
            <a:tailEnd/>
          </a:ln>
        </p:spPr>
        <p:txBody>
          <a:bodyPr wrap="none">
            <a:spAutoFit/>
          </a:bodyPr>
          <a:lstStyle/>
          <a:p>
            <a:r>
              <a:rPr lang="en-IE" b="1">
                <a:latin typeface="Calibri" pitchFamily="34" charset="0"/>
              </a:rPr>
              <a:t>Blogging:</a:t>
            </a:r>
            <a:endParaRPr lang="en-IE"/>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457200" y="1700213"/>
            <a:ext cx="8229600" cy="4425950"/>
          </a:xfrm>
        </p:spPr>
        <p:txBody>
          <a:bodyPr/>
          <a:lstStyle/>
          <a:p>
            <a:pPr eaLnBrk="1" hangingPunct="1">
              <a:buFont typeface="Arial" charset="0"/>
              <a:buNone/>
            </a:pPr>
            <a:endParaRPr lang="en-IE" smtClean="0"/>
          </a:p>
          <a:p>
            <a:pPr eaLnBrk="1" hangingPunct="1">
              <a:buFont typeface="Arial" charset="0"/>
              <a:buNone/>
            </a:pPr>
            <a:endParaRPr lang="en-IE" smtClean="0"/>
          </a:p>
          <a:p>
            <a:pPr eaLnBrk="1" hangingPunct="1">
              <a:buFont typeface="Arial" charset="0"/>
              <a:buNone/>
            </a:pPr>
            <a:endParaRPr lang="en-IE" smtClean="0"/>
          </a:p>
        </p:txBody>
      </p:sp>
      <p:sp>
        <p:nvSpPr>
          <p:cNvPr id="6" name="Slide Number Placeholder 5"/>
          <p:cNvSpPr>
            <a:spLocks noGrp="1"/>
          </p:cNvSpPr>
          <p:nvPr>
            <p:ph type="sldNum" sz="quarter" idx="12"/>
          </p:nvPr>
        </p:nvSpPr>
        <p:spPr/>
        <p:txBody>
          <a:bodyPr/>
          <a:lstStyle/>
          <a:p>
            <a:pPr>
              <a:defRPr/>
            </a:pPr>
            <a:fld id="{873A1F16-3191-44A8-A290-F4706D1D6F2B}" type="slidenum">
              <a:rPr lang="en-IE" smtClean="0"/>
              <a:pPr>
                <a:defRPr/>
              </a:pPr>
              <a:t>29</a:t>
            </a:fld>
            <a:endParaRPr lang="en-IE"/>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Web 2.0</a:t>
            </a:r>
          </a:p>
        </p:txBody>
      </p:sp>
      <p:sp>
        <p:nvSpPr>
          <p:cNvPr id="9220" name="TextBox 4"/>
          <p:cNvSpPr txBox="1">
            <a:spLocks noChangeArrowheads="1"/>
          </p:cNvSpPr>
          <p:nvPr/>
        </p:nvSpPr>
        <p:spPr bwMode="auto">
          <a:xfrm>
            <a:off x="611188" y="2420938"/>
            <a:ext cx="7416800" cy="3693319"/>
          </a:xfrm>
          <a:prstGeom prst="rect">
            <a:avLst/>
          </a:prstGeom>
          <a:noFill/>
          <a:ln w="9525">
            <a:noFill/>
            <a:miter lim="800000"/>
            <a:headEnd/>
            <a:tailEnd/>
          </a:ln>
        </p:spPr>
        <p:txBody>
          <a:bodyPr>
            <a:spAutoFit/>
          </a:bodyPr>
          <a:lstStyle/>
          <a:p>
            <a:r>
              <a:rPr lang="en-IE" dirty="0" smtClean="0">
                <a:latin typeface="Calibri" pitchFamily="34" charset="0"/>
              </a:rPr>
              <a:t>Social </a:t>
            </a:r>
            <a:r>
              <a:rPr lang="en-IE" dirty="0">
                <a:latin typeface="Calibri" pitchFamily="34" charset="0"/>
              </a:rPr>
              <a:t>networking sites allow users to keep track of their existing interpersonal relationships and form new ones are experiencing extraordinary growth in Web 2.0. A large portion of the traffic on shopping sites comes from social networking </a:t>
            </a:r>
            <a:r>
              <a:rPr lang="en-IE" dirty="0" smtClean="0">
                <a:latin typeface="Calibri" pitchFamily="34" charset="0"/>
              </a:rPr>
              <a:t>websites.</a:t>
            </a:r>
            <a:endParaRPr lang="en-IE" dirty="0">
              <a:latin typeface="Calibri" pitchFamily="34" charset="0"/>
            </a:endParaRPr>
          </a:p>
          <a:p>
            <a:endParaRPr lang="en-IE" dirty="0">
              <a:latin typeface="Calibri" pitchFamily="34" charset="0"/>
            </a:endParaRPr>
          </a:p>
          <a:p>
            <a:r>
              <a:rPr lang="en-IE" dirty="0">
                <a:latin typeface="Calibri" pitchFamily="34" charset="0"/>
              </a:rPr>
              <a:t>The term network effects refers to the increased value of a network as its number of users grow. The more sellers and buyers on eBay the more valuable the site becomes to users. The more people on </a:t>
            </a:r>
            <a:r>
              <a:rPr lang="en-IE" dirty="0" err="1">
                <a:latin typeface="Calibri" pitchFamily="34" charset="0"/>
              </a:rPr>
              <a:t>FaceBook</a:t>
            </a:r>
            <a:r>
              <a:rPr lang="en-IE" dirty="0">
                <a:latin typeface="Calibri" pitchFamily="34" charset="0"/>
              </a:rPr>
              <a:t> the more friends for users to access</a:t>
            </a:r>
            <a:r>
              <a:rPr lang="en-IE" dirty="0" smtClean="0">
                <a:latin typeface="Calibri" pitchFamily="34" charset="0"/>
              </a:rPr>
              <a:t>.</a:t>
            </a:r>
          </a:p>
          <a:p>
            <a:endParaRPr lang="en-IE" dirty="0">
              <a:latin typeface="Calibri" pitchFamily="34" charset="0"/>
            </a:endParaRPr>
          </a:p>
          <a:p>
            <a:r>
              <a:rPr lang="en-GB" dirty="0">
                <a:hlinkClick r:id="rId2"/>
              </a:rPr>
              <a:t>http://visual.ly/social-media-market-share-2013</a:t>
            </a:r>
            <a:endParaRPr lang="en-IE" dirty="0">
              <a:latin typeface="Calibri" pitchFamily="34" charset="0"/>
            </a:endParaRPr>
          </a:p>
          <a:p>
            <a:endParaRPr lang="en-IE" dirty="0">
              <a:latin typeface="Calibri" pitchFamily="34" charset="0"/>
            </a:endParaRPr>
          </a:p>
          <a:p>
            <a:endParaRPr lang="en-IE" dirty="0">
              <a:latin typeface="Calibri" pitchFamily="34" charset="0"/>
            </a:endParaRPr>
          </a:p>
        </p:txBody>
      </p:sp>
      <p:sp>
        <p:nvSpPr>
          <p:cNvPr id="12293" name="TextBox 4"/>
          <p:cNvSpPr txBox="1">
            <a:spLocks noChangeArrowheads="1"/>
          </p:cNvSpPr>
          <p:nvPr/>
        </p:nvSpPr>
        <p:spPr bwMode="auto">
          <a:xfrm>
            <a:off x="684213" y="1844675"/>
            <a:ext cx="1976437" cy="369888"/>
          </a:xfrm>
          <a:prstGeom prst="rect">
            <a:avLst/>
          </a:prstGeom>
          <a:noFill/>
          <a:ln w="9525">
            <a:noFill/>
            <a:miter lim="800000"/>
            <a:headEnd/>
            <a:tailEnd/>
          </a:ln>
        </p:spPr>
        <p:txBody>
          <a:bodyPr wrap="none">
            <a:spAutoFit/>
          </a:bodyPr>
          <a:lstStyle/>
          <a:p>
            <a:r>
              <a:rPr lang="en-IE" b="1">
                <a:latin typeface="Calibri" pitchFamily="34" charset="0"/>
              </a:rPr>
              <a:t>Social Networking:</a:t>
            </a:r>
            <a:endParaRPr lang="en-IE"/>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Meta Information</a:t>
            </a:r>
          </a:p>
        </p:txBody>
      </p:sp>
      <p:sp>
        <p:nvSpPr>
          <p:cNvPr id="3" name="TextBox 2"/>
          <p:cNvSpPr txBox="1"/>
          <p:nvPr/>
        </p:nvSpPr>
        <p:spPr>
          <a:xfrm>
            <a:off x="468313" y="1989138"/>
            <a:ext cx="7920037" cy="3046988"/>
          </a:xfrm>
          <a:prstGeom prst="rect">
            <a:avLst/>
          </a:prstGeom>
          <a:noFill/>
        </p:spPr>
        <p:txBody>
          <a:bodyPr>
            <a:spAutoFit/>
          </a:bodyPr>
          <a:lstStyle/>
          <a:p>
            <a:pPr>
              <a:defRPr/>
            </a:pPr>
            <a:r>
              <a:rPr lang="en-IE" sz="3200" b="1" dirty="0">
                <a:latin typeface="+mn-lt"/>
              </a:rPr>
              <a:t>Continuous Assessment:</a:t>
            </a:r>
          </a:p>
          <a:p>
            <a:pPr>
              <a:defRPr/>
            </a:pPr>
            <a:endParaRPr lang="en-IE" sz="3200" dirty="0">
              <a:latin typeface="+mn-lt"/>
            </a:endParaRPr>
          </a:p>
          <a:p>
            <a:pPr>
              <a:defRPr/>
            </a:pPr>
            <a:r>
              <a:rPr lang="en-IE" sz="3200" dirty="0">
                <a:latin typeface="+mn-lt"/>
              </a:rPr>
              <a:t>10%: lab work – </a:t>
            </a:r>
            <a:r>
              <a:rPr lang="en-IE" sz="3200" dirty="0" smtClean="0">
                <a:latin typeface="+mn-lt"/>
              </a:rPr>
              <a:t>You will submit some lab work in the first six weeks of term.</a:t>
            </a:r>
            <a:endParaRPr lang="en-IE" sz="3200" dirty="0">
              <a:latin typeface="+mn-lt"/>
            </a:endParaRPr>
          </a:p>
          <a:p>
            <a:pPr>
              <a:defRPr/>
            </a:pPr>
            <a:endParaRPr lang="en-IE" sz="3200" dirty="0">
              <a:latin typeface="+mn-lt"/>
            </a:endParaRPr>
          </a:p>
          <a:p>
            <a:pPr>
              <a:defRPr/>
            </a:pPr>
            <a:r>
              <a:rPr lang="en-IE" sz="3200" dirty="0">
                <a:latin typeface="+mn-lt"/>
              </a:rPr>
              <a:t>40%: Individual </a:t>
            </a:r>
            <a:r>
              <a:rPr lang="en-IE" sz="3200" dirty="0" smtClean="0">
                <a:latin typeface="+mn-lt"/>
              </a:rPr>
              <a:t>project submitted in week 11.</a:t>
            </a:r>
            <a:endParaRPr lang="en-IE" sz="3200" dirty="0">
              <a:latin typeface="+mn-lt"/>
            </a:endParaRPr>
          </a:p>
        </p:txBody>
      </p:sp>
      <p:sp>
        <p:nvSpPr>
          <p:cNvPr id="4" name="Slide Number Placeholder 3"/>
          <p:cNvSpPr>
            <a:spLocks noGrp="1"/>
          </p:cNvSpPr>
          <p:nvPr>
            <p:ph type="sldNum" sz="quarter" idx="12"/>
          </p:nvPr>
        </p:nvSpPr>
        <p:spPr/>
        <p:txBody>
          <a:bodyPr/>
          <a:lstStyle/>
          <a:p>
            <a:pPr>
              <a:defRPr/>
            </a:pPr>
            <a:fld id="{227F5AB0-B38F-4C4F-9BBD-FFA8EB325B85}" type="slidenum">
              <a:rPr lang="en-IE" smtClean="0"/>
              <a:pPr>
                <a:defRPr/>
              </a:pPr>
              <a:t>3</a:t>
            </a:fld>
            <a:endParaRPr lang="en-IE"/>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457200" y="1700213"/>
            <a:ext cx="8229600" cy="4425950"/>
          </a:xfrm>
        </p:spPr>
        <p:txBody>
          <a:bodyPr/>
          <a:lstStyle/>
          <a:p>
            <a:pPr eaLnBrk="1" hangingPunct="1">
              <a:buFont typeface="Arial" charset="0"/>
              <a:buNone/>
            </a:pPr>
            <a:endParaRPr lang="en-IE" dirty="0" smtClean="0"/>
          </a:p>
          <a:p>
            <a:pPr eaLnBrk="1" hangingPunct="1">
              <a:buFont typeface="Arial" charset="0"/>
              <a:buNone/>
            </a:pPr>
            <a:endParaRPr lang="en-IE" dirty="0" smtClean="0"/>
          </a:p>
          <a:p>
            <a:pPr eaLnBrk="1" hangingPunct="1">
              <a:buFont typeface="Arial" charset="0"/>
              <a:buNone/>
            </a:pPr>
            <a:endParaRPr lang="en-IE" dirty="0" smtClean="0"/>
          </a:p>
        </p:txBody>
      </p:sp>
      <p:sp>
        <p:nvSpPr>
          <p:cNvPr id="6" name="Slide Number Placeholder 5"/>
          <p:cNvSpPr>
            <a:spLocks noGrp="1"/>
          </p:cNvSpPr>
          <p:nvPr>
            <p:ph type="sldNum" sz="quarter" idx="12"/>
          </p:nvPr>
        </p:nvSpPr>
        <p:spPr/>
        <p:txBody>
          <a:bodyPr/>
          <a:lstStyle/>
          <a:p>
            <a:pPr>
              <a:defRPr/>
            </a:pPr>
            <a:fld id="{873A1F16-3191-44A8-A290-F4706D1D6F2B}" type="slidenum">
              <a:rPr lang="en-IE" smtClean="0"/>
              <a:pPr>
                <a:defRPr/>
              </a:pPr>
              <a:t>30</a:t>
            </a:fld>
            <a:endParaRPr lang="en-IE"/>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Web 2.0</a:t>
            </a:r>
          </a:p>
        </p:txBody>
      </p:sp>
      <p:sp>
        <p:nvSpPr>
          <p:cNvPr id="9220" name="TextBox 4"/>
          <p:cNvSpPr txBox="1">
            <a:spLocks noChangeArrowheads="1"/>
          </p:cNvSpPr>
          <p:nvPr/>
        </p:nvSpPr>
        <p:spPr bwMode="auto">
          <a:xfrm>
            <a:off x="611560" y="2204864"/>
            <a:ext cx="7416800" cy="3139321"/>
          </a:xfrm>
          <a:prstGeom prst="rect">
            <a:avLst/>
          </a:prstGeom>
          <a:noFill/>
          <a:ln w="9525">
            <a:noFill/>
            <a:miter lim="800000"/>
            <a:headEnd/>
            <a:tailEnd/>
          </a:ln>
        </p:spPr>
        <p:txBody>
          <a:bodyPr>
            <a:spAutoFit/>
          </a:bodyPr>
          <a:lstStyle/>
          <a:p>
            <a:r>
              <a:rPr lang="en-IE" dirty="0" smtClean="0">
                <a:latin typeface="Calibri" pitchFamily="34" charset="0"/>
              </a:rPr>
              <a:t>Social </a:t>
            </a:r>
            <a:r>
              <a:rPr lang="en-IE" dirty="0">
                <a:latin typeface="Calibri" pitchFamily="34" charset="0"/>
              </a:rPr>
              <a:t>media refers to any media shared online (e.g. Videos, music, photos, news etc).  Consumer generated content has increased exponentially with the use of webcams and mobile phones.</a:t>
            </a:r>
          </a:p>
          <a:p>
            <a:endParaRPr lang="en-IE" dirty="0">
              <a:latin typeface="Calibri" pitchFamily="34" charset="0"/>
            </a:endParaRPr>
          </a:p>
          <a:p>
            <a:r>
              <a:rPr lang="en-IE" dirty="0">
                <a:latin typeface="Calibri" pitchFamily="34" charset="0"/>
              </a:rPr>
              <a:t>YouTube – leading Internet video site. The entire site is based on user generated content</a:t>
            </a:r>
            <a:r>
              <a:rPr lang="en-IE" dirty="0" smtClean="0">
                <a:latin typeface="Calibri" pitchFamily="34" charset="0"/>
              </a:rPr>
              <a:t>.</a:t>
            </a:r>
          </a:p>
          <a:p>
            <a:r>
              <a:rPr lang="en-IE" dirty="0" smtClean="0">
                <a:latin typeface="Calibri" pitchFamily="34" charset="0"/>
              </a:rPr>
              <a:t>Visual.ly – visual content</a:t>
            </a:r>
          </a:p>
          <a:p>
            <a:r>
              <a:rPr lang="en-IE" dirty="0" err="1" smtClean="0">
                <a:latin typeface="Calibri" pitchFamily="34" charset="0"/>
              </a:rPr>
              <a:t>Spotify</a:t>
            </a:r>
            <a:r>
              <a:rPr lang="en-IE" dirty="0" smtClean="0">
                <a:latin typeface="Calibri" pitchFamily="34" charset="0"/>
              </a:rPr>
              <a:t> - music</a:t>
            </a:r>
            <a:endParaRPr lang="en-IE" dirty="0">
              <a:latin typeface="Calibri" pitchFamily="34" charset="0"/>
            </a:endParaRPr>
          </a:p>
          <a:p>
            <a:r>
              <a:rPr lang="en-IE" dirty="0">
                <a:latin typeface="Calibri" pitchFamily="34" charset="0"/>
              </a:rPr>
              <a:t>Internet TV – </a:t>
            </a:r>
            <a:r>
              <a:rPr lang="en-IE" dirty="0" err="1" smtClean="0">
                <a:latin typeface="Calibri" pitchFamily="34" charset="0"/>
              </a:rPr>
              <a:t>NetFlix</a:t>
            </a:r>
            <a:r>
              <a:rPr lang="en-IE" dirty="0" smtClean="0">
                <a:latin typeface="Calibri" pitchFamily="34" charset="0"/>
              </a:rPr>
              <a:t>, </a:t>
            </a:r>
            <a:r>
              <a:rPr lang="en-IE" dirty="0" err="1" smtClean="0">
                <a:latin typeface="Calibri" pitchFamily="34" charset="0"/>
              </a:rPr>
              <a:t>Ustream</a:t>
            </a:r>
            <a:endParaRPr lang="en-IE" dirty="0">
              <a:latin typeface="Calibri" pitchFamily="34" charset="0"/>
            </a:endParaRPr>
          </a:p>
          <a:p>
            <a:r>
              <a:rPr lang="en-IE" dirty="0" err="1">
                <a:latin typeface="Calibri" pitchFamily="34" charset="0"/>
              </a:rPr>
              <a:t>Digg</a:t>
            </a:r>
            <a:r>
              <a:rPr lang="en-IE" dirty="0">
                <a:latin typeface="Calibri" pitchFamily="34" charset="0"/>
              </a:rPr>
              <a:t> – features news, videos an podcasts, all posted and rated by users.</a:t>
            </a:r>
          </a:p>
          <a:p>
            <a:r>
              <a:rPr lang="en-IE" dirty="0">
                <a:latin typeface="Calibri" pitchFamily="34" charset="0"/>
              </a:rPr>
              <a:t>Podcasting – digital audio file</a:t>
            </a:r>
          </a:p>
        </p:txBody>
      </p:sp>
      <p:sp>
        <p:nvSpPr>
          <p:cNvPr id="13317" name="TextBox 4"/>
          <p:cNvSpPr txBox="1">
            <a:spLocks noChangeArrowheads="1"/>
          </p:cNvSpPr>
          <p:nvPr/>
        </p:nvSpPr>
        <p:spPr bwMode="auto">
          <a:xfrm>
            <a:off x="684213" y="1844675"/>
            <a:ext cx="1466850" cy="369888"/>
          </a:xfrm>
          <a:prstGeom prst="rect">
            <a:avLst/>
          </a:prstGeom>
          <a:noFill/>
          <a:ln w="9525">
            <a:noFill/>
            <a:miter lim="800000"/>
            <a:headEnd/>
            <a:tailEnd/>
          </a:ln>
        </p:spPr>
        <p:txBody>
          <a:bodyPr wrap="none">
            <a:spAutoFit/>
          </a:bodyPr>
          <a:lstStyle/>
          <a:p>
            <a:r>
              <a:rPr lang="en-IE" b="1">
                <a:latin typeface="Calibri" pitchFamily="34" charset="0"/>
              </a:rPr>
              <a:t>Social Media:</a:t>
            </a:r>
            <a:endParaRPr lang="en-IE"/>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457200" y="1700213"/>
            <a:ext cx="8229600" cy="4425950"/>
          </a:xfrm>
        </p:spPr>
        <p:txBody>
          <a:bodyPr/>
          <a:lstStyle/>
          <a:p>
            <a:pPr eaLnBrk="1" hangingPunct="1">
              <a:buFont typeface="Arial" charset="0"/>
              <a:buNone/>
            </a:pPr>
            <a:endParaRPr lang="en-IE" smtClean="0"/>
          </a:p>
          <a:p>
            <a:pPr eaLnBrk="1" hangingPunct="1">
              <a:buFont typeface="Arial" charset="0"/>
              <a:buNone/>
            </a:pPr>
            <a:endParaRPr lang="en-IE" smtClean="0"/>
          </a:p>
          <a:p>
            <a:pPr eaLnBrk="1" hangingPunct="1">
              <a:buFont typeface="Arial" charset="0"/>
              <a:buNone/>
            </a:pPr>
            <a:endParaRPr lang="en-IE" smtClean="0"/>
          </a:p>
        </p:txBody>
      </p:sp>
      <p:sp>
        <p:nvSpPr>
          <p:cNvPr id="6" name="Slide Number Placeholder 5"/>
          <p:cNvSpPr>
            <a:spLocks noGrp="1"/>
          </p:cNvSpPr>
          <p:nvPr>
            <p:ph type="sldNum" sz="quarter" idx="12"/>
          </p:nvPr>
        </p:nvSpPr>
        <p:spPr/>
        <p:txBody>
          <a:bodyPr/>
          <a:lstStyle/>
          <a:p>
            <a:pPr>
              <a:defRPr/>
            </a:pPr>
            <a:fld id="{873A1F16-3191-44A8-A290-F4706D1D6F2B}" type="slidenum">
              <a:rPr lang="en-IE" smtClean="0"/>
              <a:pPr>
                <a:defRPr/>
              </a:pPr>
              <a:t>31</a:t>
            </a:fld>
            <a:endParaRPr lang="en-IE"/>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Web 2.0</a:t>
            </a:r>
          </a:p>
        </p:txBody>
      </p:sp>
      <p:sp>
        <p:nvSpPr>
          <p:cNvPr id="9220" name="TextBox 4"/>
          <p:cNvSpPr txBox="1">
            <a:spLocks noChangeArrowheads="1"/>
          </p:cNvSpPr>
          <p:nvPr/>
        </p:nvSpPr>
        <p:spPr bwMode="auto">
          <a:xfrm>
            <a:off x="611188" y="2420938"/>
            <a:ext cx="7416800" cy="3139321"/>
          </a:xfrm>
          <a:prstGeom prst="rect">
            <a:avLst/>
          </a:prstGeom>
          <a:noFill/>
          <a:ln w="9525">
            <a:noFill/>
            <a:miter lim="800000"/>
            <a:headEnd/>
            <a:tailEnd/>
          </a:ln>
        </p:spPr>
        <p:txBody>
          <a:bodyPr>
            <a:spAutoFit/>
          </a:bodyPr>
          <a:lstStyle/>
          <a:p>
            <a:r>
              <a:rPr lang="en-IE" dirty="0" smtClean="0">
                <a:latin typeface="Calibri" pitchFamily="34" charset="0"/>
              </a:rPr>
              <a:t>Tagging </a:t>
            </a:r>
            <a:r>
              <a:rPr lang="en-IE" dirty="0">
                <a:latin typeface="Calibri" pitchFamily="34" charset="0"/>
              </a:rPr>
              <a:t>or labelling content, is part of the collaborative nature of Web 2.0. A tag is a user generated word or phrase that helps organise the web content and label it in a more human way.</a:t>
            </a:r>
          </a:p>
          <a:p>
            <a:r>
              <a:rPr lang="en-IE" dirty="0">
                <a:latin typeface="Calibri" pitchFamily="34" charset="0"/>
              </a:rPr>
              <a:t>Tag cloud – visual display of tags weighted by popularity. Many Web 2.0 sites include a graphical representation of popular tags, the size of tag text indicates its </a:t>
            </a:r>
            <a:r>
              <a:rPr lang="en-IE" dirty="0" smtClean="0">
                <a:latin typeface="Calibri" pitchFamily="34" charset="0"/>
              </a:rPr>
              <a:t>popularity, or a tag index is displayed.</a:t>
            </a:r>
          </a:p>
          <a:p>
            <a:r>
              <a:rPr lang="en-IE" dirty="0" smtClean="0">
                <a:latin typeface="Calibri" pitchFamily="34" charset="0"/>
              </a:rPr>
              <a:t>Flickr </a:t>
            </a:r>
            <a:r>
              <a:rPr lang="en-IE" dirty="0">
                <a:latin typeface="Calibri" pitchFamily="34" charset="0"/>
              </a:rPr>
              <a:t>– uses tagging as a way of  organising personal photo collections. Users can search for photos by meaningful tags</a:t>
            </a:r>
            <a:r>
              <a:rPr lang="en-IE" dirty="0" smtClean="0">
                <a:latin typeface="Calibri" pitchFamily="34" charset="0"/>
              </a:rPr>
              <a:t>.</a:t>
            </a:r>
          </a:p>
          <a:p>
            <a:r>
              <a:rPr lang="en-IE" dirty="0" smtClean="0">
                <a:latin typeface="Calibri" pitchFamily="34" charset="0"/>
              </a:rPr>
              <a:t>#tag in twitter</a:t>
            </a:r>
          </a:p>
          <a:p>
            <a:r>
              <a:rPr lang="en-IE" dirty="0" smtClean="0">
                <a:latin typeface="Calibri" pitchFamily="34" charset="0"/>
              </a:rPr>
              <a:t>Stackoverflow.com uses tags</a:t>
            </a:r>
            <a:endParaRPr lang="en-IE" dirty="0">
              <a:latin typeface="Calibri" pitchFamily="34" charset="0"/>
            </a:endParaRPr>
          </a:p>
          <a:p>
            <a:endParaRPr lang="en-IE" dirty="0">
              <a:latin typeface="Calibri" pitchFamily="34" charset="0"/>
            </a:endParaRPr>
          </a:p>
        </p:txBody>
      </p:sp>
      <p:sp>
        <p:nvSpPr>
          <p:cNvPr id="14341" name="TextBox 4"/>
          <p:cNvSpPr txBox="1">
            <a:spLocks noChangeArrowheads="1"/>
          </p:cNvSpPr>
          <p:nvPr/>
        </p:nvSpPr>
        <p:spPr bwMode="auto">
          <a:xfrm>
            <a:off x="684213" y="1844675"/>
            <a:ext cx="966787" cy="369888"/>
          </a:xfrm>
          <a:prstGeom prst="rect">
            <a:avLst/>
          </a:prstGeom>
          <a:noFill/>
          <a:ln w="9525">
            <a:noFill/>
            <a:miter lim="800000"/>
            <a:headEnd/>
            <a:tailEnd/>
          </a:ln>
        </p:spPr>
        <p:txBody>
          <a:bodyPr wrap="none">
            <a:spAutoFit/>
          </a:bodyPr>
          <a:lstStyle/>
          <a:p>
            <a:r>
              <a:rPr lang="en-IE" b="1">
                <a:latin typeface="Calibri" pitchFamily="34" charset="0"/>
              </a:rPr>
              <a:t>Tagging:</a:t>
            </a:r>
            <a:endParaRPr lang="en-IE"/>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457200" y="1700213"/>
            <a:ext cx="8229600" cy="4425950"/>
          </a:xfrm>
        </p:spPr>
        <p:txBody>
          <a:bodyPr/>
          <a:lstStyle/>
          <a:p>
            <a:pPr eaLnBrk="1" hangingPunct="1">
              <a:buFont typeface="Arial" charset="0"/>
              <a:buNone/>
            </a:pPr>
            <a:endParaRPr lang="en-IE" smtClean="0"/>
          </a:p>
          <a:p>
            <a:pPr eaLnBrk="1" hangingPunct="1">
              <a:buFont typeface="Arial" charset="0"/>
              <a:buNone/>
            </a:pPr>
            <a:endParaRPr lang="en-IE" smtClean="0"/>
          </a:p>
          <a:p>
            <a:pPr eaLnBrk="1" hangingPunct="1">
              <a:buFont typeface="Arial" charset="0"/>
              <a:buNone/>
            </a:pPr>
            <a:endParaRPr lang="en-IE" smtClean="0"/>
          </a:p>
        </p:txBody>
      </p:sp>
      <p:sp>
        <p:nvSpPr>
          <p:cNvPr id="6" name="Slide Number Placeholder 5"/>
          <p:cNvSpPr>
            <a:spLocks noGrp="1"/>
          </p:cNvSpPr>
          <p:nvPr>
            <p:ph type="sldNum" sz="quarter" idx="12"/>
          </p:nvPr>
        </p:nvSpPr>
        <p:spPr/>
        <p:txBody>
          <a:bodyPr/>
          <a:lstStyle/>
          <a:p>
            <a:pPr>
              <a:defRPr/>
            </a:pPr>
            <a:fld id="{873A1F16-3191-44A8-A290-F4706D1D6F2B}" type="slidenum">
              <a:rPr lang="en-IE" smtClean="0"/>
              <a:pPr>
                <a:defRPr/>
              </a:pPr>
              <a:t>32</a:t>
            </a:fld>
            <a:endParaRPr lang="en-IE"/>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Web 2.0</a:t>
            </a:r>
          </a:p>
        </p:txBody>
      </p:sp>
      <p:sp>
        <p:nvSpPr>
          <p:cNvPr id="9220" name="TextBox 4"/>
          <p:cNvSpPr txBox="1">
            <a:spLocks noChangeArrowheads="1"/>
          </p:cNvSpPr>
          <p:nvPr/>
        </p:nvSpPr>
        <p:spPr bwMode="auto">
          <a:xfrm>
            <a:off x="611188" y="2420938"/>
            <a:ext cx="7416800" cy="2032000"/>
          </a:xfrm>
          <a:prstGeom prst="rect">
            <a:avLst/>
          </a:prstGeom>
          <a:noFill/>
          <a:ln w="9525">
            <a:noFill/>
            <a:miter lim="800000"/>
            <a:headEnd/>
            <a:tailEnd/>
          </a:ln>
        </p:spPr>
        <p:txBody>
          <a:bodyPr>
            <a:spAutoFit/>
          </a:bodyPr>
          <a:lstStyle/>
          <a:p>
            <a:endParaRPr lang="en-IE" b="1" dirty="0">
              <a:latin typeface="Calibri" pitchFamily="34" charset="0"/>
            </a:endParaRPr>
          </a:p>
          <a:p>
            <a:r>
              <a:rPr lang="en-IE" dirty="0">
                <a:latin typeface="Calibri" pitchFamily="34" charset="0"/>
              </a:rPr>
              <a:t>Social bookmarking lets you share your Internet bookmarks through a website. Users can access these bookmarks from any computer and discover new sites by searching popular bookmarks and tags.</a:t>
            </a:r>
          </a:p>
          <a:p>
            <a:endParaRPr lang="en-IE" dirty="0">
              <a:latin typeface="Calibri" pitchFamily="34" charset="0"/>
            </a:endParaRPr>
          </a:p>
          <a:p>
            <a:r>
              <a:rPr lang="en-IE" dirty="0">
                <a:latin typeface="Calibri" pitchFamily="34" charset="0"/>
              </a:rPr>
              <a:t>Delicious and  </a:t>
            </a:r>
            <a:r>
              <a:rPr lang="en-IE" dirty="0" err="1">
                <a:latin typeface="Calibri" pitchFamily="34" charset="0"/>
              </a:rPr>
              <a:t>stumbleupon</a:t>
            </a:r>
            <a:r>
              <a:rPr lang="en-IE" dirty="0">
                <a:latin typeface="Calibri" pitchFamily="34" charset="0"/>
              </a:rPr>
              <a:t> are two examples.</a:t>
            </a:r>
          </a:p>
          <a:p>
            <a:endParaRPr lang="en-IE" dirty="0">
              <a:latin typeface="Calibri" pitchFamily="34" charset="0"/>
            </a:endParaRPr>
          </a:p>
        </p:txBody>
      </p:sp>
      <p:sp>
        <p:nvSpPr>
          <p:cNvPr id="15365" name="TextBox 4"/>
          <p:cNvSpPr txBox="1">
            <a:spLocks noChangeArrowheads="1"/>
          </p:cNvSpPr>
          <p:nvPr/>
        </p:nvSpPr>
        <p:spPr bwMode="auto">
          <a:xfrm>
            <a:off x="684213" y="1844675"/>
            <a:ext cx="2125662" cy="369888"/>
          </a:xfrm>
          <a:prstGeom prst="rect">
            <a:avLst/>
          </a:prstGeom>
          <a:noFill/>
          <a:ln w="9525">
            <a:noFill/>
            <a:miter lim="800000"/>
            <a:headEnd/>
            <a:tailEnd/>
          </a:ln>
        </p:spPr>
        <p:txBody>
          <a:bodyPr wrap="none">
            <a:spAutoFit/>
          </a:bodyPr>
          <a:lstStyle/>
          <a:p>
            <a:r>
              <a:rPr lang="en-IE" b="1">
                <a:latin typeface="Calibri" pitchFamily="34" charset="0"/>
              </a:rPr>
              <a:t>Social Bookmarking:</a:t>
            </a:r>
            <a:endParaRPr lang="en-IE"/>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457200" y="1700213"/>
            <a:ext cx="8229600" cy="4425950"/>
          </a:xfrm>
        </p:spPr>
        <p:txBody>
          <a:bodyPr/>
          <a:lstStyle/>
          <a:p>
            <a:pPr eaLnBrk="1" hangingPunct="1">
              <a:buFont typeface="Arial" charset="0"/>
              <a:buNone/>
            </a:pPr>
            <a:endParaRPr lang="en-IE" smtClean="0"/>
          </a:p>
          <a:p>
            <a:pPr eaLnBrk="1" hangingPunct="1">
              <a:buFont typeface="Arial" charset="0"/>
              <a:buNone/>
            </a:pPr>
            <a:endParaRPr lang="en-IE" smtClean="0"/>
          </a:p>
          <a:p>
            <a:pPr eaLnBrk="1" hangingPunct="1">
              <a:buFont typeface="Arial" charset="0"/>
              <a:buNone/>
            </a:pPr>
            <a:endParaRPr lang="en-IE" smtClean="0"/>
          </a:p>
        </p:txBody>
      </p:sp>
      <p:sp>
        <p:nvSpPr>
          <p:cNvPr id="6" name="Slide Number Placeholder 5"/>
          <p:cNvSpPr>
            <a:spLocks noGrp="1"/>
          </p:cNvSpPr>
          <p:nvPr>
            <p:ph type="sldNum" sz="quarter" idx="12"/>
          </p:nvPr>
        </p:nvSpPr>
        <p:spPr/>
        <p:txBody>
          <a:bodyPr/>
          <a:lstStyle/>
          <a:p>
            <a:pPr>
              <a:defRPr/>
            </a:pPr>
            <a:fld id="{873A1F16-3191-44A8-A290-F4706D1D6F2B}" type="slidenum">
              <a:rPr lang="en-IE" smtClean="0"/>
              <a:pPr>
                <a:defRPr/>
              </a:pPr>
              <a:t>33</a:t>
            </a:fld>
            <a:endParaRPr lang="en-IE"/>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Web 2.0</a:t>
            </a:r>
          </a:p>
        </p:txBody>
      </p:sp>
      <p:sp>
        <p:nvSpPr>
          <p:cNvPr id="9220" name="TextBox 4"/>
          <p:cNvSpPr txBox="1">
            <a:spLocks noChangeArrowheads="1"/>
          </p:cNvSpPr>
          <p:nvPr/>
        </p:nvSpPr>
        <p:spPr bwMode="auto">
          <a:xfrm>
            <a:off x="611188" y="2420938"/>
            <a:ext cx="7416800" cy="3970337"/>
          </a:xfrm>
          <a:prstGeom prst="rect">
            <a:avLst/>
          </a:prstGeom>
          <a:noFill/>
          <a:ln w="9525">
            <a:noFill/>
            <a:miter lim="800000"/>
            <a:headEnd/>
            <a:tailEnd/>
          </a:ln>
        </p:spPr>
        <p:txBody>
          <a:bodyPr>
            <a:spAutoFit/>
          </a:bodyPr>
          <a:lstStyle/>
          <a:p>
            <a:endParaRPr lang="en-IE" b="1" dirty="0">
              <a:latin typeface="Calibri" pitchFamily="34" charset="0"/>
            </a:endParaRPr>
          </a:p>
          <a:p>
            <a:r>
              <a:rPr lang="en-IE" dirty="0">
                <a:latin typeface="Calibri" pitchFamily="34" charset="0"/>
              </a:rPr>
              <a:t>Rich Internet Applications are web applications that offer the responsiveness, rich features, and functionality of desktop applications. Early Internet applications supported only a basic HTML  interface. They did not have the look and feel of a desktop application. </a:t>
            </a:r>
          </a:p>
          <a:p>
            <a:r>
              <a:rPr lang="en-IE" dirty="0">
                <a:latin typeface="Calibri" pitchFamily="34" charset="0"/>
              </a:rPr>
              <a:t>RIAs are as a result of more advanced technologies that allow greater responsiveness and advanced interfaces.</a:t>
            </a:r>
          </a:p>
          <a:p>
            <a:endParaRPr lang="en-IE" dirty="0">
              <a:latin typeface="Calibri" pitchFamily="34" charset="0"/>
            </a:endParaRPr>
          </a:p>
          <a:p>
            <a:r>
              <a:rPr lang="en-IE" dirty="0">
                <a:latin typeface="Calibri" pitchFamily="34" charset="0"/>
              </a:rPr>
              <a:t>AJAX: Asynchronous JavaScript and XML allows for parts of a web page to be updated without having to reload the entire web page. This creates a more responsive interface allowing users to interact with the web page as the server processes requests. The technologies that make up AJAX are XHTML, CSS, JavaScript, the DOM and XML. AJAX forms a vital role in Web 2.0.</a:t>
            </a:r>
          </a:p>
          <a:p>
            <a:endParaRPr lang="en-IE" dirty="0">
              <a:latin typeface="Calibri" pitchFamily="34" charset="0"/>
            </a:endParaRPr>
          </a:p>
        </p:txBody>
      </p:sp>
      <p:sp>
        <p:nvSpPr>
          <p:cNvPr id="16389" name="TextBox 4"/>
          <p:cNvSpPr txBox="1">
            <a:spLocks noChangeArrowheads="1"/>
          </p:cNvSpPr>
          <p:nvPr/>
        </p:nvSpPr>
        <p:spPr bwMode="auto">
          <a:xfrm>
            <a:off x="684213" y="1844675"/>
            <a:ext cx="3332162" cy="369888"/>
          </a:xfrm>
          <a:prstGeom prst="rect">
            <a:avLst/>
          </a:prstGeom>
          <a:noFill/>
          <a:ln w="9525">
            <a:noFill/>
            <a:miter lim="800000"/>
            <a:headEnd/>
            <a:tailEnd/>
          </a:ln>
        </p:spPr>
        <p:txBody>
          <a:bodyPr wrap="none">
            <a:spAutoFit/>
          </a:bodyPr>
          <a:lstStyle/>
          <a:p>
            <a:r>
              <a:rPr lang="en-IE" b="1">
                <a:latin typeface="Calibri" pitchFamily="34" charset="0"/>
              </a:rPr>
              <a:t>Rich Internet Applications (RIAs):</a:t>
            </a:r>
            <a:endParaRPr lang="en-IE"/>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a:xfrm>
            <a:off x="457200" y="1700213"/>
            <a:ext cx="8229600" cy="4425950"/>
          </a:xfrm>
        </p:spPr>
        <p:txBody>
          <a:bodyPr/>
          <a:lstStyle/>
          <a:p>
            <a:pPr eaLnBrk="1" hangingPunct="1">
              <a:buFont typeface="Arial" charset="0"/>
              <a:buNone/>
            </a:pPr>
            <a:endParaRPr lang="en-IE" smtClean="0"/>
          </a:p>
          <a:p>
            <a:pPr eaLnBrk="1" hangingPunct="1">
              <a:buFont typeface="Arial" charset="0"/>
              <a:buNone/>
            </a:pPr>
            <a:endParaRPr lang="en-IE" smtClean="0"/>
          </a:p>
          <a:p>
            <a:pPr eaLnBrk="1" hangingPunct="1">
              <a:buFont typeface="Arial" charset="0"/>
              <a:buNone/>
            </a:pPr>
            <a:endParaRPr lang="en-IE" smtClean="0"/>
          </a:p>
        </p:txBody>
      </p:sp>
      <p:sp>
        <p:nvSpPr>
          <p:cNvPr id="6" name="Slide Number Placeholder 5"/>
          <p:cNvSpPr>
            <a:spLocks noGrp="1"/>
          </p:cNvSpPr>
          <p:nvPr>
            <p:ph type="sldNum" sz="quarter" idx="12"/>
          </p:nvPr>
        </p:nvSpPr>
        <p:spPr/>
        <p:txBody>
          <a:bodyPr/>
          <a:lstStyle/>
          <a:p>
            <a:pPr>
              <a:defRPr/>
            </a:pPr>
            <a:fld id="{873A1F16-3191-44A8-A290-F4706D1D6F2B}" type="slidenum">
              <a:rPr lang="en-IE" smtClean="0"/>
              <a:pPr>
                <a:defRPr/>
              </a:pPr>
              <a:t>34</a:t>
            </a:fld>
            <a:endParaRPr lang="en-IE"/>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Web 2.0</a:t>
            </a:r>
          </a:p>
        </p:txBody>
      </p:sp>
      <p:sp>
        <p:nvSpPr>
          <p:cNvPr id="9220" name="TextBox 4"/>
          <p:cNvSpPr txBox="1">
            <a:spLocks noChangeArrowheads="1"/>
          </p:cNvSpPr>
          <p:nvPr/>
        </p:nvSpPr>
        <p:spPr bwMode="auto">
          <a:xfrm>
            <a:off x="611188" y="2420938"/>
            <a:ext cx="7416800" cy="2585323"/>
          </a:xfrm>
          <a:prstGeom prst="rect">
            <a:avLst/>
          </a:prstGeom>
          <a:noFill/>
          <a:ln w="9525">
            <a:noFill/>
            <a:miter lim="800000"/>
            <a:headEnd/>
            <a:tailEnd/>
          </a:ln>
        </p:spPr>
        <p:txBody>
          <a:bodyPr>
            <a:spAutoFit/>
          </a:bodyPr>
          <a:lstStyle/>
          <a:p>
            <a:r>
              <a:rPr lang="en-IE" dirty="0" smtClean="0">
                <a:latin typeface="Calibri" pitchFamily="34" charset="0"/>
              </a:rPr>
              <a:t>Instead </a:t>
            </a:r>
            <a:r>
              <a:rPr lang="en-IE" dirty="0">
                <a:latin typeface="Calibri" pitchFamily="34" charset="0"/>
              </a:rPr>
              <a:t>of re-inventing the wheel with every new project, developers can use existing companies’ web services to create feature-rich applications. Incorporating web services into new programs allows people to develop new applications quickly. </a:t>
            </a:r>
          </a:p>
          <a:p>
            <a:r>
              <a:rPr lang="en-IE" dirty="0">
                <a:latin typeface="Calibri" pitchFamily="34" charset="0"/>
              </a:rPr>
              <a:t>Application programming interfaces (API) are now offered through web services to encourage use of their services and data in the development of </a:t>
            </a:r>
            <a:r>
              <a:rPr lang="en-IE" dirty="0" err="1">
                <a:latin typeface="Calibri" pitchFamily="34" charset="0"/>
              </a:rPr>
              <a:t>mashups</a:t>
            </a:r>
            <a:r>
              <a:rPr lang="en-IE" dirty="0">
                <a:latin typeface="Calibri" pitchFamily="34" charset="0"/>
              </a:rPr>
              <a:t>, widgets and gadgets. </a:t>
            </a:r>
          </a:p>
          <a:p>
            <a:r>
              <a:rPr lang="en-IE" dirty="0">
                <a:latin typeface="Calibri" pitchFamily="34" charset="0"/>
              </a:rPr>
              <a:t>A </a:t>
            </a:r>
            <a:r>
              <a:rPr lang="en-IE" dirty="0" err="1">
                <a:latin typeface="Calibri" pitchFamily="34" charset="0"/>
              </a:rPr>
              <a:t>mashup</a:t>
            </a:r>
            <a:r>
              <a:rPr lang="en-IE" dirty="0">
                <a:latin typeface="Calibri" pitchFamily="34" charset="0"/>
              </a:rPr>
              <a:t> combines content or functionality from existing web services, websites and RSS feeds to serve a new purpose. </a:t>
            </a:r>
          </a:p>
        </p:txBody>
      </p:sp>
      <p:sp>
        <p:nvSpPr>
          <p:cNvPr id="17413" name="TextBox 4"/>
          <p:cNvSpPr txBox="1">
            <a:spLocks noChangeArrowheads="1"/>
          </p:cNvSpPr>
          <p:nvPr/>
        </p:nvSpPr>
        <p:spPr bwMode="auto">
          <a:xfrm>
            <a:off x="684213" y="1844675"/>
            <a:ext cx="4635500" cy="369888"/>
          </a:xfrm>
          <a:prstGeom prst="rect">
            <a:avLst/>
          </a:prstGeom>
          <a:noFill/>
          <a:ln w="9525">
            <a:noFill/>
            <a:miter lim="800000"/>
            <a:headEnd/>
            <a:tailEnd/>
          </a:ln>
        </p:spPr>
        <p:txBody>
          <a:bodyPr wrap="none">
            <a:spAutoFit/>
          </a:bodyPr>
          <a:lstStyle/>
          <a:p>
            <a:r>
              <a:rPr lang="en-IE" b="1">
                <a:latin typeface="Calibri" pitchFamily="34" charset="0"/>
              </a:rPr>
              <a:t>Web Services, Mashups, Widgets and Gadgets:</a:t>
            </a:r>
            <a:endParaRPr lang="en-IE"/>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457200" y="1700213"/>
            <a:ext cx="8229600" cy="4425950"/>
          </a:xfrm>
        </p:spPr>
        <p:txBody>
          <a:bodyPr/>
          <a:lstStyle/>
          <a:p>
            <a:pPr eaLnBrk="1" hangingPunct="1">
              <a:buFont typeface="Arial" charset="0"/>
              <a:buNone/>
            </a:pPr>
            <a:endParaRPr lang="en-IE" smtClean="0"/>
          </a:p>
          <a:p>
            <a:pPr eaLnBrk="1" hangingPunct="1">
              <a:buFont typeface="Arial" charset="0"/>
              <a:buNone/>
            </a:pPr>
            <a:endParaRPr lang="en-IE" smtClean="0"/>
          </a:p>
          <a:p>
            <a:pPr eaLnBrk="1" hangingPunct="1">
              <a:buFont typeface="Arial" charset="0"/>
              <a:buNone/>
            </a:pPr>
            <a:endParaRPr lang="en-IE" smtClean="0"/>
          </a:p>
        </p:txBody>
      </p:sp>
      <p:sp>
        <p:nvSpPr>
          <p:cNvPr id="6" name="Slide Number Placeholder 5"/>
          <p:cNvSpPr>
            <a:spLocks noGrp="1"/>
          </p:cNvSpPr>
          <p:nvPr>
            <p:ph type="sldNum" sz="quarter" idx="12"/>
          </p:nvPr>
        </p:nvSpPr>
        <p:spPr/>
        <p:txBody>
          <a:bodyPr/>
          <a:lstStyle/>
          <a:p>
            <a:pPr>
              <a:defRPr/>
            </a:pPr>
            <a:fld id="{873A1F16-3191-44A8-A290-F4706D1D6F2B}" type="slidenum">
              <a:rPr lang="en-IE" smtClean="0"/>
              <a:pPr>
                <a:defRPr/>
              </a:pPr>
              <a:t>35</a:t>
            </a:fld>
            <a:endParaRPr lang="en-IE"/>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Web 2.0</a:t>
            </a:r>
          </a:p>
        </p:txBody>
      </p:sp>
      <p:sp>
        <p:nvSpPr>
          <p:cNvPr id="9220" name="TextBox 4"/>
          <p:cNvSpPr txBox="1">
            <a:spLocks noChangeArrowheads="1"/>
          </p:cNvSpPr>
          <p:nvPr/>
        </p:nvSpPr>
        <p:spPr bwMode="auto">
          <a:xfrm>
            <a:off x="539750" y="2420938"/>
            <a:ext cx="7416800" cy="3416300"/>
          </a:xfrm>
          <a:prstGeom prst="rect">
            <a:avLst/>
          </a:prstGeom>
          <a:noFill/>
          <a:ln w="9525">
            <a:noFill/>
            <a:miter lim="800000"/>
            <a:headEnd/>
            <a:tailEnd/>
          </a:ln>
        </p:spPr>
        <p:txBody>
          <a:bodyPr>
            <a:spAutoFit/>
          </a:bodyPr>
          <a:lstStyle/>
          <a:p>
            <a:endParaRPr lang="en-IE" b="1" dirty="0">
              <a:latin typeface="Calibri" pitchFamily="34" charset="0"/>
            </a:endParaRPr>
          </a:p>
          <a:p>
            <a:r>
              <a:rPr lang="en-IE" dirty="0">
                <a:latin typeface="Calibri" pitchFamily="34" charset="0"/>
              </a:rPr>
              <a:t>Widgets, also referred to as gadgets, are mini applications designed to run either as standalone applications or as add-on features in web pages. Wordpress.com for example offers lots of widgets to add to your blog page.</a:t>
            </a:r>
          </a:p>
          <a:p>
            <a:r>
              <a:rPr lang="en-IE" dirty="0" err="1">
                <a:latin typeface="Calibri" pitchFamily="34" charset="0"/>
              </a:rPr>
              <a:t>Widgipedia</a:t>
            </a:r>
            <a:r>
              <a:rPr lang="en-IE" dirty="0">
                <a:latin typeface="Calibri" pitchFamily="34" charset="0"/>
              </a:rPr>
              <a:t> holds a </a:t>
            </a:r>
            <a:r>
              <a:rPr lang="en-IE" dirty="0" err="1">
                <a:latin typeface="Calibri" pitchFamily="34" charset="0"/>
              </a:rPr>
              <a:t>catalog</a:t>
            </a:r>
            <a:r>
              <a:rPr lang="en-IE" dirty="0">
                <a:latin typeface="Calibri" pitchFamily="34" charset="0"/>
              </a:rPr>
              <a:t> of widgets and gadgets for a variety of platforms.</a:t>
            </a:r>
          </a:p>
          <a:p>
            <a:r>
              <a:rPr lang="en-IE" dirty="0">
                <a:latin typeface="Calibri" pitchFamily="34" charset="0"/>
              </a:rPr>
              <a:t>Amazon </a:t>
            </a:r>
            <a:r>
              <a:rPr lang="en-IE" dirty="0">
                <a:latin typeface="Calibri" pitchFamily="34" charset="0"/>
                <a:hlinkClick r:id="rId2"/>
              </a:rPr>
              <a:t>http://aws.amazon.com/ </a:t>
            </a:r>
            <a:r>
              <a:rPr lang="en-IE" dirty="0">
                <a:latin typeface="Calibri" pitchFamily="34" charset="0"/>
              </a:rPr>
              <a:t> is a leading provider of web services, providing historical pricing data and e-commerce services. They offer storage services and queue services which allow businesses to pay for only the processing and storage space needed during any given period. This makes it possible for companies to save money while still being able to scale their storage and computing power to handle traffic surges.</a:t>
            </a:r>
          </a:p>
          <a:p>
            <a:endParaRPr lang="en-IE" dirty="0">
              <a:latin typeface="Calibri" pitchFamily="34" charset="0"/>
            </a:endParaRPr>
          </a:p>
        </p:txBody>
      </p:sp>
      <p:sp>
        <p:nvSpPr>
          <p:cNvPr id="18437" name="TextBox 4"/>
          <p:cNvSpPr txBox="1">
            <a:spLocks noChangeArrowheads="1"/>
          </p:cNvSpPr>
          <p:nvPr/>
        </p:nvSpPr>
        <p:spPr bwMode="auto">
          <a:xfrm>
            <a:off x="684213" y="1844675"/>
            <a:ext cx="4543425" cy="369888"/>
          </a:xfrm>
          <a:prstGeom prst="rect">
            <a:avLst/>
          </a:prstGeom>
          <a:noFill/>
          <a:ln w="9525">
            <a:noFill/>
            <a:miter lim="800000"/>
            <a:headEnd/>
            <a:tailEnd/>
          </a:ln>
        </p:spPr>
        <p:txBody>
          <a:bodyPr wrap="none">
            <a:spAutoFit/>
          </a:bodyPr>
          <a:lstStyle/>
          <a:p>
            <a:r>
              <a:rPr lang="en-IE" b="1">
                <a:latin typeface="Calibri" pitchFamily="34" charset="0"/>
              </a:rPr>
              <a:t>Web Services, Mahups, Widgets and Gadgets:</a:t>
            </a:r>
            <a:endParaRPr lang="en-IE"/>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603250" y="2047195"/>
            <a:ext cx="7772400" cy="4572000"/>
          </a:xfrm>
        </p:spPr>
        <p:txBody>
          <a:bodyPr/>
          <a:lstStyle/>
          <a:p>
            <a:r>
              <a:rPr lang="en-IE" sz="2000" dirty="0">
                <a:latin typeface="Calibri" pitchFamily="34" charset="0"/>
              </a:rPr>
              <a:t>For example, </a:t>
            </a:r>
            <a:r>
              <a:rPr lang="en-IE" sz="2000" dirty="0">
                <a:latin typeface="Calibri" pitchFamily="34" charset="0"/>
                <a:hlinkClick r:id="rId2"/>
              </a:rPr>
              <a:t>http://housingmaps.com</a:t>
            </a:r>
            <a:r>
              <a:rPr lang="en-IE" sz="2000" dirty="0">
                <a:latin typeface="Calibri" pitchFamily="34" charset="0"/>
              </a:rPr>
              <a:t> is a </a:t>
            </a:r>
            <a:r>
              <a:rPr lang="en-IE" sz="2000" dirty="0" err="1">
                <a:latin typeface="Calibri" pitchFamily="34" charset="0"/>
              </a:rPr>
              <a:t>mashup</a:t>
            </a:r>
            <a:r>
              <a:rPr lang="en-IE" sz="2000" dirty="0">
                <a:latin typeface="Calibri" pitchFamily="34" charset="0"/>
              </a:rPr>
              <a:t> of Google maps and real-estate listings from Craigslist. </a:t>
            </a:r>
          </a:p>
          <a:p>
            <a:r>
              <a:rPr lang="en-IE" sz="2000" dirty="0">
                <a:latin typeface="Calibri" pitchFamily="34" charset="0"/>
                <a:hlinkClick r:id="rId3"/>
              </a:rPr>
              <a:t>www.trendsmap.com</a:t>
            </a:r>
            <a:r>
              <a:rPr lang="en-IE" sz="2000" dirty="0">
                <a:latin typeface="Calibri" pitchFamily="34" charset="0"/>
              </a:rPr>
              <a:t> is a </a:t>
            </a:r>
            <a:r>
              <a:rPr lang="en-IE" sz="2000" dirty="0" err="1">
                <a:latin typeface="Calibri" pitchFamily="34" charset="0"/>
              </a:rPr>
              <a:t>mashup</a:t>
            </a:r>
            <a:r>
              <a:rPr lang="en-IE" sz="2000" dirty="0">
                <a:latin typeface="Calibri" pitchFamily="34" charset="0"/>
              </a:rPr>
              <a:t> of twitter and </a:t>
            </a:r>
            <a:r>
              <a:rPr lang="en-IE" sz="2000" dirty="0" err="1">
                <a:latin typeface="Calibri" pitchFamily="34" charset="0"/>
              </a:rPr>
              <a:t>google</a:t>
            </a:r>
            <a:r>
              <a:rPr lang="en-IE" sz="2000" dirty="0">
                <a:latin typeface="Calibri" pitchFamily="34" charset="0"/>
              </a:rPr>
              <a:t> maps.</a:t>
            </a:r>
          </a:p>
          <a:p>
            <a:r>
              <a:rPr lang="en-IE" sz="2000" dirty="0" err="1">
                <a:latin typeface="Calibri" pitchFamily="34" charset="0"/>
              </a:rPr>
              <a:t>Mashups</a:t>
            </a:r>
            <a:r>
              <a:rPr lang="en-IE" sz="2000" dirty="0">
                <a:latin typeface="Calibri" pitchFamily="34" charset="0"/>
              </a:rPr>
              <a:t> with maps are particularly popular, as are </a:t>
            </a:r>
            <a:r>
              <a:rPr lang="en-IE" sz="2000" dirty="0" err="1">
                <a:latin typeface="Calibri" pitchFamily="34" charset="0"/>
              </a:rPr>
              <a:t>mashups</a:t>
            </a:r>
            <a:r>
              <a:rPr lang="en-IE" sz="2000" dirty="0">
                <a:latin typeface="Calibri" pitchFamily="34" charset="0"/>
              </a:rPr>
              <a:t> using RSS feeds created using services such as Yahoo! Pipes.</a:t>
            </a:r>
          </a:p>
          <a:p>
            <a:r>
              <a:rPr lang="en-IE" sz="2000" dirty="0">
                <a:latin typeface="Calibri" pitchFamily="34" charset="0"/>
              </a:rPr>
              <a:t>The </a:t>
            </a:r>
            <a:r>
              <a:rPr lang="en-IE" sz="2000" dirty="0" err="1">
                <a:latin typeface="Calibri" pitchFamily="34" charset="0"/>
              </a:rPr>
              <a:t>mashup</a:t>
            </a:r>
            <a:r>
              <a:rPr lang="en-IE" sz="2000" dirty="0">
                <a:latin typeface="Calibri" pitchFamily="34" charset="0"/>
              </a:rPr>
              <a:t> is reliant on one or more third parties, always check the terms of service when using web services.</a:t>
            </a:r>
          </a:p>
          <a:p>
            <a:endParaRPr lang="en-GB" sz="2000" dirty="0"/>
          </a:p>
        </p:txBody>
      </p:sp>
      <p:sp>
        <p:nvSpPr>
          <p:cNvPr id="4" name="Slide Number Placeholder 3"/>
          <p:cNvSpPr>
            <a:spLocks noGrp="1"/>
          </p:cNvSpPr>
          <p:nvPr>
            <p:ph type="sldNum" sz="quarter" idx="12"/>
          </p:nvPr>
        </p:nvSpPr>
        <p:spPr/>
        <p:txBody>
          <a:bodyPr/>
          <a:lstStyle/>
          <a:p>
            <a:pPr>
              <a:defRPr/>
            </a:pPr>
            <a:fld id="{873A1F16-3191-44A8-A290-F4706D1D6F2B}" type="slidenum">
              <a:rPr lang="en-IE" smtClean="0"/>
              <a:pPr>
                <a:defRPr/>
              </a:pPr>
              <a:t>36</a:t>
            </a:fld>
            <a:endParaRPr lang="en-IE"/>
          </a:p>
        </p:txBody>
      </p:sp>
      <p:sp>
        <p:nvSpPr>
          <p:cNvPr id="5"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Web 2.0</a:t>
            </a:r>
          </a:p>
        </p:txBody>
      </p:sp>
    </p:spTree>
    <p:extLst>
      <p:ext uri="{BB962C8B-B14F-4D97-AF65-F5344CB8AC3E}">
        <p14:creationId xmlns:p14="http://schemas.microsoft.com/office/powerpoint/2010/main" val="14763779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457200" y="1700213"/>
            <a:ext cx="8229600" cy="4425950"/>
          </a:xfrm>
        </p:spPr>
        <p:txBody>
          <a:bodyPr/>
          <a:lstStyle/>
          <a:p>
            <a:pPr eaLnBrk="1" hangingPunct="1">
              <a:buFont typeface="Arial" charset="0"/>
              <a:buNone/>
            </a:pPr>
            <a:endParaRPr lang="en-IE" smtClean="0"/>
          </a:p>
          <a:p>
            <a:pPr eaLnBrk="1" hangingPunct="1">
              <a:buFont typeface="Arial" charset="0"/>
              <a:buNone/>
            </a:pPr>
            <a:endParaRPr lang="en-IE" smtClean="0"/>
          </a:p>
          <a:p>
            <a:pPr eaLnBrk="1" hangingPunct="1">
              <a:buFont typeface="Arial" charset="0"/>
              <a:buNone/>
            </a:pPr>
            <a:endParaRPr lang="en-IE" smtClean="0"/>
          </a:p>
        </p:txBody>
      </p:sp>
      <p:sp>
        <p:nvSpPr>
          <p:cNvPr id="6" name="Slide Number Placeholder 5"/>
          <p:cNvSpPr>
            <a:spLocks noGrp="1"/>
          </p:cNvSpPr>
          <p:nvPr>
            <p:ph type="sldNum" sz="quarter" idx="12"/>
          </p:nvPr>
        </p:nvSpPr>
        <p:spPr/>
        <p:txBody>
          <a:bodyPr/>
          <a:lstStyle/>
          <a:p>
            <a:pPr>
              <a:defRPr/>
            </a:pPr>
            <a:fld id="{873A1F16-3191-44A8-A290-F4706D1D6F2B}" type="slidenum">
              <a:rPr lang="en-IE" smtClean="0"/>
              <a:pPr>
                <a:defRPr/>
              </a:pPr>
              <a:t>37</a:t>
            </a:fld>
            <a:endParaRPr lang="en-IE"/>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Web 2.0</a:t>
            </a:r>
          </a:p>
        </p:txBody>
      </p:sp>
      <p:sp>
        <p:nvSpPr>
          <p:cNvPr id="9220" name="TextBox 4"/>
          <p:cNvSpPr txBox="1">
            <a:spLocks noChangeArrowheads="1"/>
          </p:cNvSpPr>
          <p:nvPr/>
        </p:nvSpPr>
        <p:spPr bwMode="auto">
          <a:xfrm>
            <a:off x="611188" y="2420938"/>
            <a:ext cx="7416800" cy="3416320"/>
          </a:xfrm>
          <a:prstGeom prst="rect">
            <a:avLst/>
          </a:prstGeom>
          <a:noFill/>
          <a:ln w="9525">
            <a:noFill/>
            <a:miter lim="800000"/>
            <a:headEnd/>
            <a:tailEnd/>
          </a:ln>
        </p:spPr>
        <p:txBody>
          <a:bodyPr>
            <a:spAutoFit/>
          </a:bodyPr>
          <a:lstStyle/>
          <a:p>
            <a:endParaRPr lang="en-IE" b="1" dirty="0">
              <a:latin typeface="Calibri" pitchFamily="34" charset="0"/>
            </a:endParaRPr>
          </a:p>
          <a:p>
            <a:r>
              <a:rPr lang="en-IE" dirty="0">
                <a:latin typeface="Calibri" pitchFamily="34" charset="0"/>
              </a:rPr>
              <a:t>Location based services are applications that take your geographic location into consideration. While the term generally refers to services accessed on mobile devices using the Global Positioning System (GPS), it can also be used to describe  web applications that take your location into account.</a:t>
            </a:r>
          </a:p>
          <a:p>
            <a:r>
              <a:rPr lang="en-IE" dirty="0">
                <a:latin typeface="Calibri" pitchFamily="34" charset="0"/>
              </a:rPr>
              <a:t>Search engines use localisation to provide you with geographically relevant content. </a:t>
            </a:r>
          </a:p>
          <a:p>
            <a:r>
              <a:rPr lang="en-IE" dirty="0">
                <a:latin typeface="Calibri" pitchFamily="34" charset="0"/>
              </a:rPr>
              <a:t>Google maps is one of the most popular mapping applications online. You can use Google maps to locate businesses in your area, get driving directions and live traffic information, create custom maps with images and more</a:t>
            </a:r>
            <a:r>
              <a:rPr lang="en-IE" dirty="0" smtClean="0">
                <a:latin typeface="Calibri" pitchFamily="34" charset="0"/>
              </a:rPr>
              <a:t>.</a:t>
            </a:r>
          </a:p>
          <a:p>
            <a:r>
              <a:rPr lang="en-IE" dirty="0" smtClean="0">
                <a:latin typeface="Calibri" pitchFamily="34" charset="0"/>
              </a:rPr>
              <a:t>What other sites use location based services?</a:t>
            </a:r>
            <a:endParaRPr lang="en-IE" dirty="0">
              <a:latin typeface="Calibri" pitchFamily="34" charset="0"/>
            </a:endParaRPr>
          </a:p>
          <a:p>
            <a:endParaRPr lang="en-IE" dirty="0">
              <a:latin typeface="Calibri" pitchFamily="34" charset="0"/>
            </a:endParaRPr>
          </a:p>
        </p:txBody>
      </p:sp>
      <p:sp>
        <p:nvSpPr>
          <p:cNvPr id="19461" name="TextBox 4"/>
          <p:cNvSpPr txBox="1">
            <a:spLocks noChangeArrowheads="1"/>
          </p:cNvSpPr>
          <p:nvPr/>
        </p:nvSpPr>
        <p:spPr bwMode="auto">
          <a:xfrm>
            <a:off x="684213" y="1844675"/>
            <a:ext cx="2516187" cy="369888"/>
          </a:xfrm>
          <a:prstGeom prst="rect">
            <a:avLst/>
          </a:prstGeom>
          <a:noFill/>
          <a:ln w="9525">
            <a:noFill/>
            <a:miter lim="800000"/>
            <a:headEnd/>
            <a:tailEnd/>
          </a:ln>
        </p:spPr>
        <p:txBody>
          <a:bodyPr wrap="none">
            <a:spAutoFit/>
          </a:bodyPr>
          <a:lstStyle/>
          <a:p>
            <a:r>
              <a:rPr lang="en-IE" b="1">
                <a:latin typeface="Calibri" pitchFamily="34" charset="0"/>
              </a:rPr>
              <a:t>Location Based Services:</a:t>
            </a:r>
            <a:endParaRPr lang="en-IE"/>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457200" y="1700213"/>
            <a:ext cx="8229600" cy="4425950"/>
          </a:xfrm>
        </p:spPr>
        <p:txBody>
          <a:bodyPr/>
          <a:lstStyle/>
          <a:p>
            <a:pPr eaLnBrk="1" hangingPunct="1">
              <a:buFont typeface="Arial" charset="0"/>
              <a:buNone/>
            </a:pPr>
            <a:endParaRPr lang="en-IE" smtClean="0"/>
          </a:p>
          <a:p>
            <a:pPr eaLnBrk="1" hangingPunct="1">
              <a:buFont typeface="Arial" charset="0"/>
              <a:buNone/>
            </a:pPr>
            <a:endParaRPr lang="en-IE" smtClean="0"/>
          </a:p>
          <a:p>
            <a:pPr eaLnBrk="1" hangingPunct="1">
              <a:buFont typeface="Arial" charset="0"/>
              <a:buNone/>
            </a:pPr>
            <a:endParaRPr lang="en-IE" smtClean="0"/>
          </a:p>
        </p:txBody>
      </p:sp>
      <p:sp>
        <p:nvSpPr>
          <p:cNvPr id="6" name="Slide Number Placeholder 5"/>
          <p:cNvSpPr>
            <a:spLocks noGrp="1"/>
          </p:cNvSpPr>
          <p:nvPr>
            <p:ph type="sldNum" sz="quarter" idx="12"/>
          </p:nvPr>
        </p:nvSpPr>
        <p:spPr/>
        <p:txBody>
          <a:bodyPr/>
          <a:lstStyle/>
          <a:p>
            <a:pPr>
              <a:defRPr/>
            </a:pPr>
            <a:fld id="{873A1F16-3191-44A8-A290-F4706D1D6F2B}" type="slidenum">
              <a:rPr lang="en-IE" smtClean="0"/>
              <a:pPr>
                <a:defRPr/>
              </a:pPr>
              <a:t>38</a:t>
            </a:fld>
            <a:endParaRPr lang="en-IE"/>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Web 2.0</a:t>
            </a:r>
          </a:p>
        </p:txBody>
      </p:sp>
      <p:sp>
        <p:nvSpPr>
          <p:cNvPr id="9220" name="TextBox 4"/>
          <p:cNvSpPr txBox="1">
            <a:spLocks noChangeArrowheads="1"/>
          </p:cNvSpPr>
          <p:nvPr/>
        </p:nvSpPr>
        <p:spPr bwMode="auto">
          <a:xfrm>
            <a:off x="611188" y="2420938"/>
            <a:ext cx="7416800" cy="3970337"/>
          </a:xfrm>
          <a:prstGeom prst="rect">
            <a:avLst/>
          </a:prstGeom>
          <a:noFill/>
          <a:ln w="9525">
            <a:noFill/>
            <a:miter lim="800000"/>
            <a:headEnd/>
            <a:tailEnd/>
          </a:ln>
        </p:spPr>
        <p:txBody>
          <a:bodyPr>
            <a:spAutoFit/>
          </a:bodyPr>
          <a:lstStyle/>
          <a:p>
            <a:endParaRPr lang="en-IE" b="1" dirty="0">
              <a:latin typeface="Calibri" pitchFamily="34" charset="0"/>
            </a:endParaRPr>
          </a:p>
          <a:p>
            <a:r>
              <a:rPr lang="en-IE" dirty="0">
                <a:latin typeface="Calibri" pitchFamily="34" charset="0"/>
              </a:rPr>
              <a:t>Sites that offer RSS and Atom feeds can maintain an open connection with their readers. Users no longer have to regularly visit sites for updates – by subscribing to a site’s feed, users receive updates as new information is posted to the site.</a:t>
            </a:r>
          </a:p>
          <a:p>
            <a:endParaRPr lang="en-IE" dirty="0">
              <a:latin typeface="Calibri" pitchFamily="34" charset="0"/>
            </a:endParaRPr>
          </a:p>
          <a:p>
            <a:r>
              <a:rPr lang="en-IE" dirty="0">
                <a:latin typeface="Calibri" pitchFamily="34" charset="0"/>
              </a:rPr>
              <a:t>JavaScript Object Notation (JSON) was developed in 1999 as an alternative to XML, it is a text based data interchange format used to represent JavaScript objects as strings and transmit them over a network. JSON text is easy to produce and read.</a:t>
            </a:r>
          </a:p>
          <a:p>
            <a:endParaRPr lang="en-IE" dirty="0">
              <a:latin typeface="Calibri" pitchFamily="34" charset="0"/>
            </a:endParaRPr>
          </a:p>
          <a:p>
            <a:r>
              <a:rPr lang="en-IE" dirty="0">
                <a:latin typeface="Calibri" pitchFamily="34" charset="0"/>
              </a:rPr>
              <a:t>Voice over Internet Protocol (VoIP) is the technology used to make free or inexpensive phone calls over the Internet. </a:t>
            </a:r>
          </a:p>
          <a:p>
            <a:endParaRPr lang="en-IE" dirty="0">
              <a:latin typeface="Calibri" pitchFamily="34" charset="0"/>
            </a:endParaRPr>
          </a:p>
        </p:txBody>
      </p:sp>
      <p:sp>
        <p:nvSpPr>
          <p:cNvPr id="21509" name="TextBox 4"/>
          <p:cNvSpPr txBox="1">
            <a:spLocks noChangeArrowheads="1"/>
          </p:cNvSpPr>
          <p:nvPr/>
        </p:nvSpPr>
        <p:spPr bwMode="auto">
          <a:xfrm>
            <a:off x="684213" y="1844675"/>
            <a:ext cx="2733675" cy="369888"/>
          </a:xfrm>
          <a:prstGeom prst="rect">
            <a:avLst/>
          </a:prstGeom>
          <a:noFill/>
          <a:ln w="9525">
            <a:noFill/>
            <a:miter lim="800000"/>
            <a:headEnd/>
            <a:tailEnd/>
          </a:ln>
        </p:spPr>
        <p:txBody>
          <a:bodyPr wrap="none">
            <a:spAutoFit/>
          </a:bodyPr>
          <a:lstStyle/>
          <a:p>
            <a:r>
              <a:rPr lang="en-IE" b="1">
                <a:latin typeface="Calibri" pitchFamily="34" charset="0"/>
              </a:rPr>
              <a:t>RSS, Atom, JSON and VoIP:</a:t>
            </a:r>
            <a:endParaRPr lang="en-IE"/>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457200" y="1700213"/>
            <a:ext cx="8229600" cy="4425950"/>
          </a:xfrm>
        </p:spPr>
        <p:txBody>
          <a:bodyPr/>
          <a:lstStyle/>
          <a:p>
            <a:pPr eaLnBrk="1" hangingPunct="1">
              <a:buFont typeface="Arial" charset="0"/>
              <a:buNone/>
            </a:pPr>
            <a:endParaRPr lang="en-IE" smtClean="0"/>
          </a:p>
          <a:p>
            <a:pPr eaLnBrk="1" hangingPunct="1">
              <a:buFont typeface="Arial" charset="0"/>
              <a:buNone/>
            </a:pPr>
            <a:endParaRPr lang="en-IE" smtClean="0"/>
          </a:p>
          <a:p>
            <a:pPr eaLnBrk="1" hangingPunct="1">
              <a:buFont typeface="Arial" charset="0"/>
              <a:buNone/>
            </a:pPr>
            <a:endParaRPr lang="en-IE" smtClean="0"/>
          </a:p>
        </p:txBody>
      </p:sp>
      <p:sp>
        <p:nvSpPr>
          <p:cNvPr id="6" name="Slide Number Placeholder 5"/>
          <p:cNvSpPr>
            <a:spLocks noGrp="1"/>
          </p:cNvSpPr>
          <p:nvPr>
            <p:ph type="sldNum" sz="quarter" idx="12"/>
          </p:nvPr>
        </p:nvSpPr>
        <p:spPr/>
        <p:txBody>
          <a:bodyPr/>
          <a:lstStyle/>
          <a:p>
            <a:pPr>
              <a:defRPr/>
            </a:pPr>
            <a:fld id="{873A1F16-3191-44A8-A290-F4706D1D6F2B}" type="slidenum">
              <a:rPr lang="en-IE" smtClean="0"/>
              <a:pPr>
                <a:defRPr/>
              </a:pPr>
              <a:t>39</a:t>
            </a:fld>
            <a:endParaRPr lang="en-IE"/>
          </a:p>
        </p:txBody>
      </p:sp>
      <p:sp>
        <p:nvSpPr>
          <p:cNvPr id="4"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Web 2.0</a:t>
            </a:r>
          </a:p>
        </p:txBody>
      </p:sp>
      <p:sp>
        <p:nvSpPr>
          <p:cNvPr id="9220" name="TextBox 4"/>
          <p:cNvSpPr txBox="1">
            <a:spLocks noChangeArrowheads="1"/>
          </p:cNvSpPr>
          <p:nvPr/>
        </p:nvSpPr>
        <p:spPr bwMode="auto">
          <a:xfrm>
            <a:off x="611188" y="2420938"/>
            <a:ext cx="7416800" cy="3416300"/>
          </a:xfrm>
          <a:prstGeom prst="rect">
            <a:avLst/>
          </a:prstGeom>
          <a:noFill/>
          <a:ln w="9525">
            <a:noFill/>
            <a:miter lim="800000"/>
            <a:headEnd/>
            <a:tailEnd/>
          </a:ln>
        </p:spPr>
        <p:txBody>
          <a:bodyPr>
            <a:spAutoFit/>
          </a:bodyPr>
          <a:lstStyle/>
          <a:p>
            <a:endParaRPr lang="en-IE" b="1">
              <a:latin typeface="Calibri" pitchFamily="34" charset="0"/>
            </a:endParaRPr>
          </a:p>
          <a:p>
            <a:r>
              <a:rPr lang="en-IE">
                <a:latin typeface="Calibri" pitchFamily="34" charset="0"/>
              </a:rPr>
              <a:t>The technologies and collaborative nature of Web 2.0 have opened up new business models. Some would not of been feasible ten years ago and now they are thriving. </a:t>
            </a:r>
          </a:p>
          <a:p>
            <a:endParaRPr lang="en-IE">
              <a:latin typeface="Calibri" pitchFamily="34" charset="0"/>
            </a:endParaRPr>
          </a:p>
          <a:p>
            <a:r>
              <a:rPr lang="en-IE">
                <a:latin typeface="Calibri" pitchFamily="34" charset="0"/>
              </a:rPr>
              <a:t>Buying and selling domain names, blog, competitive intelligence, content network, discovery, file sharing, Internet radio, Internet TV, mashup, online advertising, online auction, online classifieds, online survey, open source, photo sharing, real estate, recommender system, reputation system,  social networking, subscription site, travel site, vertical search engines, web analysis.</a:t>
            </a:r>
          </a:p>
          <a:p>
            <a:endParaRPr lang="en-IE">
              <a:latin typeface="Calibri" pitchFamily="34" charset="0"/>
            </a:endParaRPr>
          </a:p>
        </p:txBody>
      </p:sp>
      <p:sp>
        <p:nvSpPr>
          <p:cNvPr id="22533" name="TextBox 4"/>
          <p:cNvSpPr txBox="1">
            <a:spLocks noChangeArrowheads="1"/>
          </p:cNvSpPr>
          <p:nvPr/>
        </p:nvSpPr>
        <p:spPr bwMode="auto">
          <a:xfrm>
            <a:off x="684213" y="1844675"/>
            <a:ext cx="2676525" cy="369888"/>
          </a:xfrm>
          <a:prstGeom prst="rect">
            <a:avLst/>
          </a:prstGeom>
          <a:noFill/>
          <a:ln w="9525">
            <a:noFill/>
            <a:miter lim="800000"/>
            <a:headEnd/>
            <a:tailEnd/>
          </a:ln>
        </p:spPr>
        <p:txBody>
          <a:bodyPr wrap="none">
            <a:spAutoFit/>
          </a:bodyPr>
          <a:lstStyle/>
          <a:p>
            <a:r>
              <a:rPr lang="en-IE" b="1">
                <a:latin typeface="Calibri" pitchFamily="34" charset="0"/>
              </a:rPr>
              <a:t>Web 2.0 Business Models:</a:t>
            </a:r>
            <a:endParaRPr lang="en-IE"/>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227F5AB0-B38F-4C4F-9BBD-FFA8EB325B85}" type="slidenum">
              <a:rPr lang="en-IE" smtClean="0"/>
              <a:pPr>
                <a:defRPr/>
              </a:pPr>
              <a:t>4</a:t>
            </a:fld>
            <a:endParaRPr lang="en-IE"/>
          </a:p>
        </p:txBody>
      </p:sp>
      <p:graphicFrame>
        <p:nvGraphicFramePr>
          <p:cNvPr id="3" name="Table 2"/>
          <p:cNvGraphicFramePr>
            <a:graphicFrameLocks noGrp="1"/>
          </p:cNvGraphicFramePr>
          <p:nvPr>
            <p:extLst>
              <p:ext uri="{D42A27DB-BD31-4B8C-83A1-F6EECF244321}">
                <p14:modId xmlns:p14="http://schemas.microsoft.com/office/powerpoint/2010/main" val="3836698465"/>
              </p:ext>
            </p:extLst>
          </p:nvPr>
        </p:nvGraphicFramePr>
        <p:xfrm>
          <a:off x="457200" y="1268758"/>
          <a:ext cx="6375421" cy="5194354"/>
        </p:xfrm>
        <a:graphic>
          <a:graphicData uri="http://schemas.openxmlformats.org/drawingml/2006/table">
            <a:tbl>
              <a:tblPr>
                <a:tableStyleId>{5C22544A-7EE6-4342-B048-85BDC9FD1C3A}</a:tableStyleId>
              </a:tblPr>
              <a:tblGrid>
                <a:gridCol w="740074"/>
                <a:gridCol w="878837"/>
                <a:gridCol w="1803927"/>
                <a:gridCol w="1006037"/>
                <a:gridCol w="925090"/>
                <a:gridCol w="1021456"/>
              </a:tblGrid>
              <a:tr h="159545">
                <a:tc gridSpan="4">
                  <a:txBody>
                    <a:bodyPr/>
                    <a:lstStyle/>
                    <a:p>
                      <a:pPr algn="ctr" fontAlgn="b"/>
                      <a:r>
                        <a:rPr lang="en-GB" sz="1400" u="none" strike="noStrike" dirty="0">
                          <a:effectLst/>
                        </a:rPr>
                        <a:t>Meta Information Semester Schedule</a:t>
                      </a:r>
                      <a:endParaRPr lang="en-GB" sz="1400" b="1" i="0" u="none" strike="noStrike" dirty="0">
                        <a:solidFill>
                          <a:srgbClr val="000000"/>
                        </a:solidFill>
                        <a:effectLst/>
                        <a:latin typeface="Calibri"/>
                      </a:endParaRPr>
                    </a:p>
                  </a:txBody>
                  <a:tcPr marL="6324" marR="6324" marT="6324" marB="0" anchor="b"/>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b"/>
                      <a:r>
                        <a:rPr lang="en-GB" sz="1400" u="none" strike="noStrike">
                          <a:effectLst/>
                        </a:rPr>
                        <a:t> </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 </a:t>
                      </a:r>
                      <a:endParaRPr lang="en-GB" sz="1400" b="0" i="0" u="none" strike="noStrike">
                        <a:solidFill>
                          <a:srgbClr val="000000"/>
                        </a:solidFill>
                        <a:effectLst/>
                        <a:latin typeface="Calibri"/>
                      </a:endParaRPr>
                    </a:p>
                  </a:txBody>
                  <a:tcPr marL="6324" marR="6324" marT="6324" marB="0" anchor="b"/>
                </a:tc>
              </a:tr>
              <a:tr h="159545">
                <a:tc>
                  <a:txBody>
                    <a:bodyPr/>
                    <a:lstStyle/>
                    <a:p>
                      <a:pPr algn="l" fontAlgn="b"/>
                      <a:r>
                        <a:rPr lang="en-GB" sz="1400" u="none" strike="noStrike">
                          <a:effectLst/>
                        </a:rPr>
                        <a:t>Week</a:t>
                      </a:r>
                      <a:endParaRPr lang="en-GB" sz="1400" b="1"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Date</a:t>
                      </a:r>
                      <a:endParaRPr lang="en-GB" sz="1400" b="1"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Lecture</a:t>
                      </a:r>
                      <a:endParaRPr lang="en-GB" sz="1400" b="1"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Lab</a:t>
                      </a:r>
                      <a:endParaRPr lang="en-GB" sz="1400" b="1"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CA Labwork</a:t>
                      </a:r>
                      <a:endParaRPr lang="en-GB" sz="1400" b="1"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CA project</a:t>
                      </a:r>
                      <a:endParaRPr lang="en-GB" sz="1400" b="1" i="0" u="none" strike="noStrike">
                        <a:solidFill>
                          <a:srgbClr val="000000"/>
                        </a:solidFill>
                        <a:effectLst/>
                        <a:latin typeface="Calibri"/>
                      </a:endParaRPr>
                    </a:p>
                  </a:txBody>
                  <a:tcPr marL="6324" marR="6324" marT="6324" marB="0" anchor="b"/>
                </a:tc>
              </a:tr>
              <a:tr h="299146">
                <a:tc>
                  <a:txBody>
                    <a:bodyPr/>
                    <a:lstStyle/>
                    <a:p>
                      <a:pPr algn="r" fontAlgn="b"/>
                      <a:r>
                        <a:rPr lang="en-GB" sz="1400" u="none" strike="noStrike">
                          <a:effectLst/>
                        </a:rPr>
                        <a:t>1</a:t>
                      </a:r>
                      <a:endParaRPr lang="en-GB" sz="1400" b="0" i="0" u="none" strike="noStrike">
                        <a:solidFill>
                          <a:srgbClr val="000000"/>
                        </a:solidFill>
                        <a:effectLst/>
                        <a:latin typeface="Calibri"/>
                      </a:endParaRPr>
                    </a:p>
                  </a:txBody>
                  <a:tcPr marL="6324" marR="6324" marT="6324" marB="0" anchor="b"/>
                </a:tc>
                <a:tc>
                  <a:txBody>
                    <a:bodyPr/>
                    <a:lstStyle/>
                    <a:p>
                      <a:pPr algn="r" fontAlgn="b"/>
                      <a:r>
                        <a:rPr lang="en-GB" sz="1400" u="none" strike="noStrike">
                          <a:effectLst/>
                        </a:rPr>
                        <a:t>11/01/2016</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Intro to meta</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web 2.0</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 </a:t>
                      </a:r>
                      <a:endParaRPr lang="en-GB" sz="1400" b="0" i="0" u="none" strike="noStrike">
                        <a:solidFill>
                          <a:srgbClr val="000000"/>
                        </a:solidFill>
                        <a:effectLst/>
                        <a:latin typeface="Calibri"/>
                      </a:endParaRPr>
                    </a:p>
                  </a:txBody>
                  <a:tcPr marL="6324" marR="6324" marT="6324" marB="0" anchor="b"/>
                </a:tc>
              </a:tr>
              <a:tr h="299146">
                <a:tc>
                  <a:txBody>
                    <a:bodyPr/>
                    <a:lstStyle/>
                    <a:p>
                      <a:pPr algn="r" fontAlgn="b"/>
                      <a:r>
                        <a:rPr lang="en-GB" sz="1400" u="none" strike="noStrike">
                          <a:effectLst/>
                        </a:rPr>
                        <a:t>2</a:t>
                      </a:r>
                      <a:endParaRPr lang="en-GB" sz="1400" b="0" i="0" u="none" strike="noStrike">
                        <a:solidFill>
                          <a:srgbClr val="000000"/>
                        </a:solidFill>
                        <a:effectLst/>
                        <a:latin typeface="Calibri"/>
                      </a:endParaRPr>
                    </a:p>
                  </a:txBody>
                  <a:tcPr marL="6324" marR="6324" marT="6324" marB="0" anchor="b"/>
                </a:tc>
                <a:tc>
                  <a:txBody>
                    <a:bodyPr/>
                    <a:lstStyle/>
                    <a:p>
                      <a:pPr algn="r" fontAlgn="b"/>
                      <a:r>
                        <a:rPr lang="en-GB" sz="1400" u="none" strike="noStrike">
                          <a:effectLst/>
                        </a:rPr>
                        <a:t>18/01/2016</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XML Intro</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xml &amp; editor</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 </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 </a:t>
                      </a:r>
                      <a:endParaRPr lang="en-GB" sz="1400" b="0" i="0" u="none" strike="noStrike">
                        <a:solidFill>
                          <a:srgbClr val="000000"/>
                        </a:solidFill>
                        <a:effectLst/>
                        <a:latin typeface="Calibri"/>
                      </a:endParaRPr>
                    </a:p>
                  </a:txBody>
                  <a:tcPr marL="6324" marR="6324" marT="6324" marB="0" anchor="b"/>
                </a:tc>
              </a:tr>
              <a:tr h="299146">
                <a:tc>
                  <a:txBody>
                    <a:bodyPr/>
                    <a:lstStyle/>
                    <a:p>
                      <a:pPr algn="r" fontAlgn="b"/>
                      <a:r>
                        <a:rPr lang="en-GB" sz="1400" u="none" strike="noStrike" dirty="0">
                          <a:effectLst/>
                        </a:rPr>
                        <a:t>3</a:t>
                      </a:r>
                      <a:endParaRPr lang="en-GB" sz="1400" b="0" i="0" u="none" strike="noStrike" dirty="0">
                        <a:solidFill>
                          <a:srgbClr val="000000"/>
                        </a:solidFill>
                        <a:effectLst/>
                        <a:latin typeface="Calibri"/>
                      </a:endParaRPr>
                    </a:p>
                  </a:txBody>
                  <a:tcPr marL="6324" marR="6324" marT="6324" marB="0" anchor="b"/>
                </a:tc>
                <a:tc>
                  <a:txBody>
                    <a:bodyPr/>
                    <a:lstStyle/>
                    <a:p>
                      <a:pPr algn="r" fontAlgn="b"/>
                      <a:r>
                        <a:rPr lang="en-GB" sz="1400" u="none" strike="noStrike">
                          <a:effectLst/>
                        </a:rPr>
                        <a:t>25/01/2016</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XML Intro</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xml</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 </a:t>
                      </a:r>
                      <a:endParaRPr lang="en-GB" sz="1400" b="0" i="0" u="none" strike="noStrike">
                        <a:solidFill>
                          <a:srgbClr val="000000"/>
                        </a:solidFill>
                        <a:effectLst/>
                        <a:latin typeface="Calibri"/>
                      </a:endParaRPr>
                    </a:p>
                  </a:txBody>
                  <a:tcPr marL="6324" marR="6324" marT="6324" marB="0" anchor="b"/>
                </a:tc>
              </a:tr>
              <a:tr h="299146">
                <a:tc>
                  <a:txBody>
                    <a:bodyPr/>
                    <a:lstStyle/>
                    <a:p>
                      <a:pPr algn="r" fontAlgn="b"/>
                      <a:r>
                        <a:rPr lang="en-GB" sz="1400" u="none" strike="noStrike">
                          <a:effectLst/>
                        </a:rPr>
                        <a:t>4</a:t>
                      </a:r>
                      <a:endParaRPr lang="en-GB" sz="1400" b="0" i="0" u="none" strike="noStrike">
                        <a:solidFill>
                          <a:srgbClr val="000000"/>
                        </a:solidFill>
                        <a:effectLst/>
                        <a:latin typeface="Calibri"/>
                      </a:endParaRPr>
                    </a:p>
                  </a:txBody>
                  <a:tcPr marL="6324" marR="6324" marT="6324" marB="0" anchor="b"/>
                </a:tc>
                <a:tc>
                  <a:txBody>
                    <a:bodyPr/>
                    <a:lstStyle/>
                    <a:p>
                      <a:pPr algn="r" fontAlgn="b"/>
                      <a:r>
                        <a:rPr lang="en-GB" sz="1400" u="none" strike="noStrike">
                          <a:effectLst/>
                        </a:rPr>
                        <a:t>01/02/2016</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recap, revision, apply xml</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xml practice</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 </a:t>
                      </a:r>
                      <a:endParaRPr lang="en-GB" sz="1400" b="0" i="0" u="none" strike="noStrike">
                        <a:solidFill>
                          <a:srgbClr val="000000"/>
                        </a:solidFill>
                        <a:effectLst/>
                        <a:latin typeface="Calibri"/>
                      </a:endParaRPr>
                    </a:p>
                  </a:txBody>
                  <a:tcPr marL="6324" marR="6324" marT="6324" marB="0" anchor="b"/>
                </a:tc>
              </a:tr>
              <a:tr h="299146">
                <a:tc>
                  <a:txBody>
                    <a:bodyPr/>
                    <a:lstStyle/>
                    <a:p>
                      <a:pPr algn="r" fontAlgn="b"/>
                      <a:r>
                        <a:rPr lang="en-GB" sz="1400" u="none" strike="noStrike">
                          <a:effectLst/>
                        </a:rPr>
                        <a:t>5</a:t>
                      </a:r>
                      <a:endParaRPr lang="en-GB" sz="1400" b="0" i="0" u="none" strike="noStrike">
                        <a:solidFill>
                          <a:srgbClr val="000000"/>
                        </a:solidFill>
                        <a:effectLst/>
                        <a:latin typeface="Calibri"/>
                      </a:endParaRPr>
                    </a:p>
                  </a:txBody>
                  <a:tcPr marL="6324" marR="6324" marT="6324" marB="0" anchor="b"/>
                </a:tc>
                <a:tc>
                  <a:txBody>
                    <a:bodyPr/>
                    <a:lstStyle/>
                    <a:p>
                      <a:pPr algn="r" fontAlgn="b"/>
                      <a:r>
                        <a:rPr lang="en-GB" sz="1400" u="none" strike="noStrike">
                          <a:effectLst/>
                        </a:rPr>
                        <a:t>08/02/2016</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quality control</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CA xml define</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 </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 </a:t>
                      </a:r>
                      <a:endParaRPr lang="en-GB" sz="1400" b="0" i="0" u="none" strike="noStrike">
                        <a:solidFill>
                          <a:srgbClr val="000000"/>
                        </a:solidFill>
                        <a:effectLst/>
                        <a:latin typeface="Calibri"/>
                      </a:endParaRPr>
                    </a:p>
                  </a:txBody>
                  <a:tcPr marL="6324" marR="6324" marT="6324" marB="0" anchor="b"/>
                </a:tc>
              </a:tr>
              <a:tr h="299146">
                <a:tc>
                  <a:txBody>
                    <a:bodyPr/>
                    <a:lstStyle/>
                    <a:p>
                      <a:pPr algn="l" fontAlgn="b"/>
                      <a:r>
                        <a:rPr lang="en-GB" sz="1400" u="none" strike="noStrike">
                          <a:effectLst/>
                        </a:rPr>
                        <a:t> </a:t>
                      </a:r>
                      <a:endParaRPr lang="en-GB" sz="1400" b="0" i="0" u="none" strike="noStrike">
                        <a:solidFill>
                          <a:srgbClr val="000000"/>
                        </a:solidFill>
                        <a:effectLst/>
                        <a:latin typeface="Calibri"/>
                      </a:endParaRPr>
                    </a:p>
                  </a:txBody>
                  <a:tcPr marL="6324" marR="6324" marT="6324" marB="0" anchor="b"/>
                </a:tc>
                <a:tc>
                  <a:txBody>
                    <a:bodyPr/>
                    <a:lstStyle/>
                    <a:p>
                      <a:pPr algn="r" fontAlgn="b"/>
                      <a:r>
                        <a:rPr lang="en-GB" sz="1400" u="none" strike="noStrike">
                          <a:effectLst/>
                        </a:rPr>
                        <a:t>15/02/2016</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 </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 </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 </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 </a:t>
                      </a:r>
                      <a:endParaRPr lang="en-GB" sz="1400" b="0" i="0" u="none" strike="noStrike">
                        <a:solidFill>
                          <a:srgbClr val="000000"/>
                        </a:solidFill>
                        <a:effectLst/>
                        <a:latin typeface="Calibri"/>
                      </a:endParaRPr>
                    </a:p>
                  </a:txBody>
                  <a:tcPr marL="6324" marR="6324" marT="6324" marB="0" anchor="b"/>
                </a:tc>
              </a:tr>
              <a:tr h="299146">
                <a:tc>
                  <a:txBody>
                    <a:bodyPr/>
                    <a:lstStyle/>
                    <a:p>
                      <a:pPr algn="r" fontAlgn="b"/>
                      <a:r>
                        <a:rPr lang="en-GB" sz="1400" u="none" strike="noStrike">
                          <a:effectLst/>
                        </a:rPr>
                        <a:t>6</a:t>
                      </a:r>
                      <a:endParaRPr lang="en-GB" sz="1400" b="0" i="0" u="none" strike="noStrike">
                        <a:solidFill>
                          <a:srgbClr val="000000"/>
                        </a:solidFill>
                        <a:effectLst/>
                        <a:latin typeface="Calibri"/>
                      </a:endParaRPr>
                    </a:p>
                  </a:txBody>
                  <a:tcPr marL="6324" marR="6324" marT="6324" marB="0" anchor="b"/>
                </a:tc>
                <a:tc>
                  <a:txBody>
                    <a:bodyPr/>
                    <a:lstStyle/>
                    <a:p>
                      <a:pPr algn="r" fontAlgn="b"/>
                      <a:r>
                        <a:rPr lang="en-GB" sz="1400" u="none" strike="noStrike">
                          <a:effectLst/>
                        </a:rPr>
                        <a:t>22/02/2016</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quality control</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DTD</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 </a:t>
                      </a:r>
                      <a:endParaRPr lang="en-GB" sz="1400" b="0" i="0" u="none" strike="noStrike">
                        <a:solidFill>
                          <a:srgbClr val="000000"/>
                        </a:solidFill>
                        <a:effectLst/>
                        <a:latin typeface="Calibri"/>
                      </a:endParaRPr>
                    </a:p>
                  </a:txBody>
                  <a:tcPr marL="6324" marR="6324" marT="6324" marB="0" anchor="b"/>
                </a:tc>
              </a:tr>
              <a:tr h="299146">
                <a:tc>
                  <a:txBody>
                    <a:bodyPr/>
                    <a:lstStyle/>
                    <a:p>
                      <a:pPr algn="r" fontAlgn="b"/>
                      <a:r>
                        <a:rPr lang="en-GB" sz="1400" u="none" strike="noStrike">
                          <a:effectLst/>
                        </a:rPr>
                        <a:t>7</a:t>
                      </a:r>
                      <a:endParaRPr lang="en-GB" sz="1400" b="0" i="0" u="none" strike="noStrike">
                        <a:solidFill>
                          <a:srgbClr val="000000"/>
                        </a:solidFill>
                        <a:effectLst/>
                        <a:latin typeface="Calibri"/>
                      </a:endParaRPr>
                    </a:p>
                  </a:txBody>
                  <a:tcPr marL="6324" marR="6324" marT="6324" marB="0" anchor="b"/>
                </a:tc>
                <a:tc>
                  <a:txBody>
                    <a:bodyPr/>
                    <a:lstStyle/>
                    <a:p>
                      <a:pPr algn="r" fontAlgn="b"/>
                      <a:r>
                        <a:rPr lang="en-GB" sz="1400" u="none" strike="noStrike">
                          <a:effectLst/>
                        </a:rPr>
                        <a:t>29/02/2016</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quality control</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XML schema</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 </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 </a:t>
                      </a:r>
                      <a:endParaRPr lang="en-GB" sz="1400" b="0" i="0" u="none" strike="noStrike">
                        <a:solidFill>
                          <a:srgbClr val="000000"/>
                        </a:solidFill>
                        <a:effectLst/>
                        <a:latin typeface="Calibri"/>
                      </a:endParaRPr>
                    </a:p>
                  </a:txBody>
                  <a:tcPr marL="6324" marR="6324" marT="6324" marB="0" anchor="b"/>
                </a:tc>
              </a:tr>
              <a:tr h="299146">
                <a:tc>
                  <a:txBody>
                    <a:bodyPr/>
                    <a:lstStyle/>
                    <a:p>
                      <a:pPr algn="r" fontAlgn="b"/>
                      <a:r>
                        <a:rPr lang="en-GB" sz="1400" u="none" strike="noStrike">
                          <a:effectLst/>
                        </a:rPr>
                        <a:t>8</a:t>
                      </a:r>
                      <a:endParaRPr lang="en-GB" sz="1400" b="0" i="0" u="none" strike="noStrike">
                        <a:solidFill>
                          <a:srgbClr val="000000"/>
                        </a:solidFill>
                        <a:effectLst/>
                        <a:latin typeface="Calibri"/>
                      </a:endParaRPr>
                    </a:p>
                  </a:txBody>
                  <a:tcPr marL="6324" marR="6324" marT="6324" marB="0" anchor="b"/>
                </a:tc>
                <a:tc>
                  <a:txBody>
                    <a:bodyPr/>
                    <a:lstStyle/>
                    <a:p>
                      <a:pPr algn="r" fontAlgn="b"/>
                      <a:r>
                        <a:rPr lang="en-GB" sz="1400" u="none" strike="noStrike">
                          <a:effectLst/>
                        </a:rPr>
                        <a:t>07/03/2016</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XSLT</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CA quality</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 </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 </a:t>
                      </a:r>
                      <a:endParaRPr lang="en-GB" sz="1400" b="0" i="0" u="none" strike="noStrike">
                        <a:solidFill>
                          <a:srgbClr val="000000"/>
                        </a:solidFill>
                        <a:effectLst/>
                        <a:latin typeface="Calibri"/>
                      </a:endParaRPr>
                    </a:p>
                  </a:txBody>
                  <a:tcPr marL="6324" marR="6324" marT="6324" marB="0" anchor="b"/>
                </a:tc>
              </a:tr>
              <a:tr h="299146">
                <a:tc>
                  <a:txBody>
                    <a:bodyPr/>
                    <a:lstStyle/>
                    <a:p>
                      <a:pPr algn="r" fontAlgn="b"/>
                      <a:r>
                        <a:rPr lang="en-GB" sz="1400" u="none" strike="noStrike">
                          <a:effectLst/>
                        </a:rPr>
                        <a:t>9</a:t>
                      </a:r>
                      <a:endParaRPr lang="en-GB" sz="1400" b="0" i="0" u="none" strike="noStrike">
                        <a:solidFill>
                          <a:srgbClr val="000000"/>
                        </a:solidFill>
                        <a:effectLst/>
                        <a:latin typeface="Calibri"/>
                      </a:endParaRPr>
                    </a:p>
                  </a:txBody>
                  <a:tcPr marL="6324" marR="6324" marT="6324" marB="0" anchor="b"/>
                </a:tc>
                <a:tc>
                  <a:txBody>
                    <a:bodyPr/>
                    <a:lstStyle/>
                    <a:p>
                      <a:pPr algn="r" fontAlgn="b"/>
                      <a:r>
                        <a:rPr lang="en-GB" sz="1400" u="none" strike="noStrike">
                          <a:effectLst/>
                        </a:rPr>
                        <a:t>14/03/2016</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XSLT</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XSLT</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 </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 </a:t>
                      </a:r>
                      <a:endParaRPr lang="en-GB" sz="1400" b="0" i="0" u="none" strike="noStrike">
                        <a:solidFill>
                          <a:srgbClr val="000000"/>
                        </a:solidFill>
                        <a:effectLst/>
                        <a:latin typeface="Calibri"/>
                      </a:endParaRPr>
                    </a:p>
                  </a:txBody>
                  <a:tcPr marL="6324" marR="6324" marT="6324" marB="0" anchor="b"/>
                </a:tc>
              </a:tr>
              <a:tr h="299146">
                <a:tc>
                  <a:txBody>
                    <a:bodyPr/>
                    <a:lstStyle/>
                    <a:p>
                      <a:pPr algn="l" fontAlgn="b"/>
                      <a:r>
                        <a:rPr lang="en-GB" sz="1400" u="none" strike="noStrike">
                          <a:effectLst/>
                        </a:rPr>
                        <a:t> </a:t>
                      </a:r>
                      <a:endParaRPr lang="en-GB" sz="1400" b="0" i="0" u="none" strike="noStrike">
                        <a:solidFill>
                          <a:srgbClr val="000000"/>
                        </a:solidFill>
                        <a:effectLst/>
                        <a:latin typeface="Calibri"/>
                      </a:endParaRPr>
                    </a:p>
                  </a:txBody>
                  <a:tcPr marL="6324" marR="6324" marT="6324" marB="0" anchor="b"/>
                </a:tc>
                <a:tc>
                  <a:txBody>
                    <a:bodyPr/>
                    <a:lstStyle/>
                    <a:p>
                      <a:pPr algn="r" fontAlgn="b"/>
                      <a:r>
                        <a:rPr lang="en-GB" sz="1400" u="none" strike="noStrike">
                          <a:effectLst/>
                        </a:rPr>
                        <a:t>21/03/2016</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dirty="0">
                          <a:effectLst/>
                        </a:rPr>
                        <a:t> </a:t>
                      </a:r>
                      <a:endParaRPr lang="en-GB" sz="1400" b="0" i="0" u="none" strike="noStrike" dirty="0">
                        <a:solidFill>
                          <a:srgbClr val="000000"/>
                        </a:solidFill>
                        <a:effectLst/>
                        <a:latin typeface="Calibri"/>
                      </a:endParaRPr>
                    </a:p>
                  </a:txBody>
                  <a:tcPr marL="6324" marR="6324" marT="6324" marB="0" anchor="b"/>
                </a:tc>
                <a:tc>
                  <a:txBody>
                    <a:bodyPr/>
                    <a:lstStyle/>
                    <a:p>
                      <a:pPr algn="l" fontAlgn="b"/>
                      <a:r>
                        <a:rPr lang="en-GB" sz="1400" u="none" strike="noStrike">
                          <a:effectLst/>
                        </a:rPr>
                        <a:t> </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 </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 </a:t>
                      </a:r>
                      <a:endParaRPr lang="en-GB" sz="1400" b="0" i="0" u="none" strike="noStrike">
                        <a:solidFill>
                          <a:srgbClr val="000000"/>
                        </a:solidFill>
                        <a:effectLst/>
                        <a:latin typeface="Calibri"/>
                      </a:endParaRPr>
                    </a:p>
                  </a:txBody>
                  <a:tcPr marL="6324" marR="6324" marT="6324" marB="0" anchor="b"/>
                </a:tc>
              </a:tr>
              <a:tr h="299146">
                <a:tc>
                  <a:txBody>
                    <a:bodyPr/>
                    <a:lstStyle/>
                    <a:p>
                      <a:pPr algn="l" fontAlgn="b"/>
                      <a:r>
                        <a:rPr lang="en-GB" sz="1400" u="none" strike="noStrike">
                          <a:effectLst/>
                        </a:rPr>
                        <a:t> </a:t>
                      </a:r>
                      <a:endParaRPr lang="en-GB" sz="1400" b="0" i="0" u="none" strike="noStrike">
                        <a:solidFill>
                          <a:srgbClr val="000000"/>
                        </a:solidFill>
                        <a:effectLst/>
                        <a:latin typeface="Calibri"/>
                      </a:endParaRPr>
                    </a:p>
                  </a:txBody>
                  <a:tcPr marL="6324" marR="6324" marT="6324" marB="0" anchor="b"/>
                </a:tc>
                <a:tc>
                  <a:txBody>
                    <a:bodyPr/>
                    <a:lstStyle/>
                    <a:p>
                      <a:pPr algn="r" fontAlgn="b"/>
                      <a:r>
                        <a:rPr lang="en-GB" sz="1400" u="none" strike="noStrike">
                          <a:effectLst/>
                        </a:rPr>
                        <a:t>28/03/2016</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 </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 </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 </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 </a:t>
                      </a:r>
                      <a:endParaRPr lang="en-GB" sz="1400" b="0" i="0" u="none" strike="noStrike">
                        <a:solidFill>
                          <a:srgbClr val="000000"/>
                        </a:solidFill>
                        <a:effectLst/>
                        <a:latin typeface="Calibri"/>
                      </a:endParaRPr>
                    </a:p>
                  </a:txBody>
                  <a:tcPr marL="6324" marR="6324" marT="6324" marB="0" anchor="b"/>
                </a:tc>
              </a:tr>
              <a:tr h="299146">
                <a:tc>
                  <a:txBody>
                    <a:bodyPr/>
                    <a:lstStyle/>
                    <a:p>
                      <a:pPr algn="r" fontAlgn="b"/>
                      <a:r>
                        <a:rPr lang="en-GB" sz="1400" u="none" strike="noStrike">
                          <a:effectLst/>
                        </a:rPr>
                        <a:t>10</a:t>
                      </a:r>
                      <a:endParaRPr lang="en-GB" sz="1400" b="0" i="0" u="none" strike="noStrike">
                        <a:solidFill>
                          <a:srgbClr val="000000"/>
                        </a:solidFill>
                        <a:effectLst/>
                        <a:latin typeface="Calibri"/>
                      </a:endParaRPr>
                    </a:p>
                  </a:txBody>
                  <a:tcPr marL="6324" marR="6324" marT="6324" marB="0" anchor="b"/>
                </a:tc>
                <a:tc>
                  <a:txBody>
                    <a:bodyPr/>
                    <a:lstStyle/>
                    <a:p>
                      <a:pPr algn="r" fontAlgn="b"/>
                      <a:r>
                        <a:rPr lang="en-GB" sz="1400" u="none" strike="noStrike">
                          <a:effectLst/>
                        </a:rPr>
                        <a:t>04/04/2016</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XSLT</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XSLT</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 </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 </a:t>
                      </a:r>
                      <a:endParaRPr lang="en-GB" sz="1400" b="0" i="0" u="none" strike="noStrike">
                        <a:solidFill>
                          <a:srgbClr val="000000"/>
                        </a:solidFill>
                        <a:effectLst/>
                        <a:latin typeface="Calibri"/>
                      </a:endParaRPr>
                    </a:p>
                  </a:txBody>
                  <a:tcPr marL="6324" marR="6324" marT="6324" marB="0" anchor="b"/>
                </a:tc>
              </a:tr>
              <a:tr h="299146">
                <a:tc>
                  <a:txBody>
                    <a:bodyPr/>
                    <a:lstStyle/>
                    <a:p>
                      <a:pPr algn="r" fontAlgn="b"/>
                      <a:r>
                        <a:rPr lang="en-GB" sz="1400" u="none" strike="noStrike">
                          <a:effectLst/>
                        </a:rPr>
                        <a:t>11</a:t>
                      </a:r>
                      <a:endParaRPr lang="en-GB" sz="1400" b="0" i="0" u="none" strike="noStrike">
                        <a:solidFill>
                          <a:srgbClr val="000000"/>
                        </a:solidFill>
                        <a:effectLst/>
                        <a:latin typeface="Calibri"/>
                      </a:endParaRPr>
                    </a:p>
                  </a:txBody>
                  <a:tcPr marL="6324" marR="6324" marT="6324" marB="0" anchor="b"/>
                </a:tc>
                <a:tc>
                  <a:txBody>
                    <a:bodyPr/>
                    <a:lstStyle/>
                    <a:p>
                      <a:pPr algn="r" fontAlgn="b"/>
                      <a:r>
                        <a:rPr lang="en-GB" sz="1400" u="none" strike="noStrike">
                          <a:effectLst/>
                        </a:rPr>
                        <a:t>11/04/2016</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RSS Namespaces</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CA lab</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 </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a:t>
                      </a:r>
                      <a:endParaRPr lang="en-GB" sz="1400" b="0" i="0" u="none" strike="noStrike">
                        <a:solidFill>
                          <a:srgbClr val="000000"/>
                        </a:solidFill>
                        <a:effectLst/>
                        <a:latin typeface="Calibri"/>
                      </a:endParaRPr>
                    </a:p>
                  </a:txBody>
                  <a:tcPr marL="6324" marR="6324" marT="6324" marB="0" anchor="b"/>
                </a:tc>
              </a:tr>
              <a:tr h="299146">
                <a:tc>
                  <a:txBody>
                    <a:bodyPr/>
                    <a:lstStyle/>
                    <a:p>
                      <a:pPr algn="r" fontAlgn="b"/>
                      <a:r>
                        <a:rPr lang="en-GB" sz="1400" u="none" strike="noStrike">
                          <a:effectLst/>
                        </a:rPr>
                        <a:t>12</a:t>
                      </a:r>
                      <a:endParaRPr lang="en-GB" sz="1400" b="0" i="0" u="none" strike="noStrike">
                        <a:solidFill>
                          <a:srgbClr val="000000"/>
                        </a:solidFill>
                        <a:effectLst/>
                        <a:latin typeface="Calibri"/>
                      </a:endParaRPr>
                    </a:p>
                  </a:txBody>
                  <a:tcPr marL="6324" marR="6324" marT="6324" marB="0" anchor="b"/>
                </a:tc>
                <a:tc>
                  <a:txBody>
                    <a:bodyPr/>
                    <a:lstStyle/>
                    <a:p>
                      <a:pPr algn="r" fontAlgn="b"/>
                      <a:r>
                        <a:rPr lang="en-GB" sz="1400" u="none" strike="noStrike">
                          <a:effectLst/>
                        </a:rPr>
                        <a:t>18/04/2016</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RSS Namespaces</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demos</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a:effectLst/>
                        </a:rPr>
                        <a:t> </a:t>
                      </a:r>
                      <a:endParaRPr lang="en-GB" sz="1400" b="0" i="0" u="none" strike="noStrike">
                        <a:solidFill>
                          <a:srgbClr val="000000"/>
                        </a:solidFill>
                        <a:effectLst/>
                        <a:latin typeface="Calibri"/>
                      </a:endParaRPr>
                    </a:p>
                  </a:txBody>
                  <a:tcPr marL="6324" marR="6324" marT="6324" marB="0" anchor="b"/>
                </a:tc>
                <a:tc>
                  <a:txBody>
                    <a:bodyPr/>
                    <a:lstStyle/>
                    <a:p>
                      <a:pPr algn="l" fontAlgn="b"/>
                      <a:r>
                        <a:rPr lang="en-GB" sz="1400" u="none" strike="noStrike" dirty="0">
                          <a:effectLst/>
                        </a:rPr>
                        <a:t> </a:t>
                      </a:r>
                      <a:endParaRPr lang="en-GB" sz="1400" b="0" i="0" u="none" strike="noStrike" dirty="0">
                        <a:solidFill>
                          <a:srgbClr val="000000"/>
                        </a:solidFill>
                        <a:effectLst/>
                        <a:latin typeface="Calibri"/>
                      </a:endParaRPr>
                    </a:p>
                  </a:txBody>
                  <a:tcPr marL="6324" marR="6324" marT="6324" marB="0" anchor="b"/>
                </a:tc>
              </a:tr>
            </a:tbl>
          </a:graphicData>
        </a:graphic>
      </p:graphicFrame>
      <p:sp>
        <p:nvSpPr>
          <p:cNvPr id="4" name="Content Placeholder 2"/>
          <p:cNvSpPr txBox="1">
            <a:spLocks/>
          </p:cNvSpPr>
          <p:nvPr/>
        </p:nvSpPr>
        <p:spPr>
          <a:xfrm>
            <a:off x="457200" y="24606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smtClean="0">
                <a:solidFill>
                  <a:schemeClr val="tx1"/>
                </a:solidFill>
              </a:rPr>
              <a:t>Semester Schedule</a:t>
            </a:r>
            <a:endParaRPr lang="en-IE" sz="3200" dirty="0">
              <a:solidFill>
                <a:schemeClr val="tx1"/>
              </a:solidFill>
            </a:endParaRPr>
          </a:p>
        </p:txBody>
      </p:sp>
    </p:spTree>
    <p:extLst>
      <p:ext uri="{BB962C8B-B14F-4D97-AF65-F5344CB8AC3E}">
        <p14:creationId xmlns:p14="http://schemas.microsoft.com/office/powerpoint/2010/main" val="3137491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sz="quarter" idx="1"/>
          </p:nvPr>
        </p:nvSpPr>
        <p:spPr>
          <a:xfrm>
            <a:off x="1042988" y="3644900"/>
            <a:ext cx="5843587" cy="747713"/>
          </a:xfrm>
        </p:spPr>
        <p:txBody>
          <a:bodyPr/>
          <a:lstStyle/>
          <a:p>
            <a:pPr>
              <a:buFont typeface="Arial" charset="0"/>
              <a:buNone/>
            </a:pPr>
            <a:r>
              <a:rPr lang="en-IE" smtClean="0"/>
              <a:t>Web information management</a:t>
            </a:r>
          </a:p>
        </p:txBody>
      </p:sp>
      <p:sp>
        <p:nvSpPr>
          <p:cNvPr id="9" name="Slide Number Placeholder 8"/>
          <p:cNvSpPr>
            <a:spLocks noGrp="1"/>
          </p:cNvSpPr>
          <p:nvPr>
            <p:ph type="sldNum" sz="quarter" idx="16"/>
          </p:nvPr>
        </p:nvSpPr>
        <p:spPr/>
        <p:txBody>
          <a:bodyPr/>
          <a:lstStyle/>
          <a:p>
            <a:pPr>
              <a:defRPr/>
            </a:pPr>
            <a:fld id="{D3767371-0C6F-434E-B9D6-F8EFD20BF21C}" type="slidenum">
              <a:rPr lang="en-IE" smtClean="0"/>
              <a:pPr>
                <a:defRPr/>
              </a:pPr>
              <a:t>5</a:t>
            </a:fld>
            <a:endParaRPr lang="en-IE"/>
          </a:p>
        </p:txBody>
      </p:sp>
      <p:sp>
        <p:nvSpPr>
          <p:cNvPr id="11267" name="Content Placeholder 2"/>
          <p:cNvSpPr txBox="1">
            <a:spLocks/>
          </p:cNvSpPr>
          <p:nvPr/>
        </p:nvSpPr>
        <p:spPr bwMode="auto">
          <a:xfrm>
            <a:off x="674216" y="4221088"/>
            <a:ext cx="5842000" cy="749300"/>
          </a:xfrm>
          <a:prstGeom prst="rect">
            <a:avLst/>
          </a:prstGeom>
          <a:noFill/>
          <a:ln w="9525">
            <a:noFill/>
            <a:miter lim="800000"/>
            <a:headEnd/>
            <a:tailEnd/>
          </a:ln>
        </p:spPr>
        <p:txBody>
          <a:bodyPr/>
          <a:lstStyle/>
          <a:p>
            <a:pPr marL="342900" indent="-342900">
              <a:spcBef>
                <a:spcPct val="20000"/>
              </a:spcBef>
              <a:buFont typeface="Arial" charset="0"/>
              <a:buNone/>
            </a:pPr>
            <a:r>
              <a:rPr lang="en-IE" sz="3200" dirty="0">
                <a:latin typeface="Calibri" pitchFamily="34" charset="0"/>
              </a:rPr>
              <a:t>XML</a:t>
            </a:r>
          </a:p>
        </p:txBody>
      </p:sp>
      <p:sp>
        <p:nvSpPr>
          <p:cNvPr id="11268" name="Content Placeholder 2"/>
          <p:cNvSpPr txBox="1">
            <a:spLocks/>
          </p:cNvSpPr>
          <p:nvPr/>
        </p:nvSpPr>
        <p:spPr bwMode="auto">
          <a:xfrm>
            <a:off x="674216" y="4869160"/>
            <a:ext cx="5842000" cy="749300"/>
          </a:xfrm>
          <a:prstGeom prst="rect">
            <a:avLst/>
          </a:prstGeom>
          <a:noFill/>
          <a:ln w="9525">
            <a:noFill/>
            <a:miter lim="800000"/>
            <a:headEnd/>
            <a:tailEnd/>
          </a:ln>
        </p:spPr>
        <p:txBody>
          <a:bodyPr/>
          <a:lstStyle/>
          <a:p>
            <a:pPr marL="342900" indent="-342900">
              <a:spcBef>
                <a:spcPct val="20000"/>
              </a:spcBef>
              <a:buFont typeface="Arial" charset="0"/>
              <a:buNone/>
            </a:pPr>
            <a:r>
              <a:rPr lang="en-IE" sz="3200" dirty="0">
                <a:latin typeface="Calibri" pitchFamily="34" charset="0"/>
              </a:rPr>
              <a:t>Extensible style sheets (XSLT)</a:t>
            </a:r>
          </a:p>
        </p:txBody>
      </p:sp>
      <p:sp>
        <p:nvSpPr>
          <p:cNvPr id="11269" name="Content Placeholder 2"/>
          <p:cNvSpPr txBox="1">
            <a:spLocks/>
          </p:cNvSpPr>
          <p:nvPr/>
        </p:nvSpPr>
        <p:spPr bwMode="auto">
          <a:xfrm>
            <a:off x="674216" y="2924175"/>
            <a:ext cx="5842000" cy="749300"/>
          </a:xfrm>
          <a:prstGeom prst="rect">
            <a:avLst/>
          </a:prstGeom>
          <a:noFill/>
          <a:ln w="9525">
            <a:noFill/>
            <a:miter lim="800000"/>
            <a:headEnd/>
            <a:tailEnd/>
          </a:ln>
        </p:spPr>
        <p:txBody>
          <a:bodyPr/>
          <a:lstStyle/>
          <a:p>
            <a:pPr marL="342900" indent="-342900">
              <a:spcBef>
                <a:spcPct val="20000"/>
              </a:spcBef>
              <a:buFont typeface="Arial" charset="0"/>
              <a:buNone/>
            </a:pPr>
            <a:r>
              <a:rPr lang="en-IE" sz="3200">
                <a:latin typeface="Calibri" pitchFamily="34" charset="0"/>
              </a:rPr>
              <a:t>Web 2.0</a:t>
            </a:r>
          </a:p>
        </p:txBody>
      </p:sp>
      <p:sp>
        <p:nvSpPr>
          <p:cNvPr id="11" name="Content Placeholder 2"/>
          <p:cNvSpPr txBox="1">
            <a:spLocks/>
          </p:cNvSpPr>
          <p:nvPr/>
        </p:nvSpPr>
        <p:spPr>
          <a:xfrm>
            <a:off x="539750" y="692150"/>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Syllabus</a:t>
            </a:r>
          </a:p>
        </p:txBody>
      </p:sp>
      <p:sp>
        <p:nvSpPr>
          <p:cNvPr id="6154" name="Content Placeholder 2"/>
          <p:cNvSpPr txBox="1">
            <a:spLocks/>
          </p:cNvSpPr>
          <p:nvPr/>
        </p:nvSpPr>
        <p:spPr bwMode="auto">
          <a:xfrm>
            <a:off x="539750" y="2276475"/>
            <a:ext cx="5842000" cy="533400"/>
          </a:xfrm>
          <a:prstGeom prst="rect">
            <a:avLst/>
          </a:prstGeom>
          <a:solidFill>
            <a:schemeClr val="bg1"/>
          </a:solidFill>
          <a:ln w="38100" cap="rnd" cmpd="sng">
            <a:noFill/>
            <a:round/>
            <a:headEnd/>
            <a:tailEnd/>
          </a:ln>
        </p:spPr>
        <p:txBody>
          <a:bodyPr/>
          <a:lstStyle/>
          <a:p>
            <a:pPr marL="342900" indent="-342900">
              <a:spcBef>
                <a:spcPct val="20000"/>
              </a:spcBef>
              <a:buFont typeface="Arial" pitchFamily="34" charset="0"/>
              <a:buNone/>
              <a:defRPr/>
            </a:pPr>
            <a:r>
              <a:rPr lang="en-IE" sz="3200" dirty="0">
                <a:latin typeface="Calibri" pitchFamily="34" charset="0"/>
              </a:rPr>
              <a:t>Introduction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1"/>
          <p:cNvSpPr>
            <a:spLocks noGrp="1"/>
          </p:cNvSpPr>
          <p:nvPr>
            <p:ph sz="quarter" idx="1"/>
          </p:nvPr>
        </p:nvSpPr>
        <p:spPr>
          <a:xfrm>
            <a:off x="107504" y="1700808"/>
            <a:ext cx="8218487" cy="4572000"/>
          </a:xfrm>
        </p:spPr>
        <p:txBody>
          <a:bodyPr/>
          <a:lstStyle/>
          <a:p>
            <a:r>
              <a:rPr lang="en-IE" b="1" dirty="0" smtClean="0"/>
              <a:t>What is this module about?</a:t>
            </a:r>
          </a:p>
          <a:p>
            <a:r>
              <a:rPr lang="en-IE" dirty="0" smtClean="0"/>
              <a:t>The analysis, design, and implementation of the information that creates websites and other publications using XML.</a:t>
            </a:r>
          </a:p>
          <a:p>
            <a:endParaRPr lang="en-IE" dirty="0" smtClean="0"/>
          </a:p>
          <a:p>
            <a:r>
              <a:rPr lang="en-IE" dirty="0" smtClean="0"/>
              <a:t>First we will look at the access to, and the availability and modification of information on the web.</a:t>
            </a:r>
          </a:p>
          <a:p>
            <a:endParaRPr lang="en-IE" dirty="0" smtClean="0"/>
          </a:p>
        </p:txBody>
      </p:sp>
      <p:sp>
        <p:nvSpPr>
          <p:cNvPr id="12291" name="Text Placeholder 2"/>
          <p:cNvSpPr>
            <a:spLocks noGrp="1"/>
          </p:cNvSpPr>
          <p:nvPr>
            <p:ph type="body" sz="quarter" idx="13"/>
          </p:nvPr>
        </p:nvSpPr>
        <p:spPr/>
        <p:txBody>
          <a:bodyPr/>
          <a:lstStyle/>
          <a:p>
            <a:r>
              <a:rPr lang="en-IE" smtClean="0"/>
              <a:t>Introduction</a:t>
            </a:r>
          </a:p>
        </p:txBody>
      </p:sp>
      <p:sp>
        <p:nvSpPr>
          <p:cNvPr id="4" name="Slide Number Placeholder 3"/>
          <p:cNvSpPr>
            <a:spLocks noGrp="1"/>
          </p:cNvSpPr>
          <p:nvPr>
            <p:ph type="sldNum" sz="quarter" idx="16"/>
          </p:nvPr>
        </p:nvSpPr>
        <p:spPr/>
        <p:txBody>
          <a:bodyPr/>
          <a:lstStyle/>
          <a:p>
            <a:pPr>
              <a:defRPr/>
            </a:pPr>
            <a:fld id="{D3767371-0C6F-434E-B9D6-F8EFD20BF21C}" type="slidenum">
              <a:rPr lang="en-IE" smtClean="0"/>
              <a:pPr>
                <a:defRPr/>
              </a:pPr>
              <a:t>6</a:t>
            </a:fld>
            <a:endParaRPr lang="en-IE"/>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Introduction</a:t>
            </a:r>
          </a:p>
        </p:txBody>
      </p:sp>
      <p:sp>
        <p:nvSpPr>
          <p:cNvPr id="7171" name="TextBox 2"/>
          <p:cNvSpPr txBox="1">
            <a:spLocks noChangeArrowheads="1"/>
          </p:cNvSpPr>
          <p:nvPr/>
        </p:nvSpPr>
        <p:spPr bwMode="auto">
          <a:xfrm>
            <a:off x="395288" y="1844675"/>
            <a:ext cx="8424862" cy="4093428"/>
          </a:xfrm>
          <a:prstGeom prst="rect">
            <a:avLst/>
          </a:prstGeom>
          <a:noFill/>
          <a:ln w="9525">
            <a:noFill/>
            <a:miter lim="800000"/>
            <a:headEnd/>
            <a:tailEnd/>
          </a:ln>
        </p:spPr>
        <p:txBody>
          <a:bodyPr>
            <a:spAutoFit/>
          </a:bodyPr>
          <a:lstStyle/>
          <a:p>
            <a:pPr>
              <a:defRPr/>
            </a:pPr>
            <a:r>
              <a:rPr lang="en-IE" sz="2600" dirty="0" smtClean="0">
                <a:latin typeface="+mn-lt"/>
              </a:rPr>
              <a:t>Users </a:t>
            </a:r>
            <a:r>
              <a:rPr lang="en-IE" sz="2600" dirty="0">
                <a:latin typeface="+mn-lt"/>
              </a:rPr>
              <a:t>of computers want applications that use multimedia graphics, images, animation, audio and video. They want applications that run on the Internet and the web and communicate with other applications</a:t>
            </a:r>
            <a:r>
              <a:rPr lang="en-IE" sz="2600" dirty="0" smtClean="0">
                <a:latin typeface="+mn-lt"/>
              </a:rPr>
              <a:t>.</a:t>
            </a:r>
          </a:p>
          <a:p>
            <a:pPr>
              <a:defRPr/>
            </a:pPr>
            <a:endParaRPr lang="en-IE" sz="2600" dirty="0">
              <a:latin typeface="+mn-lt"/>
            </a:endParaRPr>
          </a:p>
          <a:p>
            <a:pPr>
              <a:defRPr/>
            </a:pPr>
            <a:r>
              <a:rPr lang="en-IE" sz="2600" dirty="0" smtClean="0">
                <a:latin typeface="+mn-lt"/>
              </a:rPr>
              <a:t>Internet users want interactive websites where they can post comments, upload media, participate the creation of the website content</a:t>
            </a:r>
            <a:r>
              <a:rPr lang="en-IE" sz="2600" dirty="0" smtClean="0">
                <a:latin typeface="+mn-lt"/>
              </a:rPr>
              <a:t>.</a:t>
            </a:r>
          </a:p>
          <a:p>
            <a:pPr>
              <a:defRPr/>
            </a:pPr>
            <a:r>
              <a:rPr lang="en-IE" sz="2600" dirty="0">
                <a:latin typeface="+mn-lt"/>
                <a:hlinkClick r:id="rId2"/>
              </a:rPr>
              <a:t>http://www.internetlivestats.com/internet-users</a:t>
            </a:r>
            <a:r>
              <a:rPr lang="en-IE" sz="2600" dirty="0" smtClean="0">
                <a:latin typeface="+mn-lt"/>
                <a:hlinkClick r:id="rId2"/>
              </a:rPr>
              <a:t>/</a:t>
            </a:r>
            <a:endParaRPr lang="en-IE" sz="2600" dirty="0" smtClean="0">
              <a:latin typeface="+mn-lt"/>
            </a:endParaRPr>
          </a:p>
          <a:p>
            <a:pPr>
              <a:defRPr/>
            </a:pPr>
            <a:endParaRPr lang="en-IE" sz="2600" dirty="0">
              <a:latin typeface="+mn-lt"/>
            </a:endParaRPr>
          </a:p>
        </p:txBody>
      </p:sp>
      <p:sp>
        <p:nvSpPr>
          <p:cNvPr id="4" name="Slide Number Placeholder 3"/>
          <p:cNvSpPr>
            <a:spLocks noGrp="1"/>
          </p:cNvSpPr>
          <p:nvPr>
            <p:ph type="sldNum" sz="quarter" idx="12"/>
          </p:nvPr>
        </p:nvSpPr>
        <p:spPr/>
        <p:txBody>
          <a:bodyPr/>
          <a:lstStyle/>
          <a:p>
            <a:pPr>
              <a:defRPr/>
            </a:pPr>
            <a:fld id="{227F5AB0-B38F-4C4F-9BBD-FFA8EB325B85}" type="slidenum">
              <a:rPr lang="en-IE" smtClean="0"/>
              <a:pPr>
                <a:defRPr/>
              </a:pPr>
              <a:t>7</a:t>
            </a:fld>
            <a:endParaRPr lang="en-IE"/>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1"/>
          <p:cNvSpPr>
            <a:spLocks noGrp="1"/>
          </p:cNvSpPr>
          <p:nvPr>
            <p:ph sz="quarter" idx="1"/>
          </p:nvPr>
        </p:nvSpPr>
        <p:spPr/>
        <p:txBody>
          <a:bodyPr/>
          <a:lstStyle/>
          <a:p>
            <a:r>
              <a:rPr lang="en-IE" dirty="0" smtClean="0"/>
              <a:t>15 Most popular Websites </a:t>
            </a:r>
          </a:p>
          <a:p>
            <a:r>
              <a:rPr lang="en-IE" dirty="0" smtClean="0">
                <a:hlinkClick r:id="rId2"/>
              </a:rPr>
              <a:t>http://www.ebizmba.com/articles/most-popular-websites</a:t>
            </a:r>
            <a:endParaRPr lang="en-IE" dirty="0" smtClean="0"/>
          </a:p>
          <a:p>
            <a:endParaRPr lang="en-IE" dirty="0" smtClean="0"/>
          </a:p>
        </p:txBody>
      </p:sp>
      <p:sp>
        <p:nvSpPr>
          <p:cNvPr id="17411" name="Text Placeholder 2"/>
          <p:cNvSpPr>
            <a:spLocks noGrp="1"/>
          </p:cNvSpPr>
          <p:nvPr>
            <p:ph type="body" sz="quarter" idx="13"/>
          </p:nvPr>
        </p:nvSpPr>
        <p:spPr/>
        <p:txBody>
          <a:bodyPr/>
          <a:lstStyle/>
          <a:p>
            <a:r>
              <a:rPr lang="en-IE" smtClean="0"/>
              <a:t>Introduction</a:t>
            </a:r>
          </a:p>
        </p:txBody>
      </p:sp>
      <p:sp>
        <p:nvSpPr>
          <p:cNvPr id="4" name="Slide Number Placeholder 3"/>
          <p:cNvSpPr>
            <a:spLocks noGrp="1"/>
          </p:cNvSpPr>
          <p:nvPr>
            <p:ph type="sldNum" sz="quarter" idx="16"/>
          </p:nvPr>
        </p:nvSpPr>
        <p:spPr/>
        <p:txBody>
          <a:bodyPr/>
          <a:lstStyle/>
          <a:p>
            <a:pPr>
              <a:defRPr/>
            </a:pPr>
            <a:fld id="{D3767371-0C6F-434E-B9D6-F8EFD20BF21C}" type="slidenum">
              <a:rPr lang="en-IE" smtClean="0"/>
              <a:pPr>
                <a:defRPr/>
              </a:pPr>
              <a:t>8</a:t>
            </a:fld>
            <a:endParaRPr lang="en-IE"/>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620713"/>
            <a:ext cx="5843588" cy="749300"/>
          </a:xfrm>
          <a:prstGeom prst="rect">
            <a:avLst/>
          </a:prstGeom>
          <a:ln/>
        </p:spPr>
        <p:style>
          <a:lnRef idx="1">
            <a:schemeClr val="accent1"/>
          </a:lnRef>
          <a:fillRef idx="2">
            <a:schemeClr val="accent1"/>
          </a:fillRef>
          <a:effectRef idx="1">
            <a:schemeClr val="accent1"/>
          </a:effectRef>
          <a:fontRef idx="minor">
            <a:schemeClr val="dk1"/>
          </a:fontRef>
        </p:style>
        <p:txBody>
          <a:bodyPr>
            <a:normAutofit/>
          </a:bodyPr>
          <a:lstStyle/>
          <a:p>
            <a:pPr marL="342900" indent="-342900" fontAlgn="auto">
              <a:spcBef>
                <a:spcPct val="20000"/>
              </a:spcBef>
              <a:spcAft>
                <a:spcPts val="0"/>
              </a:spcAft>
              <a:buFont typeface="Arial" pitchFamily="34" charset="0"/>
              <a:buNone/>
              <a:defRPr/>
            </a:pPr>
            <a:r>
              <a:rPr lang="en-IE" sz="3200" dirty="0">
                <a:solidFill>
                  <a:schemeClr val="tx1"/>
                </a:solidFill>
              </a:rPr>
              <a:t>Introduction</a:t>
            </a:r>
          </a:p>
        </p:txBody>
      </p:sp>
      <p:sp>
        <p:nvSpPr>
          <p:cNvPr id="8195" name="TextBox 2"/>
          <p:cNvSpPr txBox="1">
            <a:spLocks noChangeArrowheads="1"/>
          </p:cNvSpPr>
          <p:nvPr/>
        </p:nvSpPr>
        <p:spPr bwMode="auto">
          <a:xfrm>
            <a:off x="611188" y="1916113"/>
            <a:ext cx="7561262" cy="3292475"/>
          </a:xfrm>
          <a:prstGeom prst="rect">
            <a:avLst/>
          </a:prstGeom>
          <a:noFill/>
          <a:ln w="9525">
            <a:noFill/>
            <a:miter lim="800000"/>
            <a:headEnd/>
            <a:tailEnd/>
          </a:ln>
        </p:spPr>
        <p:txBody>
          <a:bodyPr>
            <a:spAutoFit/>
          </a:bodyPr>
          <a:lstStyle/>
          <a:p>
            <a:pPr>
              <a:defRPr/>
            </a:pPr>
            <a:r>
              <a:rPr lang="en-IE" sz="2600" dirty="0">
                <a:latin typeface="+mn-lt"/>
              </a:rPr>
              <a:t>You have already learnt how to structure web sites using HTML, how to present web sites using CSS, how to include actions using JAVA script. These skills are useful for building applications that reside on the client side of a web based application.</a:t>
            </a:r>
          </a:p>
          <a:p>
            <a:pPr>
              <a:defRPr/>
            </a:pPr>
            <a:endParaRPr lang="en-IE" sz="2600" dirty="0">
              <a:latin typeface="+mn-lt"/>
            </a:endParaRPr>
          </a:p>
          <a:p>
            <a:pPr>
              <a:defRPr/>
            </a:pPr>
            <a:r>
              <a:rPr lang="en-IE" sz="2600" dirty="0">
                <a:latin typeface="+mn-lt"/>
              </a:rPr>
              <a:t>This module will teach you about the management of data for web </a:t>
            </a:r>
            <a:r>
              <a:rPr lang="en-IE" sz="2600" dirty="0" smtClean="0">
                <a:latin typeface="+mn-lt"/>
              </a:rPr>
              <a:t>sites and other applications.</a:t>
            </a:r>
            <a:endParaRPr lang="en-IE" sz="2600" dirty="0">
              <a:latin typeface="+mn-lt"/>
            </a:endParaRPr>
          </a:p>
        </p:txBody>
      </p:sp>
      <p:sp>
        <p:nvSpPr>
          <p:cNvPr id="4" name="Slide Number Placeholder 3"/>
          <p:cNvSpPr>
            <a:spLocks noGrp="1"/>
          </p:cNvSpPr>
          <p:nvPr>
            <p:ph type="sldNum" sz="quarter" idx="12"/>
          </p:nvPr>
        </p:nvSpPr>
        <p:spPr/>
        <p:txBody>
          <a:bodyPr/>
          <a:lstStyle/>
          <a:p>
            <a:pPr>
              <a:defRPr/>
            </a:pPr>
            <a:fld id="{227F5AB0-B38F-4C4F-9BBD-FFA8EB325B85}" type="slidenum">
              <a:rPr lang="en-IE" smtClean="0"/>
              <a:pPr>
                <a:defRPr/>
              </a:pPr>
              <a:t>9</a:t>
            </a:fld>
            <a:endParaRPr lang="en-IE"/>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2169</TotalTime>
  <Words>2621</Words>
  <Application>Microsoft Office PowerPoint</Application>
  <PresentationFormat>On-screen Show (4:3)</PresentationFormat>
  <Paragraphs>386</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Adjacency</vt:lpstr>
      <vt:lpstr>Meta Information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Waterford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 Information</dc:title>
  <dc:creator>WIT</dc:creator>
  <cp:lastModifiedBy>Brenda Mullally</cp:lastModifiedBy>
  <cp:revision>126</cp:revision>
  <dcterms:created xsi:type="dcterms:W3CDTF">2011-01-06T11:58:50Z</dcterms:created>
  <dcterms:modified xsi:type="dcterms:W3CDTF">2016-01-13T10:51:29Z</dcterms:modified>
</cp:coreProperties>
</file>