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81ECA7-E8B1-4676-AA4D-44B3993734E5}" type="datetimeFigureOut">
              <a:rPr lang="en-GB" smtClean="0"/>
              <a:t>09/03/2016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ECA7-E8B1-4676-AA4D-44B3993734E5}" type="datetimeFigureOut">
              <a:rPr lang="en-GB" smtClean="0"/>
              <a:t>09/03/2016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ECA7-E8B1-4676-AA4D-44B3993734E5}" type="datetimeFigureOut">
              <a:rPr lang="en-GB" smtClean="0"/>
              <a:t>09/03/2016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ECA7-E8B1-4676-AA4D-44B3993734E5}" type="datetimeFigureOut">
              <a:rPr lang="en-GB" smtClean="0"/>
              <a:t>09/03/2016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ECA7-E8B1-4676-AA4D-44B3993734E5}" type="datetimeFigureOut">
              <a:rPr lang="en-GB" smtClean="0"/>
              <a:t>09/03/2016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81ECA7-E8B1-4676-AA4D-44B3993734E5}" type="datetimeFigureOut">
              <a:rPr lang="en-GB" smtClean="0"/>
              <a:t>09/03/2016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ECA7-E8B1-4676-AA4D-44B3993734E5}" type="datetimeFigureOut">
              <a:rPr lang="en-GB" smtClean="0"/>
              <a:t>09/03/2016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ECA7-E8B1-4676-AA4D-44B3993734E5}" type="datetimeFigureOut">
              <a:rPr lang="en-GB" smtClean="0"/>
              <a:t>09/03/2016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ECA7-E8B1-4676-AA4D-44B3993734E5}" type="datetimeFigureOut">
              <a:rPr lang="en-GB" smtClean="0"/>
              <a:t>09/03/2016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6524B-0707-4F99-AF66-DC129113F12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ECA7-E8B1-4676-AA4D-44B3993734E5}" type="datetimeFigureOut">
              <a:rPr lang="en-GB" smtClean="0"/>
              <a:t>09/03/2016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6524B-0707-4F99-AF66-DC129113F125}"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781ECA7-E8B1-4676-AA4D-44B3993734E5}" type="datetimeFigureOut">
              <a:rPr lang="en-GB" smtClean="0"/>
              <a:t>09/03/2016</a:t>
            </a:fld>
            <a:endParaRPr lang="en-GB"/>
          </a:p>
        </p:txBody>
      </p:sp>
      <p:sp>
        <p:nvSpPr>
          <p:cNvPr id="9" name="Slide Number Placeholder 8"/>
          <p:cNvSpPr>
            <a:spLocks noGrp="1"/>
          </p:cNvSpPr>
          <p:nvPr>
            <p:ph type="sldNum" sz="quarter" idx="11"/>
          </p:nvPr>
        </p:nvSpPr>
        <p:spPr/>
        <p:txBody>
          <a:bodyPr/>
          <a:lstStyle/>
          <a:p>
            <a:fld id="{9A16524B-0707-4F99-AF66-DC129113F125}"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A16524B-0707-4F99-AF66-DC129113F125}"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781ECA7-E8B1-4676-AA4D-44B3993734E5}" type="datetimeFigureOut">
              <a:rPr lang="en-GB" smtClean="0"/>
              <a:t>09/03/2016</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ood.org/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IE" smtClean="0"/>
              <a:t>XPATH	</a:t>
            </a:r>
          </a:p>
        </p:txBody>
      </p:sp>
      <p:sp>
        <p:nvSpPr>
          <p:cNvPr id="12291" name="Content Placeholder 2"/>
          <p:cNvSpPr>
            <a:spLocks noGrp="1"/>
          </p:cNvSpPr>
          <p:nvPr>
            <p:ph idx="1"/>
          </p:nvPr>
        </p:nvSpPr>
        <p:spPr/>
        <p:txBody>
          <a:bodyPr>
            <a:normAutofit/>
          </a:bodyPr>
          <a:lstStyle/>
          <a:p>
            <a:pPr eaLnBrk="1" hangingPunct="1"/>
            <a:r>
              <a:rPr lang="en-IE" smtClean="0"/>
              <a:t>XML is often compared to a database because of the way it packages information for easy retrieval. Element names and attributes put handles on data, just as SQL tables use table and column names. You can locate and extract any piece of information using the element names.</a:t>
            </a:r>
          </a:p>
          <a:p>
            <a:pPr eaLnBrk="1" hangingPunct="1"/>
            <a:r>
              <a:rPr lang="en-IE" smtClean="0"/>
              <a:t>First you can locate specific data from a known location (called a path) in a particular document.</a:t>
            </a:r>
          </a:p>
          <a:p>
            <a:pPr eaLnBrk="1" hangingPunct="1"/>
            <a:r>
              <a:rPr lang="en-IE" smtClean="0"/>
              <a:t>You can also use this path information to get really specific about processing a class of documents.</a:t>
            </a:r>
          </a:p>
        </p:txBody>
      </p:sp>
    </p:spTree>
    <p:extLst>
      <p:ext uri="{BB962C8B-B14F-4D97-AF65-F5344CB8AC3E}">
        <p14:creationId xmlns:p14="http://schemas.microsoft.com/office/powerpoint/2010/main" val="367829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E" smtClean="0"/>
              <a:t>XPATH	</a:t>
            </a:r>
          </a:p>
        </p:txBody>
      </p:sp>
      <p:sp>
        <p:nvSpPr>
          <p:cNvPr id="21507" name="Content Placeholder 2"/>
          <p:cNvSpPr>
            <a:spLocks noGrp="1"/>
          </p:cNvSpPr>
          <p:nvPr>
            <p:ph idx="1"/>
          </p:nvPr>
        </p:nvSpPr>
        <p:spPr/>
        <p:txBody>
          <a:bodyPr/>
          <a:lstStyle/>
          <a:p>
            <a:pPr indent="0" eaLnBrk="1" hangingPunct="1">
              <a:buFont typeface="Wingdings 2" pitchFamily="18" charset="2"/>
              <a:buNone/>
            </a:pPr>
            <a:r>
              <a:rPr lang="en-IE" dirty="0" smtClean="0"/>
              <a:t>After the axis comes the node test parameter, joined to the axis by a double colon (::)</a:t>
            </a:r>
          </a:p>
          <a:p>
            <a:pPr indent="0" eaLnBrk="1" hangingPunct="1">
              <a:buFont typeface="Wingdings 2" pitchFamily="18" charset="2"/>
              <a:buNone/>
            </a:pPr>
            <a:r>
              <a:rPr lang="en-IE" b="1" dirty="0" smtClean="0"/>
              <a:t>Term		Matches</a:t>
            </a:r>
          </a:p>
          <a:p>
            <a:pPr indent="0" eaLnBrk="1" hangingPunct="1">
              <a:buFont typeface="Wingdings 2" pitchFamily="18" charset="2"/>
              <a:buNone/>
            </a:pPr>
            <a:r>
              <a:rPr lang="en-IE" sz="1800" dirty="0" smtClean="0"/>
              <a:t>/			the root node (contains root element)</a:t>
            </a:r>
          </a:p>
          <a:p>
            <a:pPr indent="0" eaLnBrk="1" hangingPunct="1">
              <a:buFont typeface="Wingdings 2" pitchFamily="18" charset="2"/>
              <a:buNone/>
            </a:pPr>
            <a:r>
              <a:rPr lang="en-IE" sz="1800" dirty="0" smtClean="0"/>
              <a:t>node()		matches any node</a:t>
            </a:r>
          </a:p>
          <a:p>
            <a:pPr indent="0" eaLnBrk="1" hangingPunct="1">
              <a:buFont typeface="Wingdings 2" pitchFamily="18" charset="2"/>
              <a:buNone/>
            </a:pPr>
            <a:r>
              <a:rPr lang="en-IE" sz="1800" dirty="0" smtClean="0"/>
              <a:t>*			any attribute/namespace/element</a:t>
            </a:r>
          </a:p>
          <a:p>
            <a:pPr indent="0" eaLnBrk="1" hangingPunct="1">
              <a:buFont typeface="Wingdings 2" pitchFamily="18" charset="2"/>
              <a:buNone/>
            </a:pPr>
            <a:r>
              <a:rPr lang="en-IE" sz="1800" dirty="0" err="1" smtClean="0"/>
              <a:t>crabcake</a:t>
            </a:r>
            <a:r>
              <a:rPr lang="en-IE" sz="1800" dirty="0" smtClean="0"/>
              <a:t>		name of attribute/namespace/element</a:t>
            </a:r>
          </a:p>
          <a:p>
            <a:pPr indent="0" eaLnBrk="1" hangingPunct="1">
              <a:buFont typeface="Wingdings 2" pitchFamily="18" charset="2"/>
              <a:buNone/>
            </a:pPr>
            <a:r>
              <a:rPr lang="en-IE" sz="1800" dirty="0" smtClean="0"/>
              <a:t>text()			any text node</a:t>
            </a:r>
          </a:p>
          <a:p>
            <a:pPr indent="0" eaLnBrk="1" hangingPunct="1">
              <a:buFont typeface="Wingdings 2" pitchFamily="18" charset="2"/>
              <a:buNone/>
            </a:pPr>
            <a:r>
              <a:rPr lang="en-IE" sz="1800" dirty="0" smtClean="0"/>
              <a:t>processing-instruction()	any processing instruction</a:t>
            </a:r>
          </a:p>
          <a:p>
            <a:pPr indent="0" eaLnBrk="1" hangingPunct="1">
              <a:buFont typeface="Wingdings 2" pitchFamily="18" charset="2"/>
              <a:buNone/>
            </a:pPr>
            <a:r>
              <a:rPr lang="en-IE" sz="1800" dirty="0" smtClean="0"/>
              <a:t>processing-instruction(‘for-web’) any instruction with target ‘for web’</a:t>
            </a:r>
          </a:p>
          <a:p>
            <a:pPr indent="0" eaLnBrk="1" hangingPunct="1">
              <a:buFont typeface="Wingdings 2" pitchFamily="18" charset="2"/>
              <a:buNone/>
            </a:pPr>
            <a:r>
              <a:rPr lang="en-IE" sz="1800" dirty="0" smtClean="0"/>
              <a:t>comment()		any comment node.</a:t>
            </a:r>
          </a:p>
        </p:txBody>
      </p:sp>
    </p:spTree>
    <p:extLst>
      <p:ext uri="{BB962C8B-B14F-4D97-AF65-F5344CB8AC3E}">
        <p14:creationId xmlns:p14="http://schemas.microsoft.com/office/powerpoint/2010/main" val="27449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IE" smtClean="0"/>
              <a:t>XPATH	</a:t>
            </a:r>
          </a:p>
        </p:txBody>
      </p:sp>
      <p:sp>
        <p:nvSpPr>
          <p:cNvPr id="22531" name="Content Placeholder 2"/>
          <p:cNvSpPr>
            <a:spLocks noGrp="1"/>
          </p:cNvSpPr>
          <p:nvPr>
            <p:ph idx="1"/>
          </p:nvPr>
        </p:nvSpPr>
        <p:spPr/>
        <p:txBody>
          <a:bodyPr>
            <a:normAutofit fontScale="92500" lnSpcReduction="10000"/>
          </a:bodyPr>
          <a:lstStyle/>
          <a:p>
            <a:pPr indent="0" eaLnBrk="1" hangingPunct="1">
              <a:buFont typeface="Wingdings 2" pitchFamily="18" charset="2"/>
              <a:buNone/>
            </a:pPr>
            <a:r>
              <a:rPr lang="en-IE" dirty="0" smtClean="0"/>
              <a:t>Location paths are chained together using the slash (/) character. Each step moves you closer to the node you wish to locate.</a:t>
            </a:r>
          </a:p>
          <a:p>
            <a:pPr indent="0" eaLnBrk="1" hangingPunct="1">
              <a:buFont typeface="Wingdings 2" pitchFamily="18" charset="2"/>
              <a:buNone/>
            </a:pPr>
            <a:r>
              <a:rPr lang="en-IE" dirty="0" smtClean="0"/>
              <a:t>For example to get from the root node to a </a:t>
            </a:r>
            <a:r>
              <a:rPr lang="en-IE" dirty="0" err="1" smtClean="0"/>
              <a:t>para</a:t>
            </a:r>
            <a:r>
              <a:rPr lang="en-IE" dirty="0" smtClean="0"/>
              <a:t> element inside a section inside a chapter inside a book, a path might look like </a:t>
            </a:r>
            <a:r>
              <a:rPr lang="en-IE" smtClean="0"/>
              <a:t>this:</a:t>
            </a:r>
          </a:p>
          <a:p>
            <a:pPr indent="0" eaLnBrk="1" hangingPunct="1">
              <a:buFont typeface="Wingdings 2" pitchFamily="18" charset="2"/>
              <a:buNone/>
            </a:pPr>
            <a:endParaRPr lang="en-IE" dirty="0" smtClean="0"/>
          </a:p>
          <a:p>
            <a:pPr indent="0" eaLnBrk="1" hangingPunct="1">
              <a:buFont typeface="Wingdings 2" pitchFamily="18" charset="2"/>
              <a:buNone/>
            </a:pPr>
            <a:r>
              <a:rPr lang="en-IE" sz="2400" dirty="0" smtClean="0"/>
              <a:t>book/chapter/section/</a:t>
            </a:r>
            <a:r>
              <a:rPr lang="en-IE" sz="2400" dirty="0" err="1" smtClean="0"/>
              <a:t>para</a:t>
            </a:r>
            <a:r>
              <a:rPr lang="en-IE" sz="2400" dirty="0" smtClean="0"/>
              <a:t> </a:t>
            </a:r>
          </a:p>
          <a:p>
            <a:pPr indent="0" eaLnBrk="1" hangingPunct="1">
              <a:buFont typeface="Wingdings 2" pitchFamily="18" charset="2"/>
              <a:buNone/>
            </a:pPr>
            <a:r>
              <a:rPr lang="en-IE" sz="2400" dirty="0" smtClean="0"/>
              <a:t>Or</a:t>
            </a:r>
          </a:p>
          <a:p>
            <a:pPr indent="0" eaLnBrk="1" hangingPunct="1">
              <a:buFont typeface="Wingdings 2" pitchFamily="18" charset="2"/>
              <a:buNone/>
            </a:pPr>
            <a:r>
              <a:rPr lang="en-IE" sz="2400" dirty="0" smtClean="0"/>
              <a:t>book/chapter/section/child::node()</a:t>
            </a:r>
          </a:p>
          <a:p>
            <a:pPr indent="0" eaLnBrk="1" hangingPunct="1">
              <a:buFont typeface="Wingdings 2" pitchFamily="18" charset="2"/>
              <a:buNone/>
            </a:pPr>
            <a:endParaRPr lang="en-IE" dirty="0" smtClean="0"/>
          </a:p>
        </p:txBody>
      </p:sp>
    </p:spTree>
    <p:extLst>
      <p:ext uri="{BB962C8B-B14F-4D97-AF65-F5344CB8AC3E}">
        <p14:creationId xmlns:p14="http://schemas.microsoft.com/office/powerpoint/2010/main" val="199444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XPATH</a:t>
            </a:r>
            <a:endParaRPr lang="en-GB" dirty="0"/>
          </a:p>
        </p:txBody>
      </p:sp>
      <p:sp>
        <p:nvSpPr>
          <p:cNvPr id="3" name="Content Placeholder 2"/>
          <p:cNvSpPr>
            <a:spLocks noGrp="1"/>
          </p:cNvSpPr>
          <p:nvPr>
            <p:ph idx="1"/>
          </p:nvPr>
        </p:nvSpPr>
        <p:spPr>
          <a:xfrm>
            <a:off x="457200" y="1600200"/>
            <a:ext cx="8507288" cy="4525963"/>
          </a:xfrm>
        </p:spPr>
        <p:txBody>
          <a:bodyPr/>
          <a:lstStyle/>
          <a:p>
            <a:pPr marL="0" indent="0">
              <a:buNone/>
            </a:pPr>
            <a:r>
              <a:rPr lang="en-GB" dirty="0" smtClean="0"/>
              <a:t>XPATH has some handy shortcuts:</a:t>
            </a:r>
          </a:p>
          <a:p>
            <a:pPr marL="0" indent="0">
              <a:buNone/>
            </a:pPr>
            <a:r>
              <a:rPr lang="en-GB" sz="2400" dirty="0" smtClean="0"/>
              <a:t>@role		Matches an attribute named role (equivalent to 			attribute::role)</a:t>
            </a:r>
          </a:p>
          <a:p>
            <a:pPr marL="0" indent="0">
              <a:buNone/>
            </a:pPr>
            <a:r>
              <a:rPr lang="en-GB" sz="2400" dirty="0" smtClean="0"/>
              <a:t>.		The context node, same as self::node()</a:t>
            </a:r>
          </a:p>
          <a:p>
            <a:pPr marL="0" indent="0">
              <a:buNone/>
            </a:pPr>
            <a:r>
              <a:rPr lang="en-GB" sz="2400" dirty="0" smtClean="0"/>
              <a:t>/*		Matches doc element and then any element</a:t>
            </a:r>
          </a:p>
          <a:p>
            <a:pPr marL="0" indent="0">
              <a:buNone/>
            </a:pPr>
            <a:r>
              <a:rPr lang="en-GB" sz="2400" dirty="0" smtClean="0"/>
              <a:t>..		Matches the parent node. Same as parent::node()</a:t>
            </a:r>
          </a:p>
          <a:p>
            <a:pPr marL="0" indent="0">
              <a:buNone/>
            </a:pPr>
            <a:r>
              <a:rPr lang="en-GB" sz="2400" dirty="0" smtClean="0"/>
              <a:t>.//</a:t>
            </a:r>
            <a:r>
              <a:rPr lang="en-GB" sz="2400" dirty="0" err="1" smtClean="0"/>
              <a:t>para</a:t>
            </a:r>
            <a:r>
              <a:rPr lang="en-GB" sz="2400" dirty="0" smtClean="0"/>
              <a:t>		any element of type </a:t>
            </a:r>
            <a:r>
              <a:rPr lang="en-GB" sz="2400" dirty="0" err="1" smtClean="0"/>
              <a:t>para</a:t>
            </a:r>
            <a:r>
              <a:rPr lang="en-GB" sz="2400" dirty="0" smtClean="0"/>
              <a:t> that is descendent from 			current node.</a:t>
            </a:r>
          </a:p>
          <a:p>
            <a:pPr marL="0" indent="0">
              <a:buNone/>
            </a:pPr>
            <a:r>
              <a:rPr lang="en-GB" sz="2400" dirty="0" smtClean="0"/>
              <a:t>//</a:t>
            </a:r>
            <a:r>
              <a:rPr lang="en-GB" sz="2400" dirty="0" err="1" smtClean="0"/>
              <a:t>para</a:t>
            </a:r>
            <a:r>
              <a:rPr lang="en-GB" sz="2400" dirty="0" smtClean="0"/>
              <a:t>		any </a:t>
            </a:r>
            <a:r>
              <a:rPr lang="en-GB" sz="2400" dirty="0" err="1" smtClean="0"/>
              <a:t>para</a:t>
            </a:r>
            <a:r>
              <a:rPr lang="en-GB" sz="2400" dirty="0" smtClean="0"/>
              <a:t> descending from root node</a:t>
            </a:r>
            <a:endParaRPr lang="en-GB" sz="2400" dirty="0"/>
          </a:p>
        </p:txBody>
      </p:sp>
    </p:spTree>
    <p:extLst>
      <p:ext uri="{BB962C8B-B14F-4D97-AF65-F5344CB8AC3E}">
        <p14:creationId xmlns:p14="http://schemas.microsoft.com/office/powerpoint/2010/main" val="376728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XPATH</a:t>
            </a:r>
            <a:endParaRPr lang="en-GB" dirty="0"/>
          </a:p>
        </p:txBody>
      </p:sp>
      <p:sp>
        <p:nvSpPr>
          <p:cNvPr id="3" name="Content Placeholder 2"/>
          <p:cNvSpPr>
            <a:spLocks noGrp="1"/>
          </p:cNvSpPr>
          <p:nvPr>
            <p:ph idx="1"/>
          </p:nvPr>
        </p:nvSpPr>
        <p:spPr>
          <a:xfrm>
            <a:off x="5508104" y="1374654"/>
            <a:ext cx="3528392" cy="5438722"/>
          </a:xfrm>
        </p:spPr>
        <p:txBody>
          <a:bodyPr>
            <a:normAutofit/>
          </a:bodyPr>
          <a:lstStyle/>
          <a:p>
            <a:pPr marL="0" indent="0">
              <a:buNone/>
            </a:pPr>
            <a:r>
              <a:rPr lang="en-GB" sz="2000" dirty="0" smtClean="0"/>
              <a:t>/</a:t>
            </a:r>
            <a:r>
              <a:rPr lang="en-GB" sz="2000" dirty="0" err="1" smtClean="0"/>
              <a:t>quotelist</a:t>
            </a:r>
            <a:r>
              <a:rPr lang="en-GB" sz="2000" dirty="0" smtClean="0"/>
              <a:t>/child::node()</a:t>
            </a:r>
          </a:p>
          <a:p>
            <a:pPr marL="0" indent="0">
              <a:buNone/>
            </a:pPr>
            <a:r>
              <a:rPr lang="en-GB" sz="1400" dirty="0" smtClean="0">
                <a:solidFill>
                  <a:srgbClr val="FF0000"/>
                </a:solidFill>
              </a:rPr>
              <a:t>All the quotation elements and the XML comment</a:t>
            </a:r>
            <a:endParaRPr lang="en-GB" sz="1400" dirty="0">
              <a:solidFill>
                <a:srgbClr val="FF0000"/>
              </a:solidFill>
            </a:endParaRPr>
          </a:p>
          <a:p>
            <a:pPr marL="0" indent="0">
              <a:buNone/>
            </a:pPr>
            <a:r>
              <a:rPr lang="en-GB" sz="2000" dirty="0" smtClean="0"/>
              <a:t>/</a:t>
            </a:r>
            <a:r>
              <a:rPr lang="en-GB" sz="2000" dirty="0" err="1" smtClean="0"/>
              <a:t>quotelist</a:t>
            </a:r>
            <a:r>
              <a:rPr lang="en-GB" sz="2000" dirty="0" smtClean="0"/>
              <a:t>/quotation</a:t>
            </a:r>
          </a:p>
          <a:p>
            <a:pPr marL="0" indent="0">
              <a:buNone/>
            </a:pPr>
            <a:r>
              <a:rPr lang="en-GB" sz="1400" dirty="0" smtClean="0">
                <a:solidFill>
                  <a:srgbClr val="FF0000"/>
                </a:solidFill>
              </a:rPr>
              <a:t>All the quotation elements</a:t>
            </a:r>
          </a:p>
          <a:p>
            <a:pPr marL="0" indent="0">
              <a:buNone/>
            </a:pPr>
            <a:r>
              <a:rPr lang="en-GB" sz="2000" dirty="0" smtClean="0"/>
              <a:t>/*/*</a:t>
            </a:r>
          </a:p>
          <a:p>
            <a:pPr marL="0" indent="0">
              <a:buNone/>
            </a:pPr>
            <a:r>
              <a:rPr lang="en-GB" sz="1400" dirty="0" smtClean="0">
                <a:solidFill>
                  <a:srgbClr val="FF0000"/>
                </a:solidFill>
              </a:rPr>
              <a:t>All the quotation elements</a:t>
            </a:r>
          </a:p>
          <a:p>
            <a:pPr marL="0" indent="0">
              <a:buNone/>
            </a:pPr>
            <a:r>
              <a:rPr lang="en-GB" sz="2000" dirty="0" smtClean="0"/>
              <a:t>//comment()/following-sibling::*/style</a:t>
            </a:r>
          </a:p>
          <a:p>
            <a:pPr marL="0" indent="0">
              <a:buNone/>
            </a:pPr>
            <a:r>
              <a:rPr lang="en-GB" sz="1400" dirty="0" smtClean="0">
                <a:solidFill>
                  <a:srgbClr val="FF0000"/>
                </a:solidFill>
              </a:rPr>
              <a:t>Style attribute of the last quotation element</a:t>
            </a:r>
          </a:p>
          <a:p>
            <a:pPr marL="0" indent="0">
              <a:buNone/>
            </a:pPr>
            <a:r>
              <a:rPr lang="en-GB" sz="2000" dirty="0" smtClean="0"/>
              <a:t>id(‘q1’)/ancestor-or-self::*</a:t>
            </a:r>
          </a:p>
          <a:p>
            <a:pPr marL="0" indent="0">
              <a:buNone/>
            </a:pPr>
            <a:r>
              <a:rPr lang="en-GB" sz="1400" dirty="0" smtClean="0">
                <a:solidFill>
                  <a:srgbClr val="FF0000"/>
                </a:solidFill>
              </a:rPr>
              <a:t>The document element and the first </a:t>
            </a:r>
            <a:r>
              <a:rPr lang="en-GB" sz="1400" smtClean="0">
                <a:solidFill>
                  <a:srgbClr val="FF0000"/>
                </a:solidFill>
              </a:rPr>
              <a:t>quotation element</a:t>
            </a:r>
            <a:endParaRPr lang="en-GB" sz="1400" dirty="0" smtClean="0">
              <a:solidFill>
                <a:srgbClr val="FF0000"/>
              </a:solidFill>
            </a:endParaRPr>
          </a:p>
          <a:p>
            <a:pPr marL="0" indent="0">
              <a:buNone/>
            </a:pPr>
            <a:endParaRPr lang="en-GB"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93165"/>
            <a:ext cx="5190541" cy="40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49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XPATH</a:t>
            </a:r>
            <a:endParaRPr lang="en-GB" dirty="0"/>
          </a:p>
        </p:txBody>
      </p:sp>
      <p:sp>
        <p:nvSpPr>
          <p:cNvPr id="3" name="Content Placeholder 2"/>
          <p:cNvSpPr>
            <a:spLocks noGrp="1"/>
          </p:cNvSpPr>
          <p:nvPr>
            <p:ph idx="1"/>
          </p:nvPr>
        </p:nvSpPr>
        <p:spPr>
          <a:xfrm>
            <a:off x="457200" y="1600201"/>
            <a:ext cx="8229600" cy="2044824"/>
          </a:xfrm>
        </p:spPr>
        <p:txBody>
          <a:bodyPr>
            <a:normAutofit/>
          </a:bodyPr>
          <a:lstStyle/>
          <a:p>
            <a:r>
              <a:rPr lang="en-GB" sz="2400" dirty="0" smtClean="0"/>
              <a:t>If the axis and node type aren’t sufficient to narrow down the selection, you can use one or more predicates. A predicate is a </a:t>
            </a:r>
            <a:r>
              <a:rPr lang="en-GB" sz="2400" dirty="0" err="1" smtClean="0"/>
              <a:t>boolean</a:t>
            </a:r>
            <a:r>
              <a:rPr lang="en-GB" sz="2400" dirty="0" smtClean="0"/>
              <a:t> expression enclosed within square brackets []</a:t>
            </a:r>
          </a:p>
          <a:p>
            <a:r>
              <a:rPr lang="en-GB" sz="2400" dirty="0" smtClean="0"/>
              <a:t>Nodes that pass the test is included in the final node set, nodes that fail the test are not include.</a:t>
            </a:r>
            <a:endParaRPr lang="en-GB" sz="2400" dirty="0"/>
          </a:p>
        </p:txBody>
      </p:sp>
    </p:spTree>
    <p:extLst>
      <p:ext uri="{BB962C8B-B14F-4D97-AF65-F5344CB8AC3E}">
        <p14:creationId xmlns:p14="http://schemas.microsoft.com/office/powerpoint/2010/main" val="72557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XPATH</a:t>
            </a:r>
            <a:endParaRPr lang="en-GB" dirty="0"/>
          </a:p>
        </p:txBody>
      </p:sp>
      <p:sp>
        <p:nvSpPr>
          <p:cNvPr id="5" name="Content Placeholder 4"/>
          <p:cNvSpPr txBox="1">
            <a:spLocks noGrp="1"/>
          </p:cNvSpPr>
          <p:nvPr>
            <p:ph idx="1"/>
          </p:nvPr>
        </p:nvSpPr>
        <p:spPr>
          <a:xfrm>
            <a:off x="5370053" y="1393166"/>
            <a:ext cx="3666443" cy="3724096"/>
          </a:xfrm>
          <a:prstGeom prst="rect">
            <a:avLst/>
          </a:prstGeom>
          <a:noFill/>
        </p:spPr>
        <p:txBody>
          <a:bodyPr wrap="square" rtlCol="0">
            <a:spAutoFit/>
          </a:bodyPr>
          <a:lstStyle/>
          <a:p>
            <a:pPr marL="0" indent="0">
              <a:buNone/>
            </a:pPr>
            <a:r>
              <a:rPr lang="en-GB" sz="2000" dirty="0" smtClean="0"/>
              <a:t>//quotation[@id=“q3”]/text</a:t>
            </a:r>
          </a:p>
          <a:p>
            <a:pPr marL="0" indent="0">
              <a:buNone/>
            </a:pPr>
            <a:r>
              <a:rPr lang="en-GB" sz="2000" dirty="0" smtClean="0">
                <a:solidFill>
                  <a:srgbClr val="FF0000"/>
                </a:solidFill>
              </a:rPr>
              <a:t>Text element in the third quote</a:t>
            </a:r>
          </a:p>
          <a:p>
            <a:pPr marL="0" indent="0">
              <a:buNone/>
            </a:pPr>
            <a:r>
              <a:rPr lang="en-GB" sz="2000" dirty="0" smtClean="0"/>
              <a:t>//quotation[source]</a:t>
            </a:r>
          </a:p>
          <a:p>
            <a:pPr marL="0" indent="0">
              <a:buNone/>
            </a:pPr>
            <a:r>
              <a:rPr lang="en-GB" sz="2000" dirty="0" smtClean="0">
                <a:solidFill>
                  <a:srgbClr val="FF0000"/>
                </a:solidFill>
              </a:rPr>
              <a:t>All quote elements with a source</a:t>
            </a:r>
          </a:p>
          <a:p>
            <a:pPr marL="0" indent="0">
              <a:buNone/>
            </a:pPr>
            <a:r>
              <a:rPr lang="en-GB" sz="2000" dirty="0" smtClean="0"/>
              <a:t>//quotation[not source]</a:t>
            </a:r>
          </a:p>
          <a:p>
            <a:pPr marL="0" indent="0">
              <a:buNone/>
            </a:pPr>
            <a:r>
              <a:rPr lang="en-GB" sz="2000" dirty="0" smtClean="0">
                <a:solidFill>
                  <a:srgbClr val="FF0000"/>
                </a:solidFill>
              </a:rPr>
              <a:t>The third quote element</a:t>
            </a:r>
          </a:p>
          <a:p>
            <a:pPr marL="0" indent="0">
              <a:buNone/>
            </a:pPr>
            <a:r>
              <a:rPr lang="en-GB" sz="2000" dirty="0" smtClean="0"/>
              <a:t>//quotation[position()!=2]</a:t>
            </a:r>
          </a:p>
          <a:p>
            <a:pPr marL="0" indent="0">
              <a:buNone/>
            </a:pPr>
            <a:r>
              <a:rPr lang="en-GB" sz="2000" dirty="0" smtClean="0">
                <a:solidFill>
                  <a:srgbClr val="FF0000"/>
                </a:solidFill>
              </a:rPr>
              <a:t>All quotes but the second one</a:t>
            </a:r>
            <a:endParaRPr lang="en-GB" sz="2000" dirty="0">
              <a:solidFill>
                <a:srgbClr val="FF0000"/>
              </a:solidFill>
            </a:endParaRPr>
          </a:p>
          <a:p>
            <a:pPr marL="0" indent="0">
              <a:buNone/>
            </a:pPr>
            <a:r>
              <a:rPr lang="en-GB" sz="2000" dirty="0" smtClean="0"/>
              <a:t>//quotation[4]</a:t>
            </a:r>
          </a:p>
          <a:p>
            <a:pPr marL="0" indent="0">
              <a:buNone/>
            </a:pPr>
            <a:r>
              <a:rPr lang="en-GB" sz="2000" dirty="0" smtClean="0">
                <a:solidFill>
                  <a:srgbClr val="FF0000"/>
                </a:solidFill>
              </a:rPr>
              <a:t>The fourth quote</a:t>
            </a:r>
            <a:endParaRPr lang="en-GB" sz="2000" dirty="0">
              <a:solidFill>
                <a:srgbClr val="FF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93165"/>
            <a:ext cx="5190541" cy="40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14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E" smtClean="0"/>
              <a:t>XPATH	</a:t>
            </a:r>
          </a:p>
        </p:txBody>
      </p:sp>
      <p:sp>
        <p:nvSpPr>
          <p:cNvPr id="13315" name="Content Placeholder 2"/>
          <p:cNvSpPr>
            <a:spLocks noGrp="1"/>
          </p:cNvSpPr>
          <p:nvPr>
            <p:ph idx="1"/>
          </p:nvPr>
        </p:nvSpPr>
        <p:spPr/>
        <p:txBody>
          <a:bodyPr>
            <a:normAutofit/>
          </a:bodyPr>
          <a:lstStyle/>
          <a:p>
            <a:pPr eaLnBrk="1" hangingPunct="1"/>
            <a:r>
              <a:rPr lang="en-IE" smtClean="0"/>
              <a:t>To express path information in a standard way, the W3C recommends the XML Path language (also known as XPath). </a:t>
            </a:r>
          </a:p>
          <a:p>
            <a:pPr eaLnBrk="1" hangingPunct="1"/>
            <a:r>
              <a:rPr lang="en-IE" smtClean="0"/>
              <a:t>XPath facilitates other technologies such as XSLT.</a:t>
            </a:r>
          </a:p>
          <a:p>
            <a:pPr eaLnBrk="1" hangingPunct="1"/>
            <a:r>
              <a:rPr lang="en-IE" smtClean="0"/>
              <a:t>In eclipse we can see the tree structure of an XML document, it comprises of nodes which are elements. Each elements children can be seen.</a:t>
            </a:r>
          </a:p>
          <a:p>
            <a:pPr eaLnBrk="1" hangingPunct="1"/>
            <a:r>
              <a:rPr lang="en-IE" smtClean="0"/>
              <a:t>There is a unique path from the root to any other point.</a:t>
            </a:r>
          </a:p>
          <a:p>
            <a:pPr eaLnBrk="1" hangingPunct="1"/>
            <a:r>
              <a:rPr lang="en-IE" smtClean="0"/>
              <a:t>XPath simply describes how to climb the tree in a series of steps to arrive at a destination.</a:t>
            </a:r>
          </a:p>
        </p:txBody>
      </p:sp>
    </p:spTree>
    <p:extLst>
      <p:ext uri="{BB962C8B-B14F-4D97-AF65-F5344CB8AC3E}">
        <p14:creationId xmlns:p14="http://schemas.microsoft.com/office/powerpoint/2010/main" val="172419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E" smtClean="0"/>
              <a:t>XPATH	</a:t>
            </a:r>
          </a:p>
        </p:txBody>
      </p:sp>
      <p:sp>
        <p:nvSpPr>
          <p:cNvPr id="14339" name="Content Placeholder 2"/>
          <p:cNvSpPr>
            <a:spLocks noGrp="1"/>
          </p:cNvSpPr>
          <p:nvPr>
            <p:ph idx="1"/>
          </p:nvPr>
        </p:nvSpPr>
        <p:spPr/>
        <p:txBody>
          <a:bodyPr>
            <a:normAutofit/>
          </a:bodyPr>
          <a:lstStyle/>
          <a:p>
            <a:pPr eaLnBrk="1" hangingPunct="1"/>
            <a:r>
              <a:rPr lang="en-IE" smtClean="0"/>
              <a:t>node types:</a:t>
            </a:r>
          </a:p>
          <a:p>
            <a:pPr lvl="1" eaLnBrk="1" hangingPunct="1"/>
            <a:r>
              <a:rPr lang="en-IE" smtClean="0"/>
              <a:t>Root – contains the document element and any comments or processing instructions that surround the document element.</a:t>
            </a:r>
          </a:p>
          <a:p>
            <a:pPr lvl="1" eaLnBrk="1" hangingPunct="1"/>
            <a:r>
              <a:rPr lang="en-IE" smtClean="0"/>
              <a:t>Element – Elements and the root node alone can contain other nodes.</a:t>
            </a:r>
          </a:p>
          <a:p>
            <a:pPr lvl="1" eaLnBrk="1" hangingPunct="1"/>
            <a:r>
              <a:rPr lang="en-IE" smtClean="0"/>
              <a:t>Attribute – XPath treats attributes as seaparate nodes from their element host.</a:t>
            </a:r>
          </a:p>
          <a:p>
            <a:pPr lvl="1" eaLnBrk="1" hangingPunct="1"/>
            <a:r>
              <a:rPr lang="en-IE" smtClean="0"/>
              <a:t>Text – lead node, always the child of an element.</a:t>
            </a:r>
          </a:p>
          <a:p>
            <a:pPr lvl="1" eaLnBrk="1" hangingPunct="1"/>
            <a:r>
              <a:rPr lang="en-IE" smtClean="0"/>
              <a:t>Comment – also a node.</a:t>
            </a:r>
          </a:p>
          <a:p>
            <a:pPr lvl="1" eaLnBrk="1" hangingPunct="1"/>
            <a:r>
              <a:rPr lang="en-IE" smtClean="0"/>
              <a:t>Namespace – also a node.</a:t>
            </a:r>
          </a:p>
        </p:txBody>
      </p:sp>
    </p:spTree>
    <p:extLst>
      <p:ext uri="{BB962C8B-B14F-4D97-AF65-F5344CB8AC3E}">
        <p14:creationId xmlns:p14="http://schemas.microsoft.com/office/powerpoint/2010/main" val="354103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E" smtClean="0"/>
              <a:t>XPATH	</a:t>
            </a:r>
          </a:p>
        </p:txBody>
      </p:sp>
      <p:sp>
        <p:nvSpPr>
          <p:cNvPr id="15363" name="Content Placeholder 2"/>
          <p:cNvSpPr>
            <a:spLocks noGrp="1"/>
          </p:cNvSpPr>
          <p:nvPr>
            <p:ph idx="1"/>
          </p:nvPr>
        </p:nvSpPr>
        <p:spPr/>
        <p:txBody>
          <a:bodyPr/>
          <a:lstStyle/>
          <a:p>
            <a:pPr eaLnBrk="1" hangingPunct="1">
              <a:buFont typeface="Wingdings 2" pitchFamily="18" charset="2"/>
              <a:buNone/>
            </a:pPr>
            <a:r>
              <a:rPr lang="en-IE" dirty="0" smtClean="0"/>
              <a:t>&lt;!-- </a:t>
            </a:r>
            <a:r>
              <a:rPr lang="en-IE" dirty="0" err="1" smtClean="0"/>
              <a:t>Deelicious</a:t>
            </a:r>
            <a:r>
              <a:rPr lang="en-IE" dirty="0" smtClean="0"/>
              <a:t> </a:t>
            </a:r>
            <a:r>
              <a:rPr lang="en-IE" dirty="0" smtClean="0">
                <a:sym typeface="Wingdings" pitchFamily="2" charset="2"/>
              </a:rPr>
              <a:t>--&gt;</a:t>
            </a:r>
          </a:p>
          <a:p>
            <a:pPr eaLnBrk="1" hangingPunct="1">
              <a:buFont typeface="Wingdings 2" pitchFamily="18" charset="2"/>
              <a:buNone/>
            </a:pPr>
            <a:r>
              <a:rPr lang="en-IE" dirty="0" smtClean="0"/>
              <a:t>&lt;sandwich </a:t>
            </a:r>
            <a:r>
              <a:rPr lang="en-IE" dirty="0" err="1" smtClean="0"/>
              <a:t>xmlns</a:t>
            </a:r>
            <a:r>
              <a:rPr lang="en-IE" dirty="0" smtClean="0"/>
              <a:t>=</a:t>
            </a:r>
            <a:r>
              <a:rPr lang="en-IE" dirty="0" smtClean="0">
                <a:hlinkClick r:id="rId2"/>
              </a:rPr>
              <a:t>http://www.food.org/ns</a:t>
            </a:r>
            <a:r>
              <a:rPr lang="en-IE" dirty="0" smtClean="0"/>
              <a:t>&gt;</a:t>
            </a:r>
          </a:p>
          <a:p>
            <a:pPr eaLnBrk="1" hangingPunct="1">
              <a:buFont typeface="Wingdings 2" pitchFamily="18" charset="2"/>
              <a:buNone/>
            </a:pPr>
            <a:r>
              <a:rPr lang="en-IE" dirty="0" smtClean="0"/>
              <a:t>  &lt;ingredient type=“grape”&gt; Jelly &lt;/ingredient&gt;</a:t>
            </a:r>
          </a:p>
          <a:p>
            <a:pPr eaLnBrk="1" hangingPunct="1">
              <a:buFont typeface="Wingdings 2" pitchFamily="18" charset="2"/>
              <a:buNone/>
            </a:pPr>
            <a:r>
              <a:rPr lang="en-IE" dirty="0" smtClean="0"/>
              <a:t>  &lt;ingredient&gt;peanut butter&lt;/ingredient&gt;</a:t>
            </a:r>
          </a:p>
          <a:p>
            <a:pPr eaLnBrk="1" hangingPunct="1">
              <a:buFont typeface="Wingdings 2" pitchFamily="18" charset="2"/>
              <a:buNone/>
            </a:pPr>
            <a:r>
              <a:rPr lang="en-IE" dirty="0" smtClean="0"/>
              <a:t>  &lt;ingredient&gt;bread&lt;!--rye bread, preferably --&gt; &lt;/ingredient&gt;</a:t>
            </a:r>
          </a:p>
          <a:p>
            <a:pPr eaLnBrk="1" hangingPunct="1">
              <a:buFont typeface="Wingdings 2" pitchFamily="18" charset="2"/>
              <a:buNone/>
            </a:pPr>
            <a:r>
              <a:rPr lang="en-IE" dirty="0" smtClean="0"/>
              <a:t>&lt;/sandwich&gt;</a:t>
            </a:r>
          </a:p>
        </p:txBody>
      </p:sp>
    </p:spTree>
    <p:extLst>
      <p:ext uri="{BB962C8B-B14F-4D97-AF65-F5344CB8AC3E}">
        <p14:creationId xmlns:p14="http://schemas.microsoft.com/office/powerpoint/2010/main" val="220750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E" smtClean="0"/>
              <a:t>XPATH	</a:t>
            </a:r>
          </a:p>
        </p:txBody>
      </p:sp>
      <p:sp>
        <p:nvSpPr>
          <p:cNvPr id="16387" name="TextBox 3"/>
          <p:cNvSpPr txBox="1">
            <a:spLocks noChangeArrowheads="1"/>
          </p:cNvSpPr>
          <p:nvPr/>
        </p:nvSpPr>
        <p:spPr bwMode="auto">
          <a:xfrm>
            <a:off x="3851275" y="90805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t>root node</a:t>
            </a:r>
          </a:p>
        </p:txBody>
      </p:sp>
      <p:sp>
        <p:nvSpPr>
          <p:cNvPr id="5" name="Oval 4"/>
          <p:cNvSpPr/>
          <p:nvPr/>
        </p:nvSpPr>
        <p:spPr>
          <a:xfrm>
            <a:off x="827088" y="1989138"/>
            <a:ext cx="1657350" cy="5032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err="1">
                <a:solidFill>
                  <a:schemeClr val="tx1"/>
                </a:solidFill>
              </a:rPr>
              <a:t>Deelicious</a:t>
            </a:r>
            <a:endParaRPr lang="en-IE" dirty="0">
              <a:solidFill>
                <a:schemeClr val="tx1"/>
              </a:solidFill>
            </a:endParaRPr>
          </a:p>
        </p:txBody>
      </p:sp>
      <p:sp>
        <p:nvSpPr>
          <p:cNvPr id="6" name="Rectangle 5"/>
          <p:cNvSpPr/>
          <p:nvPr/>
        </p:nvSpPr>
        <p:spPr>
          <a:xfrm>
            <a:off x="4067175" y="1989138"/>
            <a:ext cx="1441450"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t>Sandwich</a:t>
            </a:r>
          </a:p>
        </p:txBody>
      </p:sp>
      <p:sp>
        <p:nvSpPr>
          <p:cNvPr id="7" name="Rectangle 6"/>
          <p:cNvSpPr/>
          <p:nvPr/>
        </p:nvSpPr>
        <p:spPr>
          <a:xfrm>
            <a:off x="539750" y="2924175"/>
            <a:ext cx="2736850" cy="288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chemeClr val="tx1"/>
                </a:solidFill>
              </a:rPr>
              <a:t>“http://www.food.org/ns”</a:t>
            </a:r>
          </a:p>
        </p:txBody>
      </p:sp>
      <p:sp>
        <p:nvSpPr>
          <p:cNvPr id="8" name="Rectangle 7"/>
          <p:cNvSpPr/>
          <p:nvPr/>
        </p:nvSpPr>
        <p:spPr>
          <a:xfrm>
            <a:off x="3635375" y="2924175"/>
            <a:ext cx="1441450"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t>ingredient</a:t>
            </a:r>
          </a:p>
        </p:txBody>
      </p:sp>
      <p:sp>
        <p:nvSpPr>
          <p:cNvPr id="9" name="Rectangle 8"/>
          <p:cNvSpPr/>
          <p:nvPr/>
        </p:nvSpPr>
        <p:spPr>
          <a:xfrm>
            <a:off x="5508625" y="2924175"/>
            <a:ext cx="1439863"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t>ingredient</a:t>
            </a:r>
          </a:p>
        </p:txBody>
      </p:sp>
      <p:sp>
        <p:nvSpPr>
          <p:cNvPr id="10" name="Rectangle 9"/>
          <p:cNvSpPr/>
          <p:nvPr/>
        </p:nvSpPr>
        <p:spPr>
          <a:xfrm>
            <a:off x="7380288" y="2924175"/>
            <a:ext cx="1439862"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t>ingredient</a:t>
            </a:r>
          </a:p>
        </p:txBody>
      </p:sp>
      <p:sp>
        <p:nvSpPr>
          <p:cNvPr id="11" name="Rectangle 10"/>
          <p:cNvSpPr/>
          <p:nvPr/>
        </p:nvSpPr>
        <p:spPr>
          <a:xfrm>
            <a:off x="250825" y="3716338"/>
            <a:ext cx="2736850" cy="288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chemeClr val="tx1"/>
                </a:solidFill>
              </a:rPr>
              <a:t>“http://www.food.org/ns”</a:t>
            </a:r>
          </a:p>
        </p:txBody>
      </p:sp>
      <p:sp>
        <p:nvSpPr>
          <p:cNvPr id="12" name="Rectangle 11"/>
          <p:cNvSpPr/>
          <p:nvPr/>
        </p:nvSpPr>
        <p:spPr>
          <a:xfrm>
            <a:off x="2555875" y="4292600"/>
            <a:ext cx="2736850" cy="288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chemeClr val="tx1"/>
                </a:solidFill>
              </a:rPr>
              <a:t>“http://www.food.org/ns”</a:t>
            </a:r>
          </a:p>
        </p:txBody>
      </p:sp>
      <p:sp>
        <p:nvSpPr>
          <p:cNvPr id="13" name="Rectangle 12"/>
          <p:cNvSpPr/>
          <p:nvPr/>
        </p:nvSpPr>
        <p:spPr>
          <a:xfrm>
            <a:off x="3419475" y="5805488"/>
            <a:ext cx="2736850" cy="2873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chemeClr val="tx1"/>
                </a:solidFill>
              </a:rPr>
              <a:t>“http://www.food.org/ns”</a:t>
            </a:r>
          </a:p>
        </p:txBody>
      </p:sp>
      <p:sp>
        <p:nvSpPr>
          <p:cNvPr id="14" name="Rectangle 13"/>
          <p:cNvSpPr/>
          <p:nvPr/>
        </p:nvSpPr>
        <p:spPr>
          <a:xfrm>
            <a:off x="3348038" y="3716338"/>
            <a:ext cx="1511300" cy="2889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chemeClr val="tx1"/>
                </a:solidFill>
              </a:rPr>
              <a:t>type=“grape”</a:t>
            </a:r>
          </a:p>
        </p:txBody>
      </p:sp>
      <p:sp>
        <p:nvSpPr>
          <p:cNvPr id="16398" name="TextBox 14"/>
          <p:cNvSpPr txBox="1">
            <a:spLocks noChangeArrowheads="1"/>
          </p:cNvSpPr>
          <p:nvPr/>
        </p:nvSpPr>
        <p:spPr bwMode="auto">
          <a:xfrm>
            <a:off x="5148263" y="3716338"/>
            <a:ext cx="719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sz="1400"/>
              <a:t>Jelly</a:t>
            </a:r>
          </a:p>
        </p:txBody>
      </p:sp>
      <p:sp>
        <p:nvSpPr>
          <p:cNvPr id="16399" name="TextBox 15"/>
          <p:cNvSpPr txBox="1">
            <a:spLocks noChangeArrowheads="1"/>
          </p:cNvSpPr>
          <p:nvPr/>
        </p:nvSpPr>
        <p:spPr bwMode="auto">
          <a:xfrm>
            <a:off x="5508625" y="4292600"/>
            <a:ext cx="172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sz="1400"/>
              <a:t>peanut butter</a:t>
            </a:r>
          </a:p>
        </p:txBody>
      </p:sp>
      <p:sp>
        <p:nvSpPr>
          <p:cNvPr id="16400" name="TextBox 16"/>
          <p:cNvSpPr txBox="1">
            <a:spLocks noChangeArrowheads="1"/>
          </p:cNvSpPr>
          <p:nvPr/>
        </p:nvSpPr>
        <p:spPr bwMode="auto">
          <a:xfrm>
            <a:off x="6516688" y="5805488"/>
            <a:ext cx="719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sz="1400"/>
              <a:t>bread</a:t>
            </a:r>
          </a:p>
        </p:txBody>
      </p:sp>
      <p:sp>
        <p:nvSpPr>
          <p:cNvPr id="18" name="Oval 17"/>
          <p:cNvSpPr/>
          <p:nvPr/>
        </p:nvSpPr>
        <p:spPr>
          <a:xfrm>
            <a:off x="7235825" y="5732463"/>
            <a:ext cx="1657350" cy="504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chemeClr val="tx1"/>
                </a:solidFill>
              </a:rPr>
              <a:t>rye bread, preferably</a:t>
            </a:r>
          </a:p>
        </p:txBody>
      </p:sp>
      <p:cxnSp>
        <p:nvCxnSpPr>
          <p:cNvPr id="24" name="Straight Connector 23"/>
          <p:cNvCxnSpPr/>
          <p:nvPr/>
        </p:nvCxnSpPr>
        <p:spPr>
          <a:xfrm flipH="1">
            <a:off x="1619250" y="1628775"/>
            <a:ext cx="316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787900" y="1628775"/>
            <a:ext cx="0" cy="287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19250" y="1628775"/>
            <a:ext cx="0" cy="287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95738" y="1268413"/>
            <a:ext cx="0" cy="360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84663" y="2349500"/>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763713" y="2636838"/>
            <a:ext cx="25923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763713" y="263683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56100" y="2636838"/>
            <a:ext cx="38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243888" y="2636838"/>
            <a:ext cx="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9" idx="0"/>
          </p:cNvCxnSpPr>
          <p:nvPr/>
        </p:nvCxnSpPr>
        <p:spPr>
          <a:xfrm>
            <a:off x="6156325" y="2636838"/>
            <a:ext cx="71438"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8" idx="0"/>
          </p:cNvCxnSpPr>
          <p:nvPr/>
        </p:nvCxnSpPr>
        <p:spPr>
          <a:xfrm>
            <a:off x="4284663" y="2636838"/>
            <a:ext cx="71437"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2"/>
          </p:cNvCxnSpPr>
          <p:nvPr/>
        </p:nvCxnSpPr>
        <p:spPr>
          <a:xfrm>
            <a:off x="4356100" y="3213100"/>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971550" y="3500438"/>
            <a:ext cx="4464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71550" y="3573463"/>
            <a:ext cx="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4" idx="0"/>
          </p:cNvCxnSpPr>
          <p:nvPr/>
        </p:nvCxnSpPr>
        <p:spPr>
          <a:xfrm flipH="1">
            <a:off x="4103688" y="3500438"/>
            <a:ext cx="36512"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64163" y="3500438"/>
            <a:ext cx="71437"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27763" y="3284538"/>
            <a:ext cx="0" cy="865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140200" y="4149725"/>
            <a:ext cx="20875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140200" y="4149725"/>
            <a:ext cx="0"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227763" y="4149725"/>
            <a:ext cx="0"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027988" y="3213100"/>
            <a:ext cx="0" cy="201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4716463" y="5229225"/>
            <a:ext cx="3311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16463" y="522922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732588" y="522922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18" idx="0"/>
          </p:cNvCxnSpPr>
          <p:nvPr/>
        </p:nvCxnSpPr>
        <p:spPr>
          <a:xfrm>
            <a:off x="8027988" y="5229225"/>
            <a:ext cx="36512" cy="503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20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E" smtClean="0"/>
              <a:t>XPATH	</a:t>
            </a:r>
          </a:p>
        </p:txBody>
      </p:sp>
      <p:sp>
        <p:nvSpPr>
          <p:cNvPr id="12291" name="Content Placeholder 2"/>
          <p:cNvSpPr>
            <a:spLocks noGrp="1"/>
          </p:cNvSpPr>
          <p:nvPr>
            <p:ph idx="1"/>
          </p:nvPr>
        </p:nvSpPr>
        <p:spPr/>
        <p:txBody>
          <a:bodyPr>
            <a:normAutofit/>
          </a:bodyPr>
          <a:lstStyle/>
          <a:p>
            <a:pPr eaLnBrk="1" hangingPunct="1">
              <a:defRPr/>
            </a:pPr>
            <a:r>
              <a:rPr lang="en-IE" dirty="0" smtClean="0"/>
              <a:t>Finding nodes:</a:t>
            </a:r>
          </a:p>
          <a:p>
            <a:pPr eaLnBrk="1" hangingPunct="1">
              <a:buFont typeface="Wingdings 2" pitchFamily="18" charset="2"/>
              <a:buNone/>
              <a:defRPr/>
            </a:pPr>
            <a:r>
              <a:rPr lang="en-IE" dirty="0" smtClean="0"/>
              <a:t>    </a:t>
            </a:r>
            <a:r>
              <a:rPr lang="en-IE" dirty="0" err="1" smtClean="0"/>
              <a:t>XPath</a:t>
            </a:r>
            <a:r>
              <a:rPr lang="en-IE" dirty="0" smtClean="0"/>
              <a:t> uses a chain of steps in the XML tree. </a:t>
            </a:r>
          </a:p>
          <a:p>
            <a:pPr indent="0" eaLnBrk="1" hangingPunct="1">
              <a:buFont typeface="Wingdings 2" pitchFamily="18" charset="2"/>
              <a:buNone/>
              <a:defRPr/>
            </a:pPr>
            <a:r>
              <a:rPr lang="en-IE" dirty="0" smtClean="0"/>
              <a:t>A location path is a chain of location steps that get you from one point in a document to another.</a:t>
            </a:r>
          </a:p>
          <a:p>
            <a:pPr indent="0" eaLnBrk="1" hangingPunct="1">
              <a:buFont typeface="Wingdings 2" pitchFamily="18" charset="2"/>
              <a:buNone/>
              <a:defRPr/>
            </a:pPr>
            <a:r>
              <a:rPr lang="en-IE" dirty="0" smtClean="0"/>
              <a:t>If a location path begins with an absolute position (say the root node), then we call it an absolute path. </a:t>
            </a:r>
          </a:p>
          <a:p>
            <a:pPr indent="0" eaLnBrk="1" hangingPunct="1">
              <a:buFont typeface="Wingdings 2" pitchFamily="18" charset="2"/>
              <a:buNone/>
              <a:defRPr/>
            </a:pPr>
            <a:r>
              <a:rPr lang="en-IE" dirty="0" smtClean="0"/>
              <a:t>Otherwise it is called a relative path because it starts from a place not yet determined.</a:t>
            </a:r>
          </a:p>
          <a:p>
            <a:pPr indent="0" eaLnBrk="1" hangingPunct="1">
              <a:buFont typeface="Wingdings 2" pitchFamily="18" charset="2"/>
              <a:buNone/>
              <a:defRPr/>
            </a:pPr>
            <a:endParaRPr lang="en-IE" dirty="0" smtClean="0"/>
          </a:p>
        </p:txBody>
      </p:sp>
    </p:spTree>
    <p:extLst>
      <p:ext uri="{BB962C8B-B14F-4D97-AF65-F5344CB8AC3E}">
        <p14:creationId xmlns:p14="http://schemas.microsoft.com/office/powerpoint/2010/main" val="46938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E" smtClean="0"/>
              <a:t>XPATH	</a:t>
            </a:r>
          </a:p>
        </p:txBody>
      </p:sp>
      <p:sp>
        <p:nvSpPr>
          <p:cNvPr id="18435" name="Content Placeholder 2"/>
          <p:cNvSpPr>
            <a:spLocks noGrp="1"/>
          </p:cNvSpPr>
          <p:nvPr>
            <p:ph idx="1"/>
          </p:nvPr>
        </p:nvSpPr>
        <p:spPr/>
        <p:txBody>
          <a:bodyPr>
            <a:normAutofit/>
          </a:bodyPr>
          <a:lstStyle/>
          <a:p>
            <a:pPr indent="0" eaLnBrk="1" hangingPunct="1">
              <a:buFont typeface="Wingdings 2" pitchFamily="18" charset="2"/>
              <a:buNone/>
            </a:pPr>
            <a:r>
              <a:rPr lang="en-IE" smtClean="0"/>
              <a:t>A location step has three parts: an axis that describes the direction to travel, a node test that specifies what kinds of nodes are applicable, and a set of optional predicates that use Boolean (true/false) tests to filter down the candidates further.</a:t>
            </a:r>
          </a:p>
          <a:p>
            <a:pPr indent="0" eaLnBrk="1" hangingPunct="1">
              <a:buFont typeface="Wingdings 2" pitchFamily="18" charset="2"/>
              <a:buNone/>
            </a:pPr>
            <a:r>
              <a:rPr lang="en-IE" smtClean="0"/>
              <a:t>The axis is a keyword that specifies a direction you can travel from any node. You can go up through ancestors, down through descendants or linearly through siblings.</a:t>
            </a:r>
          </a:p>
        </p:txBody>
      </p:sp>
    </p:spTree>
    <p:extLst>
      <p:ext uri="{BB962C8B-B14F-4D97-AF65-F5344CB8AC3E}">
        <p14:creationId xmlns:p14="http://schemas.microsoft.com/office/powerpoint/2010/main" val="179589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IE" smtClean="0"/>
              <a:t>XPATH	</a:t>
            </a:r>
          </a:p>
        </p:txBody>
      </p:sp>
      <p:sp>
        <p:nvSpPr>
          <p:cNvPr id="19459" name="Content Placeholder 2"/>
          <p:cNvSpPr>
            <a:spLocks noGrp="1"/>
          </p:cNvSpPr>
          <p:nvPr>
            <p:ph idx="1"/>
          </p:nvPr>
        </p:nvSpPr>
        <p:spPr/>
        <p:txBody>
          <a:bodyPr/>
          <a:lstStyle/>
          <a:p>
            <a:pPr indent="0" eaLnBrk="1" hangingPunct="1">
              <a:buFont typeface="Wingdings 2" pitchFamily="18" charset="2"/>
              <a:buNone/>
            </a:pPr>
            <a:r>
              <a:rPr lang="en-IE" b="1" dirty="0" smtClean="0"/>
              <a:t>Node Axes</a:t>
            </a:r>
          </a:p>
          <a:p>
            <a:pPr indent="0" eaLnBrk="1" hangingPunct="1">
              <a:buFont typeface="Wingdings 2" pitchFamily="18" charset="2"/>
              <a:buNone/>
            </a:pPr>
            <a:r>
              <a:rPr lang="en-IE" b="1" dirty="0" smtClean="0"/>
              <a:t>Axis type		Matches</a:t>
            </a:r>
          </a:p>
          <a:p>
            <a:pPr indent="0" eaLnBrk="1" hangingPunct="1">
              <a:buFont typeface="Wingdings 2" pitchFamily="18" charset="2"/>
              <a:buNone/>
            </a:pPr>
            <a:r>
              <a:rPr lang="en-IE" sz="1800" dirty="0" smtClean="0"/>
              <a:t>Ancestor		all nodes above the context, up to root.</a:t>
            </a:r>
          </a:p>
          <a:p>
            <a:pPr indent="0" eaLnBrk="1" hangingPunct="1">
              <a:buFont typeface="Wingdings 2" pitchFamily="18" charset="2"/>
              <a:buNone/>
            </a:pPr>
            <a:r>
              <a:rPr lang="en-IE" sz="1800" dirty="0" smtClean="0"/>
              <a:t>Ancestor-or-self	ancestor node plus context node.</a:t>
            </a:r>
          </a:p>
          <a:p>
            <a:pPr indent="0" eaLnBrk="1" hangingPunct="1">
              <a:buFont typeface="Wingdings 2" pitchFamily="18" charset="2"/>
              <a:buNone/>
            </a:pPr>
            <a:r>
              <a:rPr lang="en-IE" sz="1800" dirty="0" smtClean="0"/>
              <a:t>Attribute		attributes of the context node.</a:t>
            </a:r>
          </a:p>
          <a:p>
            <a:pPr indent="0" eaLnBrk="1" hangingPunct="1">
              <a:buFont typeface="Wingdings 2" pitchFamily="18" charset="2"/>
              <a:buNone/>
            </a:pPr>
            <a:r>
              <a:rPr lang="en-IE" sz="1800" dirty="0" smtClean="0"/>
              <a:t>Child			children of the context node.</a:t>
            </a:r>
          </a:p>
          <a:p>
            <a:pPr indent="0" eaLnBrk="1" hangingPunct="1">
              <a:buFont typeface="Wingdings 2" pitchFamily="18" charset="2"/>
              <a:buNone/>
            </a:pPr>
            <a:r>
              <a:rPr lang="en-IE" sz="1800" dirty="0" smtClean="0"/>
              <a:t>Descendant		children of the context plus </a:t>
            </a:r>
            <a:r>
              <a:rPr lang="en-IE" sz="1800" dirty="0" err="1" smtClean="0"/>
              <a:t>descendents</a:t>
            </a:r>
            <a:endParaRPr lang="en-IE" sz="1800" dirty="0" smtClean="0"/>
          </a:p>
          <a:p>
            <a:pPr indent="0" eaLnBrk="1" hangingPunct="1">
              <a:buFont typeface="Wingdings 2" pitchFamily="18" charset="2"/>
              <a:buNone/>
            </a:pPr>
            <a:r>
              <a:rPr lang="en-IE" sz="1800" dirty="0" smtClean="0"/>
              <a:t>Descendant-or-self	descendent nodes plus context node.</a:t>
            </a:r>
          </a:p>
          <a:p>
            <a:pPr indent="0" eaLnBrk="1" hangingPunct="1">
              <a:buFont typeface="Wingdings 2" pitchFamily="18" charset="2"/>
              <a:buNone/>
            </a:pPr>
            <a:r>
              <a:rPr lang="en-IE" sz="1800" dirty="0" smtClean="0"/>
              <a:t>Following		nodes that follow the context node (not 				including context node </a:t>
            </a:r>
            <a:r>
              <a:rPr lang="en-IE" sz="1800" dirty="0" err="1" smtClean="0"/>
              <a:t>descendents</a:t>
            </a:r>
            <a:r>
              <a:rPr lang="en-IE" sz="1800" dirty="0" smtClean="0"/>
              <a:t>).</a:t>
            </a:r>
          </a:p>
          <a:p>
            <a:pPr indent="0" eaLnBrk="1" hangingPunct="1">
              <a:buFont typeface="Wingdings 2" pitchFamily="18" charset="2"/>
              <a:buNone/>
            </a:pPr>
            <a:r>
              <a:rPr lang="en-IE" sz="1800" dirty="0" smtClean="0"/>
              <a:t>Following-sibling	nodes that follow the context node at 					the same level (have the same parent).</a:t>
            </a:r>
          </a:p>
        </p:txBody>
      </p:sp>
    </p:spTree>
    <p:extLst>
      <p:ext uri="{BB962C8B-B14F-4D97-AF65-F5344CB8AC3E}">
        <p14:creationId xmlns:p14="http://schemas.microsoft.com/office/powerpoint/2010/main" val="374405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E" smtClean="0"/>
              <a:t>XPATH	</a:t>
            </a:r>
          </a:p>
        </p:txBody>
      </p:sp>
      <p:sp>
        <p:nvSpPr>
          <p:cNvPr id="4" name="Content Placeholder 2"/>
          <p:cNvSpPr txBox="1">
            <a:spLocks/>
          </p:cNvSpPr>
          <p:nvPr/>
        </p:nvSpPr>
        <p:spPr bwMode="auto">
          <a:xfrm>
            <a:off x="900113" y="1484313"/>
            <a:ext cx="7772400" cy="4572000"/>
          </a:xfrm>
          <a:prstGeom prst="rect">
            <a:avLst/>
          </a:prstGeom>
          <a:noFill/>
          <a:ln w="9525">
            <a:noFill/>
            <a:miter lim="800000"/>
            <a:headEnd/>
            <a:tailEnd/>
          </a:ln>
        </p:spPr>
        <p:txBody>
          <a:bodyPr/>
          <a:lstStyle/>
          <a:p>
            <a:pPr marL="273050">
              <a:spcBef>
                <a:spcPts val="575"/>
              </a:spcBef>
              <a:buClr>
                <a:schemeClr val="accent1"/>
              </a:buClr>
              <a:buSzPct val="85000"/>
              <a:buFont typeface="Wingdings 2" pitchFamily="18" charset="2"/>
              <a:buNone/>
              <a:defRPr/>
            </a:pPr>
            <a:r>
              <a:rPr lang="en-IE" sz="2600" b="1" dirty="0">
                <a:latin typeface="+mn-lt"/>
              </a:rPr>
              <a:t>Node Axes</a:t>
            </a:r>
          </a:p>
          <a:p>
            <a:pPr marL="273050">
              <a:spcBef>
                <a:spcPts val="575"/>
              </a:spcBef>
              <a:buClr>
                <a:schemeClr val="accent1"/>
              </a:buClr>
              <a:buSzPct val="85000"/>
              <a:buFont typeface="Wingdings 2" pitchFamily="18" charset="2"/>
              <a:buNone/>
              <a:defRPr/>
            </a:pPr>
            <a:r>
              <a:rPr lang="en-IE" sz="2600" b="1" dirty="0">
                <a:latin typeface="+mn-lt"/>
              </a:rPr>
              <a:t>Axis type		Matches</a:t>
            </a:r>
          </a:p>
          <a:p>
            <a:pPr marL="273050">
              <a:spcBef>
                <a:spcPts val="575"/>
              </a:spcBef>
              <a:buClr>
                <a:schemeClr val="accent1"/>
              </a:buClr>
              <a:buSzPct val="85000"/>
              <a:buFont typeface="Wingdings 2" pitchFamily="18" charset="2"/>
              <a:buNone/>
              <a:defRPr/>
            </a:pPr>
            <a:r>
              <a:rPr lang="en-IE" dirty="0">
                <a:latin typeface="+mn-lt"/>
              </a:rPr>
              <a:t>Namespace		All the namespace nodes of an element</a:t>
            </a:r>
          </a:p>
          <a:p>
            <a:pPr marL="273050">
              <a:spcBef>
                <a:spcPts val="575"/>
              </a:spcBef>
              <a:buClr>
                <a:schemeClr val="accent1"/>
              </a:buClr>
              <a:buSzPct val="85000"/>
              <a:buFont typeface="Wingdings 2" pitchFamily="18" charset="2"/>
              <a:buNone/>
              <a:defRPr/>
            </a:pPr>
            <a:r>
              <a:rPr lang="en-IE" dirty="0">
                <a:latin typeface="+mn-lt"/>
              </a:rPr>
              <a:t>Parent			the parent of the context node.</a:t>
            </a:r>
          </a:p>
          <a:p>
            <a:pPr marL="273050">
              <a:spcBef>
                <a:spcPts val="575"/>
              </a:spcBef>
              <a:buClr>
                <a:schemeClr val="accent1"/>
              </a:buClr>
              <a:buSzPct val="85000"/>
              <a:buFont typeface="Wingdings 2" pitchFamily="18" charset="2"/>
              <a:buNone/>
              <a:defRPr/>
            </a:pPr>
            <a:r>
              <a:rPr lang="en-IE" dirty="0">
                <a:latin typeface="+mn-lt"/>
              </a:rPr>
              <a:t>Preceding		nodes that occur before the context node at any level in 		</a:t>
            </a:r>
            <a:r>
              <a:rPr lang="en-IE" dirty="0" smtClean="0">
                <a:latin typeface="+mn-lt"/>
              </a:rPr>
              <a:t>the </a:t>
            </a:r>
            <a:r>
              <a:rPr lang="en-IE" dirty="0">
                <a:latin typeface="+mn-lt"/>
              </a:rPr>
              <a:t>document (including preceding siblings).</a:t>
            </a:r>
          </a:p>
          <a:p>
            <a:pPr marL="273050">
              <a:spcBef>
                <a:spcPts val="575"/>
              </a:spcBef>
              <a:buClr>
                <a:schemeClr val="accent1"/>
              </a:buClr>
              <a:buSzPct val="85000"/>
              <a:buFont typeface="Wingdings 2" pitchFamily="18" charset="2"/>
              <a:buNone/>
              <a:defRPr/>
            </a:pPr>
            <a:r>
              <a:rPr lang="en-IE" dirty="0">
                <a:latin typeface="+mn-lt"/>
              </a:rPr>
              <a:t>Preceding-sibling	</a:t>
            </a:r>
            <a:r>
              <a:rPr lang="en-IE" dirty="0" smtClean="0">
                <a:latin typeface="+mn-lt"/>
              </a:rPr>
              <a:t>nodes </a:t>
            </a:r>
            <a:r>
              <a:rPr lang="en-IE" dirty="0">
                <a:latin typeface="+mn-lt"/>
              </a:rPr>
              <a:t>that occur before the context </a:t>
            </a:r>
            <a:endParaRPr lang="en-IE" dirty="0" smtClean="0">
              <a:latin typeface="+mn-lt"/>
            </a:endParaRPr>
          </a:p>
          <a:p>
            <a:pPr marL="273050">
              <a:spcBef>
                <a:spcPts val="575"/>
              </a:spcBef>
              <a:buClr>
                <a:schemeClr val="accent1"/>
              </a:buClr>
              <a:buSzPct val="85000"/>
              <a:buFont typeface="Wingdings 2" pitchFamily="18" charset="2"/>
              <a:buNone/>
              <a:defRPr/>
            </a:pPr>
            <a:r>
              <a:rPr lang="en-IE" dirty="0"/>
              <a:t>	</a:t>
            </a:r>
            <a:r>
              <a:rPr lang="en-IE" dirty="0" smtClean="0"/>
              <a:t>		</a:t>
            </a:r>
            <a:r>
              <a:rPr lang="en-IE" dirty="0" smtClean="0">
                <a:latin typeface="+mn-lt"/>
              </a:rPr>
              <a:t>node </a:t>
            </a:r>
            <a:r>
              <a:rPr lang="en-IE" dirty="0">
                <a:latin typeface="+mn-lt"/>
              </a:rPr>
              <a:t>at the same level</a:t>
            </a:r>
          </a:p>
          <a:p>
            <a:pPr marL="273050">
              <a:spcBef>
                <a:spcPts val="575"/>
              </a:spcBef>
              <a:buClr>
                <a:schemeClr val="accent1"/>
              </a:buClr>
              <a:buSzPct val="85000"/>
              <a:buFont typeface="Wingdings 2" pitchFamily="18" charset="2"/>
              <a:buNone/>
              <a:defRPr/>
            </a:pPr>
            <a:r>
              <a:rPr lang="en-IE" dirty="0">
                <a:latin typeface="+mn-lt"/>
              </a:rPr>
              <a:t>Self			context node itself.</a:t>
            </a:r>
          </a:p>
        </p:txBody>
      </p:sp>
    </p:spTree>
    <p:extLst>
      <p:ext uri="{BB962C8B-B14F-4D97-AF65-F5344CB8AC3E}">
        <p14:creationId xmlns:p14="http://schemas.microsoft.com/office/powerpoint/2010/main" val="1376507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88</TotalTime>
  <Words>749</Words>
  <Application>Microsoft Office PowerPoint</Application>
  <PresentationFormat>On-screen Show (4:3)</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XPATH </vt:lpstr>
      <vt:lpstr>XPATH </vt:lpstr>
      <vt:lpstr>XPATH </vt:lpstr>
      <vt:lpstr>XPATH </vt:lpstr>
      <vt:lpstr>XPATH </vt:lpstr>
      <vt:lpstr>XPATH </vt:lpstr>
      <vt:lpstr>XPATH </vt:lpstr>
      <vt:lpstr>XPATH </vt:lpstr>
      <vt:lpstr>XPATH </vt:lpstr>
      <vt:lpstr>XPATH </vt:lpstr>
      <vt:lpstr>XPATH </vt:lpstr>
      <vt:lpstr>XPATH</vt:lpstr>
      <vt:lpstr>XPATH</vt:lpstr>
      <vt:lpstr>XPATH</vt:lpstr>
      <vt:lpstr>XPATH</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XPATH</dc:title>
  <dc:creator>Brenda Mullally</dc:creator>
  <cp:lastModifiedBy>Brenda Mullally</cp:lastModifiedBy>
  <cp:revision>9</cp:revision>
  <dcterms:created xsi:type="dcterms:W3CDTF">2014-03-06T10:34:15Z</dcterms:created>
  <dcterms:modified xsi:type="dcterms:W3CDTF">2016-03-09T10:38:05Z</dcterms:modified>
</cp:coreProperties>
</file>