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90" r:id="rId2"/>
    <p:sldId id="291" r:id="rId3"/>
    <p:sldId id="292" r:id="rId4"/>
    <p:sldId id="293" r:id="rId5"/>
    <p:sldId id="294" r:id="rId6"/>
    <p:sldId id="295" r:id="rId7"/>
    <p:sldId id="296" r:id="rId8"/>
    <p:sldId id="297" r:id="rId9"/>
    <p:sldId id="302" r:id="rId10"/>
    <p:sldId id="298" r:id="rId11"/>
    <p:sldId id="311" r:id="rId12"/>
    <p:sldId id="312" r:id="rId13"/>
    <p:sldId id="299" r:id="rId14"/>
    <p:sldId id="303"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1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1A08DB-2205-4117-BE4C-9CA6AC66693B}" type="datetimeFigureOut">
              <a:rPr lang="en-IE" smtClean="0"/>
              <a:pPr/>
              <a:t>10/02/2016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19329-55D1-46FE-A824-4D5927AE4416}" type="slidenum">
              <a:rPr lang="en-IE" smtClean="0"/>
              <a:pPr/>
              <a:t>‹#›</a:t>
            </a:fld>
            <a:endParaRPr lang="en-IE"/>
          </a:p>
        </p:txBody>
      </p:sp>
    </p:spTree>
    <p:extLst>
      <p:ext uri="{BB962C8B-B14F-4D97-AF65-F5344CB8AC3E}">
        <p14:creationId xmlns:p14="http://schemas.microsoft.com/office/powerpoint/2010/main" val="242895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5ED149-8577-4953-B1B5-973ACA24796D}"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80007-4D5D-424A-8FAD-277FA567784D}"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C3DFC-B0CC-47E9-A32B-262EBB19FA3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F1555-8797-4330-9FE1-6736AF2E3537}"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323528"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CEDC0-5636-4282-80FA-16DE6FE5DEC4}"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
        <p:nvSpPr>
          <p:cNvPr id="8" name="Content Placeholder 7"/>
          <p:cNvSpPr>
            <a:spLocks noGrp="1"/>
          </p:cNvSpPr>
          <p:nvPr>
            <p:ph sz="quarter" idx="1"/>
          </p:nvPr>
        </p:nvSpPr>
        <p:spPr>
          <a:xfrm>
            <a:off x="914400" y="1447800"/>
            <a:ext cx="7772400" cy="4572000"/>
          </a:xfrm>
        </p:spPr>
        <p:txBody>
          <a:bodyPr vert="horz"/>
          <a:lstStyle>
            <a:lvl1pPr marL="0" indent="0">
              <a:buNone/>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Content Placeholder 2"/>
          <p:cNvSpPr txBox="1">
            <a:spLocks/>
          </p:cNvSpPr>
          <p:nvPr userDrawn="1"/>
        </p:nvSpPr>
        <p:spPr>
          <a:xfrm>
            <a:off x="1043608" y="63182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a:t>
            </a:r>
            <a:r>
              <a:rPr lang="en-IE" sz="3200" dirty="0" smtClean="0">
                <a:solidFill>
                  <a:schemeClr val="tx1"/>
                </a:solidFill>
              </a:rPr>
              <a:t>Quality control</a:t>
            </a:r>
            <a:endParaRPr lang="en-IE" sz="3200" dirty="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162DE-E9AC-4351-ACB9-91F50F338907}" type="datetime1">
              <a:rPr lang="en-IE" smtClean="0"/>
              <a:pPr/>
              <a:t>10/02/2016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BD0410-07E7-4DA5-882E-42475A2CC8CC}" type="datetime1">
              <a:rPr lang="en-IE" smtClean="0"/>
              <a:pPr/>
              <a:t>10/02/2016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FD5109-0EC0-4BC8-9929-3474CF5A16C4}" type="datetime1">
              <a:rPr lang="en-IE" smtClean="0"/>
              <a:pPr/>
              <a:t>10/02/2016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3A9BBF-CAD1-4254-863E-B3078314FACE}" type="datetime1">
              <a:rPr lang="en-IE" smtClean="0"/>
              <a:pPr/>
              <a:t>10/02/2016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33529-9A3A-4F64-A810-B063CF59D666}" type="datetime1">
              <a:rPr lang="en-IE" smtClean="0"/>
              <a:pPr/>
              <a:t>10/02/2016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C3AB6D-33B4-4862-A68A-E4CB7CEA0E18}" type="datetime1">
              <a:rPr lang="en-IE" smtClean="0"/>
              <a:pPr/>
              <a:t>10/02/2016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53424DF-C8D4-4B7C-A7E8-8EBA23C8536C}" type="slidenum">
              <a:rPr lang="en-IE" smtClean="0"/>
              <a:pPr/>
              <a:t>‹#›</a:t>
            </a:fld>
            <a:endParaRPr lang="en-IE"/>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C7E3EE1-9D56-41F6-A092-DE1AFAEC2EC2}" type="datetime1">
              <a:rPr lang="en-IE" smtClean="0"/>
              <a:pPr/>
              <a:t>10/02/2016</a:t>
            </a:fld>
            <a:endParaRPr lang="en-IE"/>
          </a:p>
        </p:txBody>
      </p:sp>
      <p:sp>
        <p:nvSpPr>
          <p:cNvPr id="9" name="Slide Number Placeholder 8"/>
          <p:cNvSpPr>
            <a:spLocks noGrp="1"/>
          </p:cNvSpPr>
          <p:nvPr>
            <p:ph type="sldNum" sz="quarter" idx="11"/>
          </p:nvPr>
        </p:nvSpPr>
        <p:spPr/>
        <p:txBody>
          <a:bodyPr/>
          <a:lstStyle/>
          <a:p>
            <a:fld id="{C53424DF-C8D4-4B7C-A7E8-8EBA23C8536C}" type="slidenum">
              <a:rPr lang="en-IE" smtClean="0"/>
              <a:pPr/>
              <a:t>‹#›</a:t>
            </a:fld>
            <a:endParaRPr lang="en-IE"/>
          </a:p>
        </p:txBody>
      </p:sp>
      <p:sp>
        <p:nvSpPr>
          <p:cNvPr id="10" name="Footer Placeholder 9"/>
          <p:cNvSpPr>
            <a:spLocks noGrp="1"/>
          </p:cNvSpPr>
          <p:nvPr>
            <p:ph type="ftr" sz="quarter" idx="12"/>
          </p:nvPr>
        </p:nvSpPr>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53424DF-C8D4-4B7C-A7E8-8EBA23C8536C}" type="slidenum">
              <a:rPr lang="en-IE" smtClean="0"/>
              <a:pPr/>
              <a:t>‹#›</a:t>
            </a:fld>
            <a:endParaRPr lang="en-IE"/>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E"/>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60F1555-8797-4330-9FE1-6736AF2E3537}" type="datetime1">
              <a:rPr lang="en-IE" smtClean="0"/>
              <a:pPr/>
              <a:t>10/02/2016</a:t>
            </a:fld>
            <a:endParaRPr lang="en-I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702" r:id="rId24"/>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a:t>
            </a:fld>
            <a:endParaRPr lang="en-IE"/>
          </a:p>
        </p:txBody>
      </p:sp>
      <p:sp>
        <p:nvSpPr>
          <p:cNvPr id="5" name="Content Placeholder 4"/>
          <p:cNvSpPr>
            <a:spLocks noGrp="1" noChangeArrowheads="1"/>
          </p:cNvSpPr>
          <p:nvPr>
            <p:ph sz="quarter" idx="1"/>
          </p:nvPr>
        </p:nvSpPr>
        <p:spPr>
          <a:xfrm>
            <a:off x="457200" y="1600200"/>
            <a:ext cx="8229600" cy="4967514"/>
          </a:xfrm>
        </p:spPr>
        <p:txBody>
          <a:bodyPr>
            <a:spAutoFit/>
          </a:bodyPr>
          <a:lstStyle/>
          <a:p>
            <a:pPr>
              <a:buFont typeface="Arial" charset="0"/>
              <a:buNone/>
            </a:pPr>
            <a:r>
              <a:rPr lang="en-IE" dirty="0" smtClean="0"/>
              <a:t>Schemas </a:t>
            </a:r>
            <a:r>
              <a:rPr lang="en-IE" dirty="0" smtClean="0"/>
              <a:t>are the keepers of </a:t>
            </a:r>
            <a:r>
              <a:rPr lang="en-IE" dirty="0" err="1" smtClean="0"/>
              <a:t>markup</a:t>
            </a:r>
            <a:r>
              <a:rPr lang="en-IE" dirty="0" smtClean="0"/>
              <a:t> languages. They keep documents from straying outside and causing trouble. For instance an administrator of a web site can use a schema to determine which web pages are legal </a:t>
            </a:r>
            <a:r>
              <a:rPr lang="en-IE" dirty="0" smtClean="0"/>
              <a:t>HTML</a:t>
            </a:r>
            <a:r>
              <a:rPr lang="en-IE" dirty="0" smtClean="0"/>
              <a:t>, and which are only pretending to be.</a:t>
            </a:r>
          </a:p>
          <a:p>
            <a:pPr>
              <a:buFont typeface="Arial" charset="0"/>
              <a:buNone/>
            </a:pPr>
            <a:endParaRPr lang="en-IE" dirty="0"/>
          </a:p>
          <a:p>
            <a:pPr>
              <a:buFont typeface="Arial" charset="0"/>
              <a:buNone/>
            </a:pPr>
            <a:r>
              <a:rPr lang="en-IE" dirty="0" smtClean="0"/>
              <a:t>A schema is a representation of a class of things.</a:t>
            </a:r>
          </a:p>
          <a:p>
            <a:pPr>
              <a:buFont typeface="Arial" charset="0"/>
              <a:buNone/>
            </a:pPr>
            <a:r>
              <a:rPr lang="en-IE" dirty="0" smtClean="0"/>
              <a:t>A schema for computer games could be </a:t>
            </a:r>
            <a:r>
              <a:rPr lang="en-IE" dirty="0" smtClean="0"/>
              <a:t>rules that a game must meet to be in that class.</a:t>
            </a:r>
            <a:endParaRPr lang="en-IE" dirty="0" smtClean="0"/>
          </a:p>
          <a:p>
            <a:pPr>
              <a:buFont typeface="Arial" charset="0"/>
              <a:buNone/>
            </a:pPr>
            <a:r>
              <a:rPr lang="en-IE" dirty="0" smtClean="0"/>
              <a:t>A schema allows you to identify when something is or is not a representative instance of the class.</a:t>
            </a:r>
          </a:p>
          <a:p>
            <a:pPr>
              <a:buFont typeface="Arial" charset="0"/>
              <a:buNone/>
            </a:pPr>
            <a:endParaRPr lang="en-IE" dirty="0" smtClean="0"/>
          </a:p>
          <a:p>
            <a:endParaRPr lang="en-IE" dirty="0" smtClean="0"/>
          </a:p>
          <a:p>
            <a:endParaRPr lang="en-IE" dirty="0" smtClean="0"/>
          </a:p>
        </p:txBody>
      </p:sp>
    </p:spTree>
    <p:extLst>
      <p:ext uri="{BB962C8B-B14F-4D97-AF65-F5344CB8AC3E}">
        <p14:creationId xmlns:p14="http://schemas.microsoft.com/office/powerpoint/2010/main" val="674810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10</a:t>
            </a:fld>
            <a:endParaRPr lang="en-IE"/>
          </a:p>
        </p:txBody>
      </p:sp>
      <p:sp>
        <p:nvSpPr>
          <p:cNvPr id="3" name="Content Placeholder 2"/>
          <p:cNvSpPr>
            <a:spLocks noGrp="1"/>
          </p:cNvSpPr>
          <p:nvPr>
            <p:ph sz="quarter" idx="1"/>
          </p:nvPr>
        </p:nvSpPr>
        <p:spPr>
          <a:xfrm>
            <a:off x="539552" y="1628800"/>
            <a:ext cx="7772400" cy="4572000"/>
          </a:xfrm>
        </p:spPr>
        <p:txBody>
          <a:bodyPr/>
          <a:lstStyle/>
          <a:p>
            <a:r>
              <a:rPr lang="en-IE" b="1" dirty="0" smtClean="0"/>
              <a:t>DTDs</a:t>
            </a:r>
          </a:p>
          <a:p>
            <a:r>
              <a:rPr lang="en-IE" dirty="0" smtClean="0"/>
              <a:t>A DTD declares a set of allowed elements. (</a:t>
            </a:r>
            <a:r>
              <a:rPr lang="en-IE" dirty="0" smtClean="0"/>
              <a:t>vocabulary) You cannot use any element names other than those in this set.</a:t>
            </a:r>
          </a:p>
          <a:p>
            <a:endParaRPr lang="en-IE" dirty="0" smtClean="0"/>
          </a:p>
          <a:p>
            <a:r>
              <a:rPr lang="en-IE" dirty="0" smtClean="0"/>
              <a:t>A DTD defines a content model for each element. This is a pattern of what elements or data can go inside an element, in what order, in what number, and whether they are required or optional. (</a:t>
            </a:r>
            <a:r>
              <a:rPr lang="en-IE" dirty="0" err="1" smtClean="0"/>
              <a:t>grammer</a:t>
            </a:r>
            <a:r>
              <a:rPr lang="en-IE" dirty="0" smtClean="0"/>
              <a:t>)</a:t>
            </a:r>
            <a:endParaRPr lang="en-I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11</a:t>
            </a:fld>
            <a:endParaRPr lang="en-IE"/>
          </a:p>
        </p:txBody>
      </p:sp>
      <p:sp>
        <p:nvSpPr>
          <p:cNvPr id="3" name="Content Placeholder 2"/>
          <p:cNvSpPr>
            <a:spLocks noGrp="1"/>
          </p:cNvSpPr>
          <p:nvPr>
            <p:ph sz="quarter" idx="1"/>
          </p:nvPr>
        </p:nvSpPr>
        <p:spPr>
          <a:xfrm>
            <a:off x="395536" y="1556792"/>
            <a:ext cx="7772400" cy="4572000"/>
          </a:xfrm>
        </p:spPr>
        <p:txBody>
          <a:bodyPr/>
          <a:lstStyle/>
          <a:p>
            <a:r>
              <a:rPr lang="en-GB" b="1" dirty="0" smtClean="0"/>
              <a:t>DTD’s</a:t>
            </a:r>
          </a:p>
          <a:p>
            <a:endParaRPr lang="en-IE" dirty="0"/>
          </a:p>
          <a:p>
            <a:r>
              <a:rPr lang="en-IE" dirty="0"/>
              <a:t>A DTD declares a set of allowed attributes for each element</a:t>
            </a:r>
            <a:r>
              <a:rPr lang="en-IE" dirty="0" smtClean="0"/>
              <a:t>. Each attribute declaration defines the name, datatype, default values (if any), and behaviour (required, optional) of the attribute.</a:t>
            </a:r>
          </a:p>
          <a:p>
            <a:endParaRPr lang="en-IE" dirty="0"/>
          </a:p>
          <a:p>
            <a:r>
              <a:rPr lang="en-IE" dirty="0"/>
              <a:t>A DTD provides a variety of mechanisms to make managing the model easier</a:t>
            </a:r>
            <a:r>
              <a:rPr lang="en-IE" dirty="0" smtClean="0"/>
              <a:t>. Parameter entities and the import of pieces of the model from an external file.</a:t>
            </a:r>
            <a:endParaRPr lang="en-IE" dirty="0"/>
          </a:p>
          <a:p>
            <a:endParaRPr lang="en-GB" dirty="0"/>
          </a:p>
        </p:txBody>
      </p:sp>
    </p:spTree>
    <p:extLst>
      <p:ext uri="{BB962C8B-B14F-4D97-AF65-F5344CB8AC3E}">
        <p14:creationId xmlns:p14="http://schemas.microsoft.com/office/powerpoint/2010/main" val="339408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12</a:t>
            </a:fld>
            <a:endParaRPr lang="en-IE"/>
          </a:p>
        </p:txBody>
      </p:sp>
      <p:sp>
        <p:nvSpPr>
          <p:cNvPr id="3" name="Content Placeholder 2"/>
          <p:cNvSpPr>
            <a:spLocks noGrp="1"/>
          </p:cNvSpPr>
          <p:nvPr>
            <p:ph sz="quarter" idx="1"/>
          </p:nvPr>
        </p:nvSpPr>
        <p:spPr>
          <a:xfrm>
            <a:off x="611560" y="1412776"/>
            <a:ext cx="7772400" cy="4572000"/>
          </a:xfrm>
        </p:spPr>
        <p:txBody>
          <a:bodyPr/>
          <a:lstStyle/>
          <a:p>
            <a:endParaRPr lang="en-GB" dirty="0" smtClean="0"/>
          </a:p>
          <a:p>
            <a:r>
              <a:rPr lang="en-GB" dirty="0" smtClean="0"/>
              <a:t>A DTD is a set of rules or declarations. Each declaration adds a new element, set of attributes, entity, or notation to the language you are describing.</a:t>
            </a:r>
          </a:p>
          <a:p>
            <a:r>
              <a:rPr lang="en-GB" dirty="0" smtClean="0"/>
              <a:t>The order of declarations is important, if you declare the same entity twice the first takes precedence and all others are ignored. </a:t>
            </a:r>
          </a:p>
          <a:p>
            <a:r>
              <a:rPr lang="en-GB" dirty="0" smtClean="0"/>
              <a:t>Also if parameter entities are used they must be declared first and then used as references.</a:t>
            </a:r>
            <a:endParaRPr lang="en-GB" dirty="0"/>
          </a:p>
        </p:txBody>
      </p:sp>
    </p:spTree>
    <p:extLst>
      <p:ext uri="{BB962C8B-B14F-4D97-AF65-F5344CB8AC3E}">
        <p14:creationId xmlns:p14="http://schemas.microsoft.com/office/powerpoint/2010/main" val="171018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13</a:t>
            </a:fld>
            <a:endParaRPr lang="en-IE"/>
          </a:p>
        </p:txBody>
      </p:sp>
      <p:sp>
        <p:nvSpPr>
          <p:cNvPr id="3" name="Content Placeholder 2"/>
          <p:cNvSpPr>
            <a:spLocks noGrp="1"/>
          </p:cNvSpPr>
          <p:nvPr>
            <p:ph sz="quarter" idx="1"/>
          </p:nvPr>
        </p:nvSpPr>
        <p:spPr>
          <a:xfrm>
            <a:off x="539552" y="1484784"/>
            <a:ext cx="7772400" cy="4572000"/>
          </a:xfrm>
        </p:spPr>
        <p:txBody>
          <a:bodyPr/>
          <a:lstStyle/>
          <a:p>
            <a:r>
              <a:rPr lang="en-IE" b="1" dirty="0" smtClean="0"/>
              <a:t>Tips for designing and customising </a:t>
            </a:r>
            <a:r>
              <a:rPr lang="en-IE" b="1" dirty="0" smtClean="0"/>
              <a:t>DTDs</a:t>
            </a:r>
          </a:p>
          <a:p>
            <a:endParaRPr lang="en-IE" b="1" dirty="0" smtClean="0"/>
          </a:p>
          <a:p>
            <a:r>
              <a:rPr lang="en-IE" dirty="0" smtClean="0"/>
              <a:t>Organise declarations by function – keep declaration separated into sections by their purpose. This helps to navigate the file</a:t>
            </a:r>
            <a:r>
              <a:rPr lang="en-IE" dirty="0" smtClean="0"/>
              <a:t>.</a:t>
            </a:r>
          </a:p>
          <a:p>
            <a:endParaRPr lang="en-IE" dirty="0" smtClean="0"/>
          </a:p>
          <a:p>
            <a:r>
              <a:rPr lang="en-IE" dirty="0" smtClean="0"/>
              <a:t>Pad out your declarations with lots of whitespace. Spacing out the parts and on separate lines helps to make them more understandable.</a:t>
            </a:r>
          </a:p>
          <a:p>
            <a:r>
              <a:rPr lang="en-IE" dirty="0" smtClean="0"/>
              <a:t>Use comments liberally. Place a comment at the top of each section.</a:t>
            </a:r>
          </a:p>
          <a:p>
            <a:r>
              <a:rPr lang="en-IE" dirty="0" smtClean="0"/>
              <a:t>Version tracking. Keep track of updates and versions.</a:t>
            </a:r>
          </a:p>
          <a:p>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14</a:t>
            </a:fld>
            <a:endParaRPr lang="en-IE"/>
          </a:p>
        </p:txBody>
      </p:sp>
      <p:sp>
        <p:nvSpPr>
          <p:cNvPr id="3" name="Content Placeholder 2"/>
          <p:cNvSpPr>
            <a:spLocks noGrp="1"/>
          </p:cNvSpPr>
          <p:nvPr>
            <p:ph sz="quarter" idx="1"/>
          </p:nvPr>
        </p:nvSpPr>
        <p:spPr/>
        <p:txBody>
          <a:bodyPr>
            <a:normAutofit fontScale="92500" lnSpcReduction="20000"/>
          </a:bodyPr>
          <a:lstStyle/>
          <a:p>
            <a:r>
              <a:rPr lang="en-US" dirty="0"/>
              <a:t>The purpose of a DTD is to define the model/structure of an XML document. It defines that model/structure with a list of legal elements</a:t>
            </a:r>
            <a:r>
              <a:rPr lang="en-US" dirty="0" smtClean="0"/>
              <a:t>:</a:t>
            </a:r>
          </a:p>
          <a:p>
            <a:r>
              <a:rPr lang="en-US" dirty="0" smtClean="0"/>
              <a:t>&lt;?XML  version=“1.0”?&gt;</a:t>
            </a:r>
          </a:p>
          <a:p>
            <a:r>
              <a:rPr lang="en-US" dirty="0" smtClean="0"/>
              <a:t>&lt;note&gt;</a:t>
            </a:r>
          </a:p>
          <a:p>
            <a:r>
              <a:rPr lang="en-US" dirty="0"/>
              <a:t> </a:t>
            </a:r>
            <a:r>
              <a:rPr lang="en-US" dirty="0" smtClean="0"/>
              <a:t> &lt;to&gt;Joe&lt;/to&gt;</a:t>
            </a:r>
          </a:p>
          <a:p>
            <a:r>
              <a:rPr lang="en-US" dirty="0"/>
              <a:t> </a:t>
            </a:r>
            <a:r>
              <a:rPr lang="en-US" dirty="0" smtClean="0"/>
              <a:t> &lt;from&gt;John&lt;/from&gt;</a:t>
            </a:r>
          </a:p>
          <a:p>
            <a:r>
              <a:rPr lang="en-US" dirty="0"/>
              <a:t> </a:t>
            </a:r>
            <a:r>
              <a:rPr lang="en-US" dirty="0" smtClean="0"/>
              <a:t> &lt;heading&gt;General talk&lt;/heading&gt;</a:t>
            </a:r>
          </a:p>
          <a:p>
            <a:r>
              <a:rPr lang="en-US" dirty="0"/>
              <a:t> </a:t>
            </a:r>
            <a:r>
              <a:rPr lang="en-US" dirty="0" smtClean="0"/>
              <a:t> &lt;body&gt;blah </a:t>
            </a:r>
            <a:r>
              <a:rPr lang="en-US" dirty="0" err="1" smtClean="0"/>
              <a:t>blah</a:t>
            </a:r>
            <a:r>
              <a:rPr lang="en-US" dirty="0" smtClean="0"/>
              <a:t> blah&lt;/body&gt;</a:t>
            </a:r>
          </a:p>
          <a:p>
            <a:r>
              <a:rPr lang="en-US" dirty="0" smtClean="0"/>
              <a:t>&lt;/note&gt;</a:t>
            </a:r>
            <a:endParaRPr lang="en-US" dirty="0"/>
          </a:p>
          <a:p>
            <a:endParaRPr lang="en-US" dirty="0"/>
          </a:p>
          <a:p>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&lt;!ELEMENT note (</a:t>
            </a:r>
            <a:r>
              <a:rPr lang="en-US" dirty="0" err="1">
                <a:latin typeface="Courier New" pitchFamily="49" charset="0"/>
                <a:cs typeface="Courier New" pitchFamily="49" charset="0"/>
              </a:rPr>
              <a:t>to,from,heading,body</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&lt;!ELEMENT to (#PCDATA)&gt;</a:t>
            </a:r>
            <a:br>
              <a:rPr lang="en-US" dirty="0">
                <a:latin typeface="Courier New" pitchFamily="49" charset="0"/>
                <a:cs typeface="Courier New" pitchFamily="49" charset="0"/>
              </a:rPr>
            </a:br>
            <a:r>
              <a:rPr lang="en-US" dirty="0">
                <a:latin typeface="Courier New" pitchFamily="49" charset="0"/>
                <a:cs typeface="Courier New" pitchFamily="49" charset="0"/>
              </a:rPr>
              <a:t>&lt;!ELEMENT from (#PCDATA)&gt;</a:t>
            </a:r>
            <a:br>
              <a:rPr lang="en-US" dirty="0">
                <a:latin typeface="Courier New" pitchFamily="49" charset="0"/>
                <a:cs typeface="Courier New" pitchFamily="49" charset="0"/>
              </a:rPr>
            </a:br>
            <a:r>
              <a:rPr lang="en-US" dirty="0">
                <a:latin typeface="Courier New" pitchFamily="49" charset="0"/>
                <a:cs typeface="Courier New" pitchFamily="49" charset="0"/>
              </a:rPr>
              <a:t>&lt;!ELEMENT heading (#PCDATA)&gt;</a:t>
            </a:r>
            <a:br>
              <a:rPr lang="en-US" dirty="0">
                <a:latin typeface="Courier New" pitchFamily="49" charset="0"/>
                <a:cs typeface="Courier New" pitchFamily="49" charset="0"/>
              </a:rPr>
            </a:br>
            <a:r>
              <a:rPr lang="en-US" dirty="0">
                <a:latin typeface="Courier New" pitchFamily="49" charset="0"/>
                <a:cs typeface="Courier New" pitchFamily="49" charset="0"/>
              </a:rPr>
              <a:t>&lt;!ELEMENT body (#PCDATA)&gt;</a:t>
            </a:r>
            <a:endParaRPr lang="en-GB" dirty="0"/>
          </a:p>
        </p:txBody>
      </p:sp>
    </p:spTree>
    <p:extLst>
      <p:ext uri="{BB962C8B-B14F-4D97-AF65-F5344CB8AC3E}">
        <p14:creationId xmlns:p14="http://schemas.microsoft.com/office/powerpoint/2010/main" val="356770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15</a:t>
            </a:fld>
            <a:endParaRPr lang="en-IE"/>
          </a:p>
        </p:txBody>
      </p:sp>
      <p:sp>
        <p:nvSpPr>
          <p:cNvPr id="3" name="Content Placeholder 2"/>
          <p:cNvSpPr>
            <a:spLocks noGrp="1"/>
          </p:cNvSpPr>
          <p:nvPr>
            <p:ph sz="quarter" idx="1"/>
          </p:nvPr>
        </p:nvSpPr>
        <p:spPr/>
        <p:txBody>
          <a:bodyPr/>
          <a:lstStyle/>
          <a:p>
            <a:r>
              <a:rPr lang="en-GB" dirty="0" smtClean="0"/>
              <a:t>Declaration syntax is flexible when it comes to whitespace. You can add extra space anywhere except in the string of characters at the beginning that identifies the declaration type.</a:t>
            </a:r>
          </a:p>
          <a:p>
            <a:endParaRPr lang="en-GB" dirty="0"/>
          </a:p>
          <a:p>
            <a:r>
              <a:rPr lang="en-GB" sz="1600" dirty="0" smtClean="0"/>
              <a:t>&lt;!ELEMENT              </a:t>
            </a:r>
            <a:r>
              <a:rPr lang="en-GB" sz="1600" dirty="0" err="1" smtClean="0"/>
              <a:t>thingie</a:t>
            </a:r>
            <a:r>
              <a:rPr lang="en-GB" sz="1600" dirty="0" smtClean="0"/>
              <a:t>       ALL&gt;</a:t>
            </a:r>
          </a:p>
          <a:p>
            <a:endParaRPr lang="en-GB" sz="1600" dirty="0"/>
          </a:p>
          <a:p>
            <a:r>
              <a:rPr lang="en-GB" sz="1600" dirty="0" smtClean="0"/>
              <a:t>&lt;!ELEMENT</a:t>
            </a:r>
          </a:p>
          <a:p>
            <a:r>
              <a:rPr lang="en-GB" sz="1600" dirty="0"/>
              <a:t> </a:t>
            </a:r>
            <a:r>
              <a:rPr lang="en-GB" sz="1600" dirty="0" smtClean="0"/>
              <a:t>  </a:t>
            </a:r>
            <a:r>
              <a:rPr lang="en-GB" sz="1600" dirty="0" err="1" smtClean="0"/>
              <a:t>thingie</a:t>
            </a:r>
            <a:endParaRPr lang="en-GB" sz="1600" dirty="0" smtClean="0"/>
          </a:p>
          <a:p>
            <a:r>
              <a:rPr lang="en-GB" sz="1600" dirty="0"/>
              <a:t> </a:t>
            </a:r>
            <a:r>
              <a:rPr lang="en-GB" sz="1600" dirty="0" smtClean="0"/>
              <a:t>  ALL&gt;</a:t>
            </a:r>
          </a:p>
          <a:p>
            <a:endParaRPr lang="en-GB" sz="1600" dirty="0"/>
          </a:p>
          <a:p>
            <a:r>
              <a:rPr lang="en-GB" sz="1600" dirty="0" smtClean="0"/>
              <a:t>&lt;!ELEMENT </a:t>
            </a:r>
            <a:r>
              <a:rPr lang="en-GB" sz="1600" dirty="0" err="1" smtClean="0"/>
              <a:t>thingie</a:t>
            </a:r>
            <a:r>
              <a:rPr lang="en-GB" sz="1600" dirty="0" smtClean="0"/>
              <a:t> ( foo |   bar |    zap) * &gt;</a:t>
            </a:r>
            <a:endParaRPr lang="en-GB" sz="1600" dirty="0"/>
          </a:p>
        </p:txBody>
      </p:sp>
    </p:spTree>
    <p:extLst>
      <p:ext uri="{BB962C8B-B14F-4D97-AF65-F5344CB8AC3E}">
        <p14:creationId xmlns:p14="http://schemas.microsoft.com/office/powerpoint/2010/main" val="412439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16</a:t>
            </a:fld>
            <a:endParaRPr lang="en-IE"/>
          </a:p>
        </p:txBody>
      </p:sp>
      <p:sp>
        <p:nvSpPr>
          <p:cNvPr id="3" name="Content Placeholder 2"/>
          <p:cNvSpPr>
            <a:spLocks noGrp="1"/>
          </p:cNvSpPr>
          <p:nvPr>
            <p:ph sz="quarter" idx="1"/>
          </p:nvPr>
        </p:nvSpPr>
        <p:spPr/>
        <p:txBody>
          <a:bodyPr/>
          <a:lstStyle/>
          <a:p>
            <a:r>
              <a:rPr lang="en-GB" dirty="0" smtClean="0"/>
              <a:t>Example:</a:t>
            </a:r>
          </a:p>
          <a:p>
            <a:r>
              <a:rPr lang="en-GB" dirty="0" smtClean="0"/>
              <a:t>You are collecting information from a group of people. The data you receive will be fed into a program that will process it and store it in a database. You need a quick way to determine whether all the required information is there before you can accept a submission. For this you will use a DTD.</a:t>
            </a:r>
          </a:p>
          <a:p>
            <a:r>
              <a:rPr lang="en-GB" dirty="0" smtClean="0"/>
              <a:t>The information in this example is census data. Your staff are interviewing families and entering data on their laptop. They are using XML with a DTD that you’ve created to model your language, </a:t>
            </a:r>
            <a:r>
              <a:rPr lang="en-GB" dirty="0" err="1" smtClean="0"/>
              <a:t>CensusML</a:t>
            </a:r>
            <a:r>
              <a:rPr lang="en-GB" dirty="0" smtClean="0"/>
              <a:t>. Later they upload the </a:t>
            </a:r>
            <a:r>
              <a:rPr lang="en-GB" dirty="0" err="1" smtClean="0"/>
              <a:t>CensusML</a:t>
            </a:r>
            <a:r>
              <a:rPr lang="en-GB" dirty="0" smtClean="0"/>
              <a:t> documents to the central repository to be processed overnight.</a:t>
            </a:r>
            <a:endParaRPr lang="en-GB" dirty="0"/>
          </a:p>
        </p:txBody>
      </p:sp>
    </p:spTree>
    <p:extLst>
      <p:ext uri="{BB962C8B-B14F-4D97-AF65-F5344CB8AC3E}">
        <p14:creationId xmlns:p14="http://schemas.microsoft.com/office/powerpoint/2010/main" val="54394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17</a:t>
            </a:fld>
            <a:endParaRPr lang="en-IE"/>
          </a:p>
        </p:txBody>
      </p:sp>
      <p:sp>
        <p:nvSpPr>
          <p:cNvPr id="3" name="Content Placeholder 2"/>
          <p:cNvSpPr>
            <a:spLocks noGrp="1"/>
          </p:cNvSpPr>
          <p:nvPr>
            <p:ph sz="quarter" idx="1"/>
          </p:nvPr>
        </p:nvSpPr>
        <p:spPr>
          <a:xfrm>
            <a:off x="323528" y="1447800"/>
            <a:ext cx="3384376" cy="4572000"/>
          </a:xfrm>
        </p:spPr>
        <p:txBody>
          <a:bodyPr/>
          <a:lstStyle/>
          <a:p>
            <a:r>
              <a:rPr lang="en-GB" dirty="0" smtClean="0"/>
              <a:t>This is a typical valid </a:t>
            </a:r>
            <a:r>
              <a:rPr lang="en-GB" dirty="0" err="1" smtClean="0"/>
              <a:t>CensusML</a:t>
            </a:r>
            <a:r>
              <a:rPr lang="en-GB" dirty="0" smtClean="0"/>
              <a:t> document. In this example a document represents an interview with one family. It contains a date, an address, and a list of people residing there. For each person, there is full name, age, employment status, and gender. We also use id’s for people to ensure each person is unique.</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1454941"/>
            <a:ext cx="4389048" cy="5295482"/>
          </a:xfrm>
          <a:prstGeom prst="rect">
            <a:avLst/>
          </a:prstGeom>
        </p:spPr>
      </p:pic>
    </p:spTree>
    <p:extLst>
      <p:ext uri="{BB962C8B-B14F-4D97-AF65-F5344CB8AC3E}">
        <p14:creationId xmlns:p14="http://schemas.microsoft.com/office/powerpoint/2010/main" val="424984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18</a:t>
            </a:fld>
            <a:endParaRPr lang="en-IE"/>
          </a:p>
        </p:txBody>
      </p:sp>
      <p:sp>
        <p:nvSpPr>
          <p:cNvPr id="3" name="Content Placeholder 2"/>
          <p:cNvSpPr>
            <a:spLocks noGrp="1"/>
          </p:cNvSpPr>
          <p:nvPr>
            <p:ph sz="quarter" idx="1"/>
          </p:nvPr>
        </p:nvSpPr>
        <p:spPr>
          <a:xfrm>
            <a:off x="323528" y="1447800"/>
            <a:ext cx="3456384" cy="4572000"/>
          </a:xfrm>
        </p:spPr>
        <p:txBody>
          <a:bodyPr/>
          <a:lstStyle/>
          <a:p>
            <a:r>
              <a:rPr lang="en-GB" dirty="0" smtClean="0"/>
              <a:t>What would we declare first?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1454941"/>
            <a:ext cx="4389048" cy="5295482"/>
          </a:xfrm>
          <a:prstGeom prst="rect">
            <a:avLst/>
          </a:prstGeom>
        </p:spPr>
      </p:pic>
    </p:spTree>
    <p:extLst>
      <p:ext uri="{BB962C8B-B14F-4D97-AF65-F5344CB8AC3E}">
        <p14:creationId xmlns:p14="http://schemas.microsoft.com/office/powerpoint/2010/main" val="318696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19</a:t>
            </a:fld>
            <a:endParaRPr lang="en-IE"/>
          </a:p>
        </p:txBody>
      </p:sp>
      <p:sp>
        <p:nvSpPr>
          <p:cNvPr id="3" name="Content Placeholder 2"/>
          <p:cNvSpPr>
            <a:spLocks noGrp="1"/>
          </p:cNvSpPr>
          <p:nvPr>
            <p:ph sz="quarter" idx="1"/>
          </p:nvPr>
        </p:nvSpPr>
        <p:spPr/>
        <p:txBody>
          <a:bodyPr/>
          <a:lstStyle/>
          <a:p>
            <a:r>
              <a:rPr lang="en-GB" dirty="0" smtClean="0"/>
              <a:t>The first declaration is for the document element:</a:t>
            </a:r>
          </a:p>
          <a:p>
            <a:endParaRPr lang="en-GB" dirty="0"/>
          </a:p>
          <a:p>
            <a:r>
              <a:rPr lang="en-GB" dirty="0" smtClean="0"/>
              <a:t>&lt;!ELEMENT census-record (date, address, person+)&gt;</a:t>
            </a:r>
          </a:p>
          <a:p>
            <a:endParaRPr lang="en-GB" dirty="0"/>
          </a:p>
          <a:p>
            <a:r>
              <a:rPr lang="en-GB" dirty="0" smtClean="0"/>
              <a:t>This establishes the first rule for the </a:t>
            </a:r>
            <a:r>
              <a:rPr lang="en-GB" dirty="0" err="1" smtClean="0"/>
              <a:t>CensusML</a:t>
            </a:r>
            <a:r>
              <a:rPr lang="en-GB" dirty="0" smtClean="0"/>
              <a:t> language: </a:t>
            </a:r>
          </a:p>
          <a:p>
            <a:pPr marL="1097280" lvl="1" indent="-457200">
              <a:buFont typeface="+mj-lt"/>
              <a:buAutoNum type="arabicPeriod"/>
            </a:pPr>
            <a:r>
              <a:rPr lang="en-GB" dirty="0" smtClean="0"/>
              <a:t>There is an element named census-record  and</a:t>
            </a:r>
          </a:p>
          <a:p>
            <a:pPr marL="1097280" lvl="1" indent="-457200">
              <a:buFont typeface="+mj-lt"/>
              <a:buAutoNum type="arabicPeriod"/>
            </a:pPr>
            <a:r>
              <a:rPr lang="en-GB" dirty="0" smtClean="0"/>
              <a:t>It must contain one date element, one address element and at least one person element.</a:t>
            </a:r>
          </a:p>
          <a:p>
            <a:r>
              <a:rPr lang="en-GB" dirty="0" smtClean="0"/>
              <a:t>If you leave any of these elements out or put them in a different order, the document will be invalid.</a:t>
            </a:r>
          </a:p>
        </p:txBody>
      </p:sp>
    </p:spTree>
    <p:extLst>
      <p:ext uri="{BB962C8B-B14F-4D97-AF65-F5344CB8AC3E}">
        <p14:creationId xmlns:p14="http://schemas.microsoft.com/office/powerpoint/2010/main" val="362035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a:t>
            </a:fld>
            <a:endParaRPr lang="en-IE"/>
          </a:p>
        </p:txBody>
      </p:sp>
      <p:sp>
        <p:nvSpPr>
          <p:cNvPr id="3" name="Content Placeholder 2"/>
          <p:cNvSpPr>
            <a:spLocks noGrp="1"/>
          </p:cNvSpPr>
          <p:nvPr>
            <p:ph sz="quarter" idx="1"/>
          </p:nvPr>
        </p:nvSpPr>
        <p:spPr>
          <a:xfrm>
            <a:off x="395536" y="1772816"/>
            <a:ext cx="7772400" cy="4572000"/>
          </a:xfrm>
        </p:spPr>
        <p:txBody>
          <a:bodyPr/>
          <a:lstStyle/>
          <a:p>
            <a:r>
              <a:rPr lang="en-IE" dirty="0" smtClean="0"/>
              <a:t>In the XML context, a schema is a pass or fail test for documents. A document that passes the test is said to conform to it, or  be valid.</a:t>
            </a:r>
          </a:p>
          <a:p>
            <a:r>
              <a:rPr lang="en-IE" dirty="0" smtClean="0"/>
              <a:t>Testing a document with a schema is called validation. A schema ensures that a document </a:t>
            </a:r>
            <a:r>
              <a:rPr lang="en-IE" dirty="0" smtClean="0"/>
              <a:t>fulfils </a:t>
            </a:r>
            <a:r>
              <a:rPr lang="en-IE" dirty="0" smtClean="0"/>
              <a:t>a minimum set of requirements, finding flaws that could result in anomalous processing. </a:t>
            </a:r>
          </a:p>
          <a:p>
            <a:r>
              <a:rPr lang="en-IE" dirty="0" smtClean="0"/>
              <a:t>It also may serve as a way to formalise an application, being a publishable object that describes a language in an </a:t>
            </a:r>
            <a:r>
              <a:rPr lang="en-IE" dirty="0" smtClean="0"/>
              <a:t>unambiguous </a:t>
            </a:r>
            <a:r>
              <a:rPr lang="en-IE" dirty="0" smtClean="0"/>
              <a:t>way.</a:t>
            </a:r>
            <a:endParaRPr lang="en-IE" dirty="0"/>
          </a:p>
        </p:txBody>
      </p:sp>
    </p:spTree>
    <p:extLst>
      <p:ext uri="{BB962C8B-B14F-4D97-AF65-F5344CB8AC3E}">
        <p14:creationId xmlns:p14="http://schemas.microsoft.com/office/powerpoint/2010/main" val="2102517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20</a:t>
            </a:fld>
            <a:endParaRPr lang="en-IE"/>
          </a:p>
        </p:txBody>
      </p:sp>
      <p:sp>
        <p:nvSpPr>
          <p:cNvPr id="3" name="Content Placeholder 2"/>
          <p:cNvSpPr>
            <a:spLocks noGrp="1"/>
          </p:cNvSpPr>
          <p:nvPr>
            <p:ph sz="quarter" idx="1"/>
          </p:nvPr>
        </p:nvSpPr>
        <p:spPr/>
        <p:txBody>
          <a:bodyPr/>
          <a:lstStyle/>
          <a:p>
            <a:r>
              <a:rPr lang="en-GB" dirty="0" smtClean="0"/>
              <a:t>Next we should declare the attributes for the first element. There is only one attribute, taker, identifying the census taker who authored this document. </a:t>
            </a:r>
          </a:p>
          <a:p>
            <a:r>
              <a:rPr lang="en-GB" dirty="0" smtClean="0"/>
              <a:t>Its type is CDATA (character data). It is required, as it is important to know who is submitting the data just to make sure no-one submits fraudulent records.</a:t>
            </a:r>
          </a:p>
          <a:p>
            <a:endParaRPr lang="en-GB" dirty="0"/>
          </a:p>
          <a:p>
            <a:r>
              <a:rPr lang="en-GB" dirty="0" smtClean="0"/>
              <a:t>&lt;!ATTLIST census-record</a:t>
            </a:r>
          </a:p>
          <a:p>
            <a:r>
              <a:rPr lang="en-GB" dirty="0"/>
              <a:t> </a:t>
            </a:r>
            <a:r>
              <a:rPr lang="en-GB" dirty="0" smtClean="0"/>
              <a:t>   taker     CDATA    #REQUIRED&gt;</a:t>
            </a:r>
          </a:p>
          <a:p>
            <a:endParaRPr lang="en-GB" dirty="0"/>
          </a:p>
        </p:txBody>
      </p:sp>
    </p:spTree>
    <p:extLst>
      <p:ext uri="{BB962C8B-B14F-4D97-AF65-F5344CB8AC3E}">
        <p14:creationId xmlns:p14="http://schemas.microsoft.com/office/powerpoint/2010/main" val="219608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21</a:t>
            </a:fld>
            <a:endParaRPr lang="en-IE"/>
          </a:p>
        </p:txBody>
      </p:sp>
      <p:sp>
        <p:nvSpPr>
          <p:cNvPr id="3" name="Content Placeholder 2"/>
          <p:cNvSpPr>
            <a:spLocks noGrp="1"/>
          </p:cNvSpPr>
          <p:nvPr>
            <p:ph sz="quarter" idx="1"/>
          </p:nvPr>
        </p:nvSpPr>
        <p:spPr/>
        <p:txBody>
          <a:bodyPr/>
          <a:lstStyle/>
          <a:p>
            <a:r>
              <a:rPr lang="en-GB" dirty="0" smtClean="0"/>
              <a:t>Next we declare the date element. The order of the element declarations doesn’t really matter. </a:t>
            </a:r>
          </a:p>
          <a:p>
            <a:r>
              <a:rPr lang="en-GB" dirty="0" smtClean="0"/>
              <a:t>All the declarations are read into the parser’s memory before any validation takes place, so all that is necessary is that every element is accounted for. </a:t>
            </a:r>
          </a:p>
          <a:p>
            <a:endParaRPr lang="en-GB" dirty="0" smtClean="0"/>
          </a:p>
          <a:p>
            <a:r>
              <a:rPr lang="en-GB" dirty="0" smtClean="0"/>
              <a:t>I prefer to declare elements in order:</a:t>
            </a:r>
          </a:p>
          <a:p>
            <a:r>
              <a:rPr lang="en-GB" dirty="0" smtClean="0"/>
              <a:t>&lt;!ELEMENT date (year, month, day)&gt;</a:t>
            </a:r>
          </a:p>
          <a:p>
            <a:r>
              <a:rPr lang="en-GB" dirty="0" smtClean="0"/>
              <a:t>&lt;!ELEMENT year #PCDATA&gt;</a:t>
            </a:r>
          </a:p>
          <a:p>
            <a:r>
              <a:rPr lang="en-GB" dirty="0"/>
              <a:t>&lt;!ELEMENT </a:t>
            </a:r>
            <a:r>
              <a:rPr lang="en-GB" dirty="0" smtClean="0"/>
              <a:t>month </a:t>
            </a:r>
            <a:r>
              <a:rPr lang="en-GB" dirty="0"/>
              <a:t>#PCDATA&gt;</a:t>
            </a:r>
          </a:p>
          <a:p>
            <a:r>
              <a:rPr lang="en-GB" dirty="0"/>
              <a:t>&lt;!ELEMENT </a:t>
            </a:r>
            <a:r>
              <a:rPr lang="en-GB" dirty="0" smtClean="0"/>
              <a:t>day </a:t>
            </a:r>
            <a:r>
              <a:rPr lang="en-GB" dirty="0"/>
              <a:t>#PCDATA&gt;</a:t>
            </a:r>
          </a:p>
          <a:p>
            <a:endParaRPr lang="en-GB" dirty="0" smtClean="0"/>
          </a:p>
          <a:p>
            <a:endParaRPr lang="en-GB" dirty="0"/>
          </a:p>
        </p:txBody>
      </p:sp>
    </p:spTree>
    <p:extLst>
      <p:ext uri="{BB962C8B-B14F-4D97-AF65-F5344CB8AC3E}">
        <p14:creationId xmlns:p14="http://schemas.microsoft.com/office/powerpoint/2010/main" val="4123327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22</a:t>
            </a:fld>
            <a:endParaRPr lang="en-IE"/>
          </a:p>
        </p:txBody>
      </p:sp>
      <p:sp>
        <p:nvSpPr>
          <p:cNvPr id="3" name="Content Placeholder 2"/>
          <p:cNvSpPr>
            <a:spLocks noGrp="1"/>
          </p:cNvSpPr>
          <p:nvPr>
            <p:ph sz="quarter" idx="1"/>
          </p:nvPr>
        </p:nvSpPr>
        <p:spPr/>
        <p:txBody>
          <a:bodyPr/>
          <a:lstStyle/>
          <a:p>
            <a:endParaRPr lang="en-GB" dirty="0" smtClean="0"/>
          </a:p>
          <a:p>
            <a:r>
              <a:rPr lang="en-GB" dirty="0" smtClean="0"/>
              <a:t>The #PCDATA literal represents character data. Specifically it matches zero or more characters. Any element with a content model #PCDATA can contain character data but not elements. So the elements year, month and day are what you might call data fields. The date element in contrast must contain elements, but not character data.</a:t>
            </a:r>
            <a:endParaRPr lang="en-GB" dirty="0"/>
          </a:p>
        </p:txBody>
      </p:sp>
    </p:spTree>
    <p:extLst>
      <p:ext uri="{BB962C8B-B14F-4D97-AF65-F5344CB8AC3E}">
        <p14:creationId xmlns:p14="http://schemas.microsoft.com/office/powerpoint/2010/main" val="1466017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23</a:t>
            </a:fld>
            <a:endParaRPr lang="en-IE"/>
          </a:p>
        </p:txBody>
      </p:sp>
      <p:sp>
        <p:nvSpPr>
          <p:cNvPr id="3" name="Content Placeholder 2"/>
          <p:cNvSpPr>
            <a:spLocks noGrp="1"/>
          </p:cNvSpPr>
          <p:nvPr>
            <p:ph sz="quarter" idx="1"/>
          </p:nvPr>
        </p:nvSpPr>
        <p:spPr/>
        <p:txBody>
          <a:bodyPr/>
          <a:lstStyle/>
          <a:p>
            <a:r>
              <a:rPr lang="en-GB" dirty="0" smtClean="0"/>
              <a:t>Now for the address part: It is a container like date. Most of its elements are character data fields but one element has mixed content: street.</a:t>
            </a:r>
          </a:p>
          <a:p>
            <a:endParaRPr lang="en-GB" dirty="0"/>
          </a:p>
          <a:p>
            <a:r>
              <a:rPr lang="en-GB" dirty="0" smtClean="0"/>
              <a:t>&lt;!ELEMENT address (street, city, county, country, </a:t>
            </a:r>
            <a:r>
              <a:rPr lang="en-GB" dirty="0" err="1" smtClean="0"/>
              <a:t>postalcode</a:t>
            </a:r>
            <a:r>
              <a:rPr lang="en-GB" dirty="0" smtClean="0"/>
              <a:t>)&gt;</a:t>
            </a:r>
          </a:p>
          <a:p>
            <a:r>
              <a:rPr lang="en-GB" dirty="0" smtClean="0"/>
              <a:t>&lt;!ELEMENT street (#PCDATA | unit) *&gt;</a:t>
            </a:r>
          </a:p>
          <a:p>
            <a:r>
              <a:rPr lang="en-GB" dirty="0" smtClean="0"/>
              <a:t>&lt;!ELEMENT city #PCDATA&gt;</a:t>
            </a:r>
          </a:p>
          <a:p>
            <a:r>
              <a:rPr lang="en-GB" dirty="0"/>
              <a:t>&lt;!ELEMENT </a:t>
            </a:r>
            <a:r>
              <a:rPr lang="en-GB" dirty="0" smtClean="0"/>
              <a:t>county #PCDATA</a:t>
            </a:r>
            <a:r>
              <a:rPr lang="en-GB" dirty="0"/>
              <a:t>&gt;</a:t>
            </a:r>
          </a:p>
          <a:p>
            <a:r>
              <a:rPr lang="en-GB" dirty="0"/>
              <a:t>&lt;!ELEMENT </a:t>
            </a:r>
            <a:r>
              <a:rPr lang="en-GB" dirty="0" smtClean="0"/>
              <a:t>country </a:t>
            </a:r>
            <a:r>
              <a:rPr lang="en-GB" dirty="0"/>
              <a:t>#PCDATA&gt;</a:t>
            </a:r>
          </a:p>
          <a:p>
            <a:r>
              <a:rPr lang="en-GB" dirty="0"/>
              <a:t>&lt;!ELEMENT </a:t>
            </a:r>
            <a:r>
              <a:rPr lang="en-GB" dirty="0" err="1" smtClean="0"/>
              <a:t>postalcode</a:t>
            </a:r>
            <a:r>
              <a:rPr lang="en-GB" dirty="0" smtClean="0"/>
              <a:t> </a:t>
            </a:r>
            <a:r>
              <a:rPr lang="en-GB" dirty="0"/>
              <a:t>#PCDATA</a:t>
            </a:r>
            <a:r>
              <a:rPr lang="en-GB" dirty="0" smtClean="0"/>
              <a:t>&gt;</a:t>
            </a:r>
          </a:p>
          <a:p>
            <a:r>
              <a:rPr lang="en-GB" dirty="0" smtClean="0"/>
              <a:t>&lt;!ELEMENT unit #PCDATA&gt;</a:t>
            </a:r>
            <a:endParaRPr lang="en-GB" dirty="0"/>
          </a:p>
          <a:p>
            <a:endParaRPr lang="en-GB" dirty="0" smtClean="0"/>
          </a:p>
          <a:p>
            <a:endParaRPr lang="en-GB" dirty="0"/>
          </a:p>
        </p:txBody>
      </p:sp>
    </p:spTree>
    <p:extLst>
      <p:ext uri="{BB962C8B-B14F-4D97-AF65-F5344CB8AC3E}">
        <p14:creationId xmlns:p14="http://schemas.microsoft.com/office/powerpoint/2010/main" val="2604531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24</a:t>
            </a:fld>
            <a:endParaRPr lang="en-IE"/>
          </a:p>
        </p:txBody>
      </p:sp>
      <p:sp>
        <p:nvSpPr>
          <p:cNvPr id="3" name="Content Placeholder 2"/>
          <p:cNvSpPr>
            <a:spLocks noGrp="1"/>
          </p:cNvSpPr>
          <p:nvPr>
            <p:ph sz="quarter" idx="1"/>
          </p:nvPr>
        </p:nvSpPr>
        <p:spPr/>
        <p:txBody>
          <a:bodyPr/>
          <a:lstStyle/>
          <a:p>
            <a:r>
              <a:rPr lang="en-GB" dirty="0" smtClean="0"/>
              <a:t>The declaration for street follows the pattern used by all mixed content elements. The #PCDATA must come first followed by all the allowed </a:t>
            </a:r>
            <a:r>
              <a:rPr lang="en-GB" dirty="0" err="1" smtClean="0"/>
              <a:t>subelements</a:t>
            </a:r>
            <a:r>
              <a:rPr lang="en-GB" dirty="0" smtClean="0"/>
              <a:t> separated by vertical bars (|). The * asterisk here is required. It means that there can be zero or more of whatever comes before it. Therefore in this case the character data is optional, along with all the elements that can be interspersed within it.</a:t>
            </a:r>
          </a:p>
          <a:p>
            <a:endParaRPr lang="en-GB" dirty="0"/>
          </a:p>
          <a:p>
            <a:r>
              <a:rPr lang="en-GB" dirty="0" smtClean="0"/>
              <a:t>There is no way to require that an element with mixed content contains character data. The census taker could leave the street element blank and the parser raise no issue. Changing the asterisk to a + to require is not allowed.</a:t>
            </a:r>
            <a:endParaRPr lang="en-GB" dirty="0"/>
          </a:p>
        </p:txBody>
      </p:sp>
    </p:spTree>
    <p:extLst>
      <p:ext uri="{BB962C8B-B14F-4D97-AF65-F5344CB8AC3E}">
        <p14:creationId xmlns:p14="http://schemas.microsoft.com/office/powerpoint/2010/main" val="378364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25</a:t>
            </a:fld>
            <a:endParaRPr lang="en-IE"/>
          </a:p>
        </p:txBody>
      </p:sp>
      <p:sp>
        <p:nvSpPr>
          <p:cNvPr id="3" name="Content Placeholder 2"/>
          <p:cNvSpPr>
            <a:spLocks noGrp="1"/>
          </p:cNvSpPr>
          <p:nvPr>
            <p:ph sz="quarter" idx="1"/>
          </p:nvPr>
        </p:nvSpPr>
        <p:spPr/>
        <p:txBody>
          <a:bodyPr>
            <a:normAutofit fontScale="92500" lnSpcReduction="20000"/>
          </a:bodyPr>
          <a:lstStyle/>
          <a:p>
            <a:r>
              <a:rPr lang="en-GB" dirty="0" smtClean="0"/>
              <a:t>The final task is to declare the elements and attributes making up a person. </a:t>
            </a:r>
          </a:p>
          <a:p>
            <a:endParaRPr lang="en-GB" dirty="0"/>
          </a:p>
          <a:p>
            <a:r>
              <a:rPr lang="en-GB" dirty="0" smtClean="0"/>
              <a:t>&lt;!ELEMENT person (name, age, gender)&gt;</a:t>
            </a:r>
          </a:p>
          <a:p>
            <a:r>
              <a:rPr lang="en-GB" dirty="0" smtClean="0"/>
              <a:t>&lt;!ELEMENT name (first, last, (</a:t>
            </a:r>
            <a:r>
              <a:rPr lang="en-GB" dirty="0" err="1" smtClean="0"/>
              <a:t>junior|senior</a:t>
            </a:r>
            <a:r>
              <a:rPr lang="en-GB" dirty="0" smtClean="0"/>
              <a:t>)?&gt;</a:t>
            </a:r>
          </a:p>
          <a:p>
            <a:r>
              <a:rPr lang="en-GB" dirty="0" smtClean="0"/>
              <a:t>&lt;!ELEMENT age #PCDATA&gt;</a:t>
            </a:r>
          </a:p>
          <a:p>
            <a:r>
              <a:rPr lang="en-GB" dirty="0"/>
              <a:t>&lt;!ELEMENT </a:t>
            </a:r>
            <a:r>
              <a:rPr lang="en-GB" dirty="0" smtClean="0"/>
              <a:t>gender #PCDATA</a:t>
            </a:r>
            <a:r>
              <a:rPr lang="en-GB" dirty="0"/>
              <a:t>&gt;</a:t>
            </a:r>
          </a:p>
          <a:p>
            <a:r>
              <a:rPr lang="en-GB" dirty="0"/>
              <a:t>&lt;!ELEMENT </a:t>
            </a:r>
            <a:r>
              <a:rPr lang="en-GB" dirty="0" smtClean="0"/>
              <a:t>first #PCDATA</a:t>
            </a:r>
            <a:r>
              <a:rPr lang="en-GB" dirty="0"/>
              <a:t>&gt;</a:t>
            </a:r>
          </a:p>
          <a:p>
            <a:r>
              <a:rPr lang="en-GB" dirty="0"/>
              <a:t>&lt;!ELEMENT </a:t>
            </a:r>
            <a:r>
              <a:rPr lang="en-GB" dirty="0" smtClean="0"/>
              <a:t>last #PCDATA</a:t>
            </a:r>
            <a:r>
              <a:rPr lang="en-GB" dirty="0"/>
              <a:t>&gt;</a:t>
            </a:r>
          </a:p>
          <a:p>
            <a:r>
              <a:rPr lang="en-GB" dirty="0"/>
              <a:t>&lt;!ELEMENT </a:t>
            </a:r>
            <a:r>
              <a:rPr lang="en-GB" dirty="0" smtClean="0"/>
              <a:t>junior EMPTY&gt;</a:t>
            </a:r>
            <a:endParaRPr lang="en-GB" dirty="0"/>
          </a:p>
          <a:p>
            <a:r>
              <a:rPr lang="en-GB" dirty="0"/>
              <a:t>&lt;!ELEMENT </a:t>
            </a:r>
            <a:r>
              <a:rPr lang="en-GB" dirty="0" smtClean="0"/>
              <a:t>senior EMPTY&gt;</a:t>
            </a:r>
          </a:p>
          <a:p>
            <a:r>
              <a:rPr lang="en-GB" dirty="0" smtClean="0"/>
              <a:t>&lt;!ATTLIST person</a:t>
            </a:r>
          </a:p>
          <a:p>
            <a:r>
              <a:rPr lang="en-GB" dirty="0"/>
              <a:t> </a:t>
            </a:r>
            <a:r>
              <a:rPr lang="en-GB" dirty="0" smtClean="0"/>
              <a:t>     </a:t>
            </a:r>
            <a:r>
              <a:rPr lang="en-GB" dirty="0" err="1" smtClean="0"/>
              <a:t>pid</a:t>
            </a:r>
            <a:r>
              <a:rPr lang="en-GB" dirty="0" smtClean="0"/>
              <a:t>      ID                                            #REQUIRED</a:t>
            </a:r>
          </a:p>
          <a:p>
            <a:r>
              <a:rPr lang="en-GB" dirty="0"/>
              <a:t> </a:t>
            </a:r>
            <a:r>
              <a:rPr lang="en-GB" dirty="0" smtClean="0"/>
              <a:t>     employed   (</a:t>
            </a:r>
            <a:r>
              <a:rPr lang="en-GB" dirty="0" err="1" smtClean="0"/>
              <a:t>fulltime|parttime</a:t>
            </a:r>
            <a:r>
              <a:rPr lang="en-GB" dirty="0" smtClean="0"/>
              <a:t>)    #IMPLIED&gt;</a:t>
            </a:r>
            <a:endParaRPr lang="en-GB" dirty="0"/>
          </a:p>
          <a:p>
            <a:endParaRPr lang="en-GB" dirty="0"/>
          </a:p>
        </p:txBody>
      </p:sp>
    </p:spTree>
    <p:extLst>
      <p:ext uri="{BB962C8B-B14F-4D97-AF65-F5344CB8AC3E}">
        <p14:creationId xmlns:p14="http://schemas.microsoft.com/office/powerpoint/2010/main" val="292061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26</a:t>
            </a:fld>
            <a:endParaRPr lang="en-IE"/>
          </a:p>
        </p:txBody>
      </p:sp>
      <p:sp>
        <p:nvSpPr>
          <p:cNvPr id="3" name="Content Placeholder 2"/>
          <p:cNvSpPr>
            <a:spLocks noGrp="1"/>
          </p:cNvSpPr>
          <p:nvPr>
            <p:ph sz="quarter" idx="1"/>
          </p:nvPr>
        </p:nvSpPr>
        <p:spPr/>
        <p:txBody>
          <a:bodyPr/>
          <a:lstStyle/>
          <a:p>
            <a:r>
              <a:rPr lang="en-GB" dirty="0" smtClean="0"/>
              <a:t>The content model is a little more complex for this person container. The first and last names are required and in that order. There is an option to follow these with an empty element junior or senior. They are declared as empty elements and use the ? To indicate they are optional (zero or 1). </a:t>
            </a:r>
            <a:br>
              <a:rPr lang="en-GB" dirty="0" smtClean="0"/>
            </a:br>
            <a:r>
              <a:rPr lang="en-GB" dirty="0" smtClean="0"/>
              <a:t>We could create an attribute called category but for example we use an empty element.</a:t>
            </a:r>
          </a:p>
          <a:p>
            <a:r>
              <a:rPr lang="en-GB" dirty="0" smtClean="0"/>
              <a:t>The first attribute declared  is a required </a:t>
            </a:r>
            <a:r>
              <a:rPr lang="en-GB" dirty="0" err="1" smtClean="0"/>
              <a:t>pid</a:t>
            </a:r>
            <a:r>
              <a:rPr lang="en-GB" dirty="0" smtClean="0"/>
              <a:t>, a person identification string. Its type is ID which to the parser means that it is unique identifier within the scope of the document. This means the census taker cannot enter the same person twice.</a:t>
            </a:r>
            <a:endParaRPr lang="en-GB" dirty="0"/>
          </a:p>
        </p:txBody>
      </p:sp>
    </p:spTree>
    <p:extLst>
      <p:ext uri="{BB962C8B-B14F-4D97-AF65-F5344CB8AC3E}">
        <p14:creationId xmlns:p14="http://schemas.microsoft.com/office/powerpoint/2010/main" val="3559355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27</a:t>
            </a:fld>
            <a:endParaRPr lang="en-IE"/>
          </a:p>
        </p:txBody>
      </p:sp>
      <p:sp>
        <p:nvSpPr>
          <p:cNvPr id="3" name="Content Placeholder 2"/>
          <p:cNvSpPr>
            <a:spLocks noGrp="1"/>
          </p:cNvSpPr>
          <p:nvPr>
            <p:ph sz="quarter" idx="1"/>
          </p:nvPr>
        </p:nvSpPr>
        <p:spPr/>
        <p:txBody>
          <a:bodyPr/>
          <a:lstStyle/>
          <a:p>
            <a:r>
              <a:rPr lang="en-GB" dirty="0" smtClean="0"/>
              <a:t>ID type attributes use one identifier space for all of them so you can’t use the same string in multiple types.</a:t>
            </a:r>
          </a:p>
          <a:p>
            <a:r>
              <a:rPr lang="en-GB" dirty="0" smtClean="0"/>
              <a:t>A solution is to prefix the string with a code for example “HOME-38225” for address id and “ID-489294” for person id.</a:t>
            </a:r>
          </a:p>
          <a:p>
            <a:r>
              <a:rPr lang="en-GB" dirty="0" smtClean="0"/>
              <a:t>ID type attributes must always begin with a letter or underscore.</a:t>
            </a:r>
          </a:p>
          <a:p>
            <a:endParaRPr lang="en-GB" dirty="0"/>
          </a:p>
          <a:p>
            <a:r>
              <a:rPr lang="en-GB" dirty="0" smtClean="0"/>
              <a:t>The other attribute employed, is optional as indicated by the #IMPLIED keyword. It is also an enumerated type, meaning there is a set of allowed values (fulltime and </a:t>
            </a:r>
            <a:r>
              <a:rPr lang="en-GB" dirty="0" err="1" smtClean="0"/>
              <a:t>parttime</a:t>
            </a:r>
            <a:r>
              <a:rPr lang="en-GB" dirty="0" smtClean="0"/>
              <a:t>). Setting that attribute to anything else will result in an error.</a:t>
            </a:r>
            <a:endParaRPr lang="en-GB" dirty="0"/>
          </a:p>
        </p:txBody>
      </p:sp>
    </p:spTree>
    <p:extLst>
      <p:ext uri="{BB962C8B-B14F-4D97-AF65-F5344CB8AC3E}">
        <p14:creationId xmlns:p14="http://schemas.microsoft.com/office/powerpoint/2010/main" val="1160424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28</a:t>
            </a:fld>
            <a:endParaRPr lang="en-IE"/>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9552" y="1628800"/>
            <a:ext cx="4108820" cy="4961085"/>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925" y="1196752"/>
            <a:ext cx="44100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15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3</a:t>
            </a:fld>
            <a:endParaRPr lang="en-IE"/>
          </a:p>
        </p:txBody>
      </p:sp>
      <p:sp>
        <p:nvSpPr>
          <p:cNvPr id="3" name="Content Placeholder 2"/>
          <p:cNvSpPr>
            <a:spLocks noGrp="1"/>
          </p:cNvSpPr>
          <p:nvPr>
            <p:ph sz="quarter" idx="1"/>
          </p:nvPr>
        </p:nvSpPr>
        <p:spPr>
          <a:xfrm>
            <a:off x="467544" y="1447800"/>
            <a:ext cx="8496944" cy="4572000"/>
          </a:xfrm>
        </p:spPr>
        <p:txBody>
          <a:bodyPr>
            <a:normAutofit lnSpcReduction="10000"/>
          </a:bodyPr>
          <a:lstStyle/>
          <a:p>
            <a:r>
              <a:rPr lang="en-IE" b="1" dirty="0" smtClean="0"/>
              <a:t>Validation</a:t>
            </a:r>
          </a:p>
          <a:p>
            <a:r>
              <a:rPr lang="en-IE" dirty="0" smtClean="0"/>
              <a:t>An </a:t>
            </a:r>
            <a:r>
              <a:rPr lang="en-IE" dirty="0" err="1" smtClean="0"/>
              <a:t>XMl</a:t>
            </a:r>
            <a:r>
              <a:rPr lang="en-IE" dirty="0" smtClean="0"/>
              <a:t> schema is like a program that tells a processor how to read a document. The processor reads the rules and declarations in the schema and uses this information to build a validation parser. The validating parser takes an XML instance as input and produces a validation report as output. </a:t>
            </a:r>
            <a:endParaRPr lang="en-IE" dirty="0" smtClean="0"/>
          </a:p>
          <a:p>
            <a:endParaRPr lang="en-IE" dirty="0" smtClean="0"/>
          </a:p>
          <a:p>
            <a:r>
              <a:rPr lang="en-IE" b="1" dirty="0" smtClean="0"/>
              <a:t>Validation happens on at least four levels:</a:t>
            </a:r>
          </a:p>
          <a:p>
            <a:r>
              <a:rPr lang="en-IE" dirty="0" smtClean="0"/>
              <a:t>Structure – use and placement of </a:t>
            </a:r>
            <a:r>
              <a:rPr lang="en-IE" dirty="0" err="1" smtClean="0"/>
              <a:t>markup</a:t>
            </a:r>
            <a:r>
              <a:rPr lang="en-IE" dirty="0" smtClean="0"/>
              <a:t> elements and attributes.</a:t>
            </a:r>
          </a:p>
          <a:p>
            <a:r>
              <a:rPr lang="en-IE" dirty="0" smtClean="0"/>
              <a:t>Data typing – patterns of data (numbers, dates, text </a:t>
            </a:r>
            <a:r>
              <a:rPr lang="en-IE" dirty="0" err="1" smtClean="0"/>
              <a:t>etc</a:t>
            </a:r>
            <a:r>
              <a:rPr lang="en-IE" dirty="0" smtClean="0"/>
              <a:t>)</a:t>
            </a:r>
          </a:p>
          <a:p>
            <a:r>
              <a:rPr lang="en-IE" dirty="0" smtClean="0"/>
              <a:t>Integrity – status of links between nodes and resources</a:t>
            </a:r>
          </a:p>
          <a:p>
            <a:r>
              <a:rPr lang="en-IE" dirty="0" smtClean="0"/>
              <a:t>Business rules – tests, spelling checks etc.</a:t>
            </a:r>
          </a:p>
          <a:p>
            <a:endParaRPr lang="en-IE" dirty="0"/>
          </a:p>
        </p:txBody>
      </p:sp>
    </p:spTree>
    <p:extLst>
      <p:ext uri="{BB962C8B-B14F-4D97-AF65-F5344CB8AC3E}">
        <p14:creationId xmlns:p14="http://schemas.microsoft.com/office/powerpoint/2010/main" val="384743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4</a:t>
            </a:fld>
            <a:endParaRPr lang="en-IE"/>
          </a:p>
        </p:txBody>
      </p:sp>
      <p:sp>
        <p:nvSpPr>
          <p:cNvPr id="3" name="Content Placeholder 2"/>
          <p:cNvSpPr>
            <a:spLocks noGrp="1"/>
          </p:cNvSpPr>
          <p:nvPr>
            <p:ph sz="quarter" idx="1"/>
          </p:nvPr>
        </p:nvSpPr>
        <p:spPr>
          <a:xfrm>
            <a:off x="539552" y="1628800"/>
            <a:ext cx="7772400" cy="3454896"/>
          </a:xfrm>
        </p:spPr>
        <p:txBody>
          <a:bodyPr/>
          <a:lstStyle/>
          <a:p>
            <a:r>
              <a:rPr lang="en-IE" dirty="0" smtClean="0"/>
              <a:t>Structural validation is the most important, and schemas are best prepared to handle this level. Data typing is often useful, but not widely supported. Testing integrity is less common and somewhat problematic to define. Business rules are often checked by applications.</a:t>
            </a:r>
            <a:endParaRPr lang="en-IE" dirty="0"/>
          </a:p>
        </p:txBody>
      </p:sp>
    </p:spTree>
    <p:extLst>
      <p:ext uri="{BB962C8B-B14F-4D97-AF65-F5344CB8AC3E}">
        <p14:creationId xmlns:p14="http://schemas.microsoft.com/office/powerpoint/2010/main" val="317710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5</a:t>
            </a:fld>
            <a:endParaRPr lang="en-IE"/>
          </a:p>
        </p:txBody>
      </p:sp>
      <p:sp>
        <p:nvSpPr>
          <p:cNvPr id="3" name="Content Placeholder 2"/>
          <p:cNvSpPr>
            <a:spLocks noGrp="1"/>
          </p:cNvSpPr>
          <p:nvPr>
            <p:ph sz="quarter" idx="1"/>
          </p:nvPr>
        </p:nvSpPr>
        <p:spPr>
          <a:xfrm>
            <a:off x="467544" y="1700808"/>
            <a:ext cx="7772400" cy="4572000"/>
          </a:xfrm>
        </p:spPr>
        <p:txBody>
          <a:bodyPr/>
          <a:lstStyle/>
          <a:p>
            <a:r>
              <a:rPr lang="en-IE" dirty="0" smtClean="0"/>
              <a:t>There are many different kinds of XML schemas, each with their own strengths and weaknesses.</a:t>
            </a:r>
          </a:p>
          <a:p>
            <a:endParaRPr lang="en-IE" b="1" dirty="0" smtClean="0"/>
          </a:p>
          <a:p>
            <a:r>
              <a:rPr lang="en-IE" b="1" dirty="0" smtClean="0"/>
              <a:t>DTD</a:t>
            </a:r>
            <a:endParaRPr lang="en-IE" b="1" dirty="0" smtClean="0"/>
          </a:p>
          <a:p>
            <a:r>
              <a:rPr lang="en-IE" dirty="0" smtClean="0"/>
              <a:t>The oldest and most widely supported schema language is the document type definition (DTD). DTD’s were the first widely used </a:t>
            </a:r>
            <a:r>
              <a:rPr lang="en-IE" dirty="0" smtClean="0"/>
              <a:t>method </a:t>
            </a:r>
            <a:r>
              <a:rPr lang="en-IE" dirty="0" smtClean="0"/>
              <a:t>to formally define languages like HTML</a:t>
            </a:r>
            <a:r>
              <a:rPr lang="en-IE" dirty="0" smtClean="0"/>
              <a:t>. </a:t>
            </a:r>
            <a:endParaRPr lang="en-IE" dirty="0"/>
          </a:p>
          <a:p>
            <a:r>
              <a:rPr lang="en-IE" dirty="0" smtClean="0"/>
              <a:t>DTD’s actually predate XML</a:t>
            </a:r>
            <a:endParaRPr lang="en-IE" dirty="0" smtClean="0"/>
          </a:p>
        </p:txBody>
      </p:sp>
    </p:spTree>
    <p:extLst>
      <p:ext uri="{BB962C8B-B14F-4D97-AF65-F5344CB8AC3E}">
        <p14:creationId xmlns:p14="http://schemas.microsoft.com/office/powerpoint/2010/main" val="197983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6</a:t>
            </a:fld>
            <a:endParaRPr lang="en-IE"/>
          </a:p>
        </p:txBody>
      </p:sp>
      <p:sp>
        <p:nvSpPr>
          <p:cNvPr id="3" name="Content Placeholder 2"/>
          <p:cNvSpPr>
            <a:spLocks noGrp="1"/>
          </p:cNvSpPr>
          <p:nvPr>
            <p:ph sz="quarter" idx="1"/>
          </p:nvPr>
        </p:nvSpPr>
        <p:spPr>
          <a:xfrm>
            <a:off x="251520" y="1772816"/>
            <a:ext cx="7772400" cy="4572000"/>
          </a:xfrm>
        </p:spPr>
        <p:txBody>
          <a:bodyPr/>
          <a:lstStyle/>
          <a:p>
            <a:r>
              <a:rPr lang="en-IE" b="1" dirty="0" smtClean="0"/>
              <a:t>Do you need schemas?</a:t>
            </a:r>
          </a:p>
          <a:p>
            <a:r>
              <a:rPr lang="en-IE" dirty="0" smtClean="0"/>
              <a:t>Schemas require a lot of work, you must think about how your language is structured. As your language evolves you must update your schema, this leads to bugs, version control and usability issues.</a:t>
            </a:r>
          </a:p>
          <a:p>
            <a:endParaRPr lang="en-IE" dirty="0" smtClean="0"/>
          </a:p>
          <a:p>
            <a:r>
              <a:rPr lang="en-IE" b="1" dirty="0" smtClean="0"/>
              <a:t>What is the benefit?</a:t>
            </a:r>
          </a:p>
          <a:p>
            <a:r>
              <a:rPr lang="en-IE" dirty="0" smtClean="0"/>
              <a:t>A schema can function as a publishable specification, no better way to describe a language. It is a yes or no test for a document.</a:t>
            </a:r>
            <a:endParaRPr lang="en-IE" dirty="0"/>
          </a:p>
        </p:txBody>
      </p:sp>
    </p:spTree>
    <p:extLst>
      <p:ext uri="{BB962C8B-B14F-4D97-AF65-F5344CB8AC3E}">
        <p14:creationId xmlns:p14="http://schemas.microsoft.com/office/powerpoint/2010/main" val="110104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7</a:t>
            </a:fld>
            <a:endParaRPr lang="en-IE"/>
          </a:p>
        </p:txBody>
      </p:sp>
      <p:sp>
        <p:nvSpPr>
          <p:cNvPr id="3" name="Content Placeholder 2"/>
          <p:cNvSpPr>
            <a:spLocks noGrp="1"/>
          </p:cNvSpPr>
          <p:nvPr>
            <p:ph sz="quarter" idx="1"/>
          </p:nvPr>
        </p:nvSpPr>
        <p:spPr>
          <a:xfrm>
            <a:off x="323528" y="1484784"/>
            <a:ext cx="7772400" cy="4572000"/>
          </a:xfrm>
        </p:spPr>
        <p:txBody>
          <a:bodyPr/>
          <a:lstStyle/>
          <a:p>
            <a:r>
              <a:rPr lang="en-IE" dirty="0" smtClean="0"/>
              <a:t>A schema will catch higher level mistakes. Required fields missing, misspelling an element name, incorrect date format</a:t>
            </a:r>
            <a:r>
              <a:rPr lang="en-IE" dirty="0" smtClean="0"/>
              <a:t>.</a:t>
            </a:r>
          </a:p>
          <a:p>
            <a:endParaRPr lang="en-IE" dirty="0" smtClean="0"/>
          </a:p>
          <a:p>
            <a:r>
              <a:rPr lang="en-IE" dirty="0" smtClean="0"/>
              <a:t>A schema is portable and efficient. A schema is compact and optimised for validation. </a:t>
            </a:r>
            <a:endParaRPr lang="en-IE" dirty="0" smtClean="0"/>
          </a:p>
          <a:p>
            <a:endParaRPr lang="en-IE" dirty="0" smtClean="0"/>
          </a:p>
          <a:p>
            <a:r>
              <a:rPr lang="en-IE" dirty="0" smtClean="0"/>
              <a:t>A schema is extensible. If you want to maintain a set of similar languages, or version of them, they can share common components. For example DTDs allow you to declare general entities for special characters or frequently used text.</a:t>
            </a:r>
            <a:endParaRPr lang="en-IE" dirty="0"/>
          </a:p>
        </p:txBody>
      </p:sp>
    </p:spTree>
    <p:extLst>
      <p:ext uri="{BB962C8B-B14F-4D97-AF65-F5344CB8AC3E}">
        <p14:creationId xmlns:p14="http://schemas.microsoft.com/office/powerpoint/2010/main" val="185562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8</a:t>
            </a:fld>
            <a:endParaRPr lang="en-IE"/>
          </a:p>
        </p:txBody>
      </p:sp>
      <p:sp>
        <p:nvSpPr>
          <p:cNvPr id="3" name="Content Placeholder 2"/>
          <p:cNvSpPr>
            <a:spLocks noGrp="1"/>
          </p:cNvSpPr>
          <p:nvPr>
            <p:ph sz="quarter" idx="1"/>
          </p:nvPr>
        </p:nvSpPr>
        <p:spPr>
          <a:xfrm>
            <a:off x="467544" y="1484784"/>
            <a:ext cx="7772400" cy="4572000"/>
          </a:xfrm>
        </p:spPr>
        <p:txBody>
          <a:bodyPr>
            <a:normAutofit/>
          </a:bodyPr>
          <a:lstStyle/>
          <a:p>
            <a:r>
              <a:rPr lang="en-IE" b="1" dirty="0" smtClean="0"/>
              <a:t>What are the drawbacks</a:t>
            </a:r>
            <a:r>
              <a:rPr lang="en-IE" b="1" dirty="0" smtClean="0"/>
              <a:t>?</a:t>
            </a:r>
          </a:p>
          <a:p>
            <a:endParaRPr lang="en-IE" dirty="0" smtClean="0"/>
          </a:p>
          <a:p>
            <a:r>
              <a:rPr lang="en-IE" dirty="0" smtClean="0"/>
              <a:t>A schema reduces flexibility. A DTD are not compatible with namespaces. There is no way to write a DTD to allow a document to use namespaces. DTD’s constrain a document to a fixed set of elements, but namespaces open up documents to an unlimited number of elements. Until this is resolved we cannot validate XML documents that use multiple namespaces.</a:t>
            </a:r>
          </a:p>
        </p:txBody>
      </p:sp>
    </p:spTree>
    <p:extLst>
      <p:ext uri="{BB962C8B-B14F-4D97-AF65-F5344CB8AC3E}">
        <p14:creationId xmlns:p14="http://schemas.microsoft.com/office/powerpoint/2010/main" val="141811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424DF-C8D4-4B7C-A7E8-8EBA23C8536C}" type="slidenum">
              <a:rPr lang="en-IE" smtClean="0"/>
              <a:pPr/>
              <a:t>9</a:t>
            </a:fld>
            <a:endParaRPr lang="en-IE"/>
          </a:p>
        </p:txBody>
      </p:sp>
      <p:sp>
        <p:nvSpPr>
          <p:cNvPr id="3" name="Content Placeholder 2"/>
          <p:cNvSpPr>
            <a:spLocks noGrp="1"/>
          </p:cNvSpPr>
          <p:nvPr>
            <p:ph sz="quarter" idx="1"/>
          </p:nvPr>
        </p:nvSpPr>
        <p:spPr>
          <a:xfrm>
            <a:off x="251520" y="1628800"/>
            <a:ext cx="7772400" cy="4572000"/>
          </a:xfrm>
        </p:spPr>
        <p:txBody>
          <a:bodyPr/>
          <a:lstStyle/>
          <a:p>
            <a:r>
              <a:rPr lang="en-IE" dirty="0"/>
              <a:t>Schemas can be another obstacle for the author. Time spent thinking about which element to use in a given context is time not spent on the document’s content</a:t>
            </a:r>
            <a:r>
              <a:rPr lang="en-IE" dirty="0" smtClean="0"/>
              <a:t>.</a:t>
            </a:r>
          </a:p>
          <a:p>
            <a:endParaRPr lang="en-IE" dirty="0"/>
          </a:p>
          <a:p>
            <a:r>
              <a:rPr lang="en-IE" dirty="0"/>
              <a:t>You have to maintain it. With a schema you have one more tool to debug and update</a:t>
            </a:r>
            <a:r>
              <a:rPr lang="en-IE" dirty="0" smtClean="0"/>
              <a:t>.</a:t>
            </a:r>
          </a:p>
          <a:p>
            <a:endParaRPr lang="en-IE" dirty="0"/>
          </a:p>
          <a:p>
            <a:r>
              <a:rPr lang="en-IE" dirty="0"/>
              <a:t>Schemas are tricky documents to compose. You have to think about how each element will fit together, what kind of data will be input and if there are special cases to allow for.</a:t>
            </a:r>
          </a:p>
          <a:p>
            <a:endParaRPr lang="en-GB" dirty="0"/>
          </a:p>
        </p:txBody>
      </p:sp>
    </p:spTree>
    <p:extLst>
      <p:ext uri="{BB962C8B-B14F-4D97-AF65-F5344CB8AC3E}">
        <p14:creationId xmlns:p14="http://schemas.microsoft.com/office/powerpoint/2010/main" val="2553702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685</TotalTime>
  <Words>2067</Words>
  <Application>Microsoft Office PowerPoint</Application>
  <PresentationFormat>On-screen Show (4:3)</PresentationFormat>
  <Paragraphs>168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WIT</dc:creator>
  <cp:lastModifiedBy>Brenda Mullally</cp:lastModifiedBy>
  <cp:revision>40</cp:revision>
  <dcterms:created xsi:type="dcterms:W3CDTF">2012-01-27T11:34:04Z</dcterms:created>
  <dcterms:modified xsi:type="dcterms:W3CDTF">2016-02-10T14:04:11Z</dcterms:modified>
</cp:coreProperties>
</file>