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5135F7-46AF-480C-8BB3-24502D73B211}" type="datetimeFigureOut">
              <a:rPr lang="en-GB" smtClean="0"/>
              <a:t>24/02/2016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D158A9-687F-4C1D-A7FC-1B6EC154BD97}"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135F7-46AF-480C-8BB3-24502D73B211}" type="datetimeFigureOut">
              <a:rPr lang="en-GB" smtClean="0"/>
              <a:t>24/02/2016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D158A9-687F-4C1D-A7FC-1B6EC154BD9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135F7-46AF-480C-8BB3-24502D73B211}" type="datetimeFigureOut">
              <a:rPr lang="en-GB" smtClean="0"/>
              <a:t>24/02/2016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D158A9-687F-4C1D-A7FC-1B6EC154BD97}"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135F7-46AF-480C-8BB3-24502D73B211}" type="datetimeFigureOut">
              <a:rPr lang="en-GB" smtClean="0"/>
              <a:t>24/02/2016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D158A9-687F-4C1D-A7FC-1B6EC154BD97}"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5135F7-46AF-480C-8BB3-24502D73B211}" type="datetimeFigureOut">
              <a:rPr lang="en-GB" smtClean="0"/>
              <a:t>24/02/2016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D158A9-687F-4C1D-A7FC-1B6EC154BD97}"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5135F7-46AF-480C-8BB3-24502D73B211}" type="datetimeFigureOut">
              <a:rPr lang="en-GB" smtClean="0"/>
              <a:t>24/02/2016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D158A9-687F-4C1D-A7FC-1B6EC154BD97}"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5135F7-46AF-480C-8BB3-24502D73B211}" type="datetimeFigureOut">
              <a:rPr lang="en-GB" smtClean="0"/>
              <a:t>24/02/2016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0D158A9-687F-4C1D-A7FC-1B6EC154BD97}"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5135F7-46AF-480C-8BB3-24502D73B211}" type="datetimeFigureOut">
              <a:rPr lang="en-GB" smtClean="0"/>
              <a:t>24/02/2016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0D158A9-687F-4C1D-A7FC-1B6EC154BD97}"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135F7-46AF-480C-8BB3-24502D73B211}" type="datetimeFigureOut">
              <a:rPr lang="en-GB" smtClean="0"/>
              <a:t>24/02/2016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0D158A9-687F-4C1D-A7FC-1B6EC154BD97}"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5135F7-46AF-480C-8BB3-24502D73B211}" type="datetimeFigureOut">
              <a:rPr lang="en-GB" smtClean="0"/>
              <a:t>24/02/2016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D158A9-687F-4C1D-A7FC-1B6EC154BD97}" type="slidenum">
              <a:rPr lang="en-GB" smtClean="0"/>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95135F7-46AF-480C-8BB3-24502D73B211}" type="datetimeFigureOut">
              <a:rPr lang="en-GB" smtClean="0"/>
              <a:t>24/02/2016</a:t>
            </a:fld>
            <a:endParaRPr lang="en-GB"/>
          </a:p>
        </p:txBody>
      </p:sp>
      <p:sp>
        <p:nvSpPr>
          <p:cNvPr id="9" name="Slide Number Placeholder 8"/>
          <p:cNvSpPr>
            <a:spLocks noGrp="1"/>
          </p:cNvSpPr>
          <p:nvPr>
            <p:ph type="sldNum" sz="quarter" idx="11"/>
          </p:nvPr>
        </p:nvSpPr>
        <p:spPr/>
        <p:txBody>
          <a:bodyPr/>
          <a:lstStyle/>
          <a:p>
            <a:fld id="{F0D158A9-687F-4C1D-A7FC-1B6EC154BD97}"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0D158A9-687F-4C1D-A7FC-1B6EC154BD97}" type="slidenum">
              <a:rPr lang="en-GB" smtClean="0"/>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95135F7-46AF-480C-8BB3-24502D73B211}" type="datetimeFigureOut">
              <a:rPr lang="en-GB" smtClean="0"/>
              <a:t>24/02/2016</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w3.org/2001/XMLSchem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Quality Control</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55730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XML Schema</a:t>
            </a:r>
          </a:p>
        </p:txBody>
      </p:sp>
      <p:sp>
        <p:nvSpPr>
          <p:cNvPr id="3" name="Content Placeholder 2"/>
          <p:cNvSpPr>
            <a:spLocks noGrp="1"/>
          </p:cNvSpPr>
          <p:nvPr>
            <p:ph idx="1"/>
          </p:nvPr>
        </p:nvSpPr>
        <p:spPr/>
        <p:txBody>
          <a:bodyPr/>
          <a:lstStyle/>
          <a:p>
            <a:r>
              <a:rPr lang="en-GB" dirty="0" smtClean="0"/>
              <a:t>We created a named type and called it </a:t>
            </a:r>
            <a:r>
              <a:rPr lang="en-GB" dirty="0" err="1" smtClean="0"/>
              <a:t>monthNum</a:t>
            </a:r>
            <a:r>
              <a:rPr lang="en-GB" dirty="0" smtClean="0"/>
              <a:t>. Named types are not bound to any particular element, so they are useful if you’ll be using the same type over and over.</a:t>
            </a:r>
          </a:p>
          <a:p>
            <a:r>
              <a:rPr lang="en-GB" dirty="0" smtClean="0"/>
              <a:t>the </a:t>
            </a:r>
            <a:r>
              <a:rPr lang="en-GB" dirty="0" err="1" smtClean="0"/>
              <a:t>xs:restriction</a:t>
            </a:r>
            <a:r>
              <a:rPr lang="en-GB" dirty="0" smtClean="0"/>
              <a:t> allows us to derive a more specific type than just </a:t>
            </a:r>
            <a:r>
              <a:rPr lang="en-GB" dirty="0" err="1" smtClean="0"/>
              <a:t>xs:integer</a:t>
            </a:r>
            <a:r>
              <a:rPr lang="en-GB" dirty="0" smtClean="0"/>
              <a:t>. Inside are two facets, </a:t>
            </a:r>
            <a:r>
              <a:rPr lang="en-GB" dirty="0" err="1" smtClean="0"/>
              <a:t>minInclusive</a:t>
            </a:r>
            <a:r>
              <a:rPr lang="en-GB" dirty="0" smtClean="0"/>
              <a:t> and </a:t>
            </a:r>
            <a:r>
              <a:rPr lang="en-GB" dirty="0" err="1" smtClean="0"/>
              <a:t>maxInclusive</a:t>
            </a:r>
            <a:r>
              <a:rPr lang="en-GB" dirty="0" smtClean="0"/>
              <a:t>, setting the lower and upper bounds.</a:t>
            </a:r>
          </a:p>
          <a:p>
            <a:r>
              <a:rPr lang="en-GB" dirty="0" smtClean="0"/>
              <a:t>Besides setting ranges, facets can create fixed values, constrain the length of strings and match patters with regular expressions. For example, say you want the postal code to be any string that contains three digits followed by three letters as in the census example.</a:t>
            </a:r>
          </a:p>
          <a:p>
            <a:pPr marL="114300" indent="0">
              <a:buNone/>
            </a:pPr>
            <a:r>
              <a:rPr lang="en-GB" dirty="0" smtClean="0"/>
              <a:t>&lt;</a:t>
            </a:r>
            <a:r>
              <a:rPr lang="en-GB" dirty="0" err="1" smtClean="0"/>
              <a:t>postalcode</a:t>
            </a:r>
            <a:r>
              <a:rPr lang="en-GB" dirty="0" smtClean="0"/>
              <a:t>&gt;885JKL&lt;/</a:t>
            </a:r>
            <a:r>
              <a:rPr lang="en-GB" dirty="0" err="1" smtClean="0"/>
              <a:t>postalcode</a:t>
            </a:r>
            <a:r>
              <a:rPr lang="en-GB" dirty="0" smtClean="0"/>
              <a:t>&gt;</a:t>
            </a:r>
            <a:endParaRPr lang="en-GB" dirty="0"/>
          </a:p>
        </p:txBody>
      </p:sp>
    </p:spTree>
    <p:extLst>
      <p:ext uri="{BB962C8B-B14F-4D97-AF65-F5344CB8AC3E}">
        <p14:creationId xmlns:p14="http://schemas.microsoft.com/office/powerpoint/2010/main" val="1654061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XML Schema</a:t>
            </a:r>
          </a:p>
        </p:txBody>
      </p:sp>
      <p:sp>
        <p:nvSpPr>
          <p:cNvPr id="3" name="Content Placeholder 2"/>
          <p:cNvSpPr>
            <a:spLocks noGrp="1"/>
          </p:cNvSpPr>
          <p:nvPr>
            <p:ph idx="1"/>
          </p:nvPr>
        </p:nvSpPr>
        <p:spPr/>
        <p:txBody>
          <a:bodyPr/>
          <a:lstStyle/>
          <a:p>
            <a:r>
              <a:rPr lang="en-GB" dirty="0" smtClean="0"/>
              <a:t>we want to pattern match it to [0-9]{3} and [A-Z]{3}</a:t>
            </a:r>
          </a:p>
          <a:p>
            <a:endParaRPr lang="en-GB" dirty="0"/>
          </a:p>
          <a:p>
            <a:endParaRPr lang="en-GB" dirty="0" smtClean="0"/>
          </a:p>
          <a:p>
            <a:endParaRPr lang="en-GB" dirty="0"/>
          </a:p>
          <a:p>
            <a:endParaRPr lang="en-GB" dirty="0" smtClean="0"/>
          </a:p>
          <a:p>
            <a:r>
              <a:rPr lang="en-GB" dirty="0" smtClean="0"/>
              <a:t>enumeration is another way of defining a set of allowed values.</a:t>
            </a:r>
          </a:p>
          <a:p>
            <a:pPr marL="114300" indent="0">
              <a:buNone/>
            </a:pPr>
            <a:endParaRPr lang="en-GB" dirty="0" smtClean="0"/>
          </a:p>
          <a:p>
            <a:endParaRPr lang="en-GB" dirty="0"/>
          </a:p>
          <a:p>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132856"/>
            <a:ext cx="4400550"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509120"/>
            <a:ext cx="379095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201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5244689" cy="6399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427984" y="116632"/>
            <a:ext cx="7620000" cy="1143000"/>
          </a:xfrm>
        </p:spPr>
        <p:txBody>
          <a:bodyPr/>
          <a:lstStyle/>
          <a:p>
            <a:r>
              <a:rPr lang="en-GB" dirty="0"/>
              <a:t>XML Schema</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922017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88640"/>
            <a:ext cx="5865752" cy="6408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860032" y="188640"/>
            <a:ext cx="7620000" cy="1143000"/>
          </a:xfrm>
        </p:spPr>
        <p:txBody>
          <a:bodyPr/>
          <a:lstStyle/>
          <a:p>
            <a:r>
              <a:rPr lang="en-GB" dirty="0"/>
              <a:t>XML Schema</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922017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064" y="260648"/>
            <a:ext cx="7620000" cy="1143000"/>
          </a:xfrm>
        </p:spPr>
        <p:txBody>
          <a:bodyPr/>
          <a:lstStyle/>
          <a:p>
            <a:r>
              <a:rPr lang="en-GB" dirty="0"/>
              <a:t>XML Schema</a:t>
            </a:r>
          </a:p>
        </p:txBody>
      </p:sp>
      <p:sp>
        <p:nvSpPr>
          <p:cNvPr id="3" name="Content Placeholder 2"/>
          <p:cNvSpPr>
            <a:spLocks noGrp="1"/>
          </p:cNvSpPr>
          <p:nvPr>
            <p:ph idx="1"/>
          </p:nvPr>
        </p:nvSpPr>
        <p:spPr/>
        <p:txBody>
          <a:bodyPr/>
          <a:lstStyle/>
          <a:p>
            <a:endParaRPr lang="en-GB"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8639"/>
            <a:ext cx="3744416" cy="6601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5949280"/>
            <a:ext cx="427672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V="1">
            <a:off x="3491880" y="6453336"/>
            <a:ext cx="432048" cy="2293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017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XML Schema</a:t>
            </a:r>
            <a:endParaRPr lang="en-GB" dirty="0"/>
          </a:p>
        </p:txBody>
      </p:sp>
      <p:sp>
        <p:nvSpPr>
          <p:cNvPr id="3" name="Content Placeholder 2"/>
          <p:cNvSpPr>
            <a:spLocks noGrp="1"/>
          </p:cNvSpPr>
          <p:nvPr>
            <p:ph idx="1"/>
          </p:nvPr>
        </p:nvSpPr>
        <p:spPr/>
        <p:txBody>
          <a:bodyPr>
            <a:normAutofit lnSpcReduction="10000"/>
          </a:bodyPr>
          <a:lstStyle/>
          <a:p>
            <a:r>
              <a:rPr lang="en-GB" dirty="0" smtClean="0"/>
              <a:t>since XML Schema supports a variety of date formats for character data, it makes sense to replace the cumbersome date container and its three child elements with one that takes only text content.</a:t>
            </a:r>
          </a:p>
          <a:p>
            <a:r>
              <a:rPr lang="en-GB" dirty="0" err="1" smtClean="0"/>
              <a:t>maxOccurs</a:t>
            </a:r>
            <a:r>
              <a:rPr lang="en-GB" dirty="0" smtClean="0"/>
              <a:t> allows an unlimited number of person elements, without it the schema would allow no more than one such element. (default is 1).</a:t>
            </a:r>
          </a:p>
          <a:p>
            <a:r>
              <a:rPr lang="en-GB" dirty="0" smtClean="0"/>
              <a:t>A choice element is the opposite of all. Instead of requiring all the elements to be present, it will allow only one of the choices to appear. In that case either &lt;junior/&gt; or &lt;senior/&gt;</a:t>
            </a:r>
          </a:p>
          <a:p>
            <a:r>
              <a:rPr lang="en-GB" dirty="0" smtClean="0"/>
              <a:t>minOccurs attribute in the choice is set to zero to make it optional (again default is 1).</a:t>
            </a:r>
          </a:p>
          <a:p>
            <a:r>
              <a:rPr lang="en-GB" dirty="0" err="1" smtClean="0"/>
              <a:t>Curriously</a:t>
            </a:r>
            <a:r>
              <a:rPr lang="en-GB" dirty="0" smtClean="0"/>
              <a:t> there is no type for empty elements and so you define one for the &lt;junior&gt; and &lt;senior&gt; elements.</a:t>
            </a:r>
            <a:endParaRPr lang="en-GB" dirty="0"/>
          </a:p>
        </p:txBody>
      </p:sp>
    </p:spTree>
    <p:extLst>
      <p:ext uri="{BB962C8B-B14F-4D97-AF65-F5344CB8AC3E}">
        <p14:creationId xmlns:p14="http://schemas.microsoft.com/office/powerpoint/2010/main" val="77861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W3C XML Schema</a:t>
            </a:r>
            <a:endParaRPr lang="en-GB" dirty="0"/>
          </a:p>
        </p:txBody>
      </p:sp>
      <p:sp>
        <p:nvSpPr>
          <p:cNvPr id="3" name="Content Placeholder 2"/>
          <p:cNvSpPr>
            <a:spLocks noGrp="1"/>
          </p:cNvSpPr>
          <p:nvPr>
            <p:ph idx="1"/>
          </p:nvPr>
        </p:nvSpPr>
        <p:spPr/>
        <p:txBody>
          <a:bodyPr>
            <a:normAutofit/>
          </a:bodyPr>
          <a:lstStyle/>
          <a:p>
            <a:r>
              <a:rPr lang="en-GB" dirty="0" smtClean="0"/>
              <a:t>DTDs are chiefly </a:t>
            </a:r>
            <a:r>
              <a:rPr lang="en-GB" dirty="0" smtClean="0"/>
              <a:t>directed toward describing how elements are arranged in a document. They say very little about the content in the document, other than whether an element can contain character data. There is no way to constraint the type of data in an element.</a:t>
            </a:r>
          </a:p>
          <a:p>
            <a:endParaRPr lang="en-GB" dirty="0"/>
          </a:p>
          <a:p>
            <a:r>
              <a:rPr lang="en-GB" dirty="0" smtClean="0"/>
              <a:t>Suppose a census taker submitted a census record with many mistakes in the data entry. For example incorrect date format, some important fields left empty, age impossible etc.</a:t>
            </a:r>
            <a:endParaRPr lang="en-GB" dirty="0"/>
          </a:p>
        </p:txBody>
      </p:sp>
    </p:spTree>
    <p:extLst>
      <p:ext uri="{BB962C8B-B14F-4D97-AF65-F5344CB8AC3E}">
        <p14:creationId xmlns:p14="http://schemas.microsoft.com/office/powerpoint/2010/main" val="1421830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Modularisation</a:t>
            </a:r>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844824"/>
            <a:ext cx="4343400"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354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XML Schema</a:t>
            </a:r>
            <a:endParaRPr lang="en-GB" dirty="0"/>
          </a:p>
        </p:txBody>
      </p:sp>
      <p:sp>
        <p:nvSpPr>
          <p:cNvPr id="3" name="Content Placeholder 2"/>
          <p:cNvSpPr>
            <a:spLocks noGrp="1"/>
          </p:cNvSpPr>
          <p:nvPr>
            <p:ph idx="1"/>
          </p:nvPr>
        </p:nvSpPr>
        <p:spPr/>
        <p:txBody>
          <a:bodyPr>
            <a:normAutofit/>
          </a:bodyPr>
          <a:lstStyle/>
          <a:p>
            <a:pPr indent="-342900"/>
            <a:r>
              <a:rPr lang="en-GB" sz="2000" dirty="0" smtClean="0"/>
              <a:t>It isn’t hard to write a programme to check datatypes however it is low level and the idea of a DTD is a formal description of a </a:t>
            </a:r>
            <a:r>
              <a:rPr lang="en-GB" sz="2000" dirty="0" err="1" smtClean="0"/>
              <a:t>markup</a:t>
            </a:r>
            <a:r>
              <a:rPr lang="en-GB" sz="2000" dirty="0" smtClean="0"/>
              <a:t> language. So we can conclude that DTDs do not go far enough in describing a </a:t>
            </a:r>
            <a:r>
              <a:rPr lang="en-GB" sz="2000" dirty="0" err="1" smtClean="0"/>
              <a:t>markup</a:t>
            </a:r>
            <a:r>
              <a:rPr lang="en-GB" sz="2000" dirty="0" smtClean="0"/>
              <a:t> language.</a:t>
            </a:r>
          </a:p>
          <a:p>
            <a:pPr indent="-342900"/>
            <a:r>
              <a:rPr lang="en-GB" sz="2000" dirty="0" smtClean="0"/>
              <a:t>To make matters worse, a DTD will reject trivial errors, such as the incorrect order of the date elements. If we were to write a rule to allow the order of day month and year to be in any order and only occur once each then it would require:</a:t>
            </a:r>
          </a:p>
          <a:p>
            <a:pPr indent="-342900"/>
            <a:endParaRPr lang="en-GB" sz="2000" dirty="0"/>
          </a:p>
          <a:p>
            <a:pPr indent="-342900"/>
            <a:endParaRPr lang="en-GB" sz="2000" dirty="0" smtClean="0"/>
          </a:p>
          <a:p>
            <a:pPr indent="-342900"/>
            <a:endParaRPr lang="en-GB" sz="2000" dirty="0"/>
          </a:p>
          <a:p>
            <a:pPr indent="-342900"/>
            <a:endParaRPr lang="en-GB" sz="2000" dirty="0" smtClean="0"/>
          </a:p>
          <a:p>
            <a:pPr indent="-342900"/>
            <a:endParaRPr lang="en-GB" sz="2000" dirty="0"/>
          </a:p>
          <a:p>
            <a:pPr indent="-342900"/>
            <a:r>
              <a:rPr lang="en-GB" sz="2000" dirty="0" smtClean="0"/>
              <a:t>Ugly?</a:t>
            </a:r>
          </a:p>
          <a:p>
            <a:pPr indent="-342900"/>
            <a:endParaRPr lang="en-GB"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509120"/>
            <a:ext cx="39243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7401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XML Schema</a:t>
            </a:r>
            <a:endParaRPr lang="en-GB" dirty="0"/>
          </a:p>
        </p:txBody>
      </p:sp>
      <p:sp>
        <p:nvSpPr>
          <p:cNvPr id="3" name="Content Placeholder 2"/>
          <p:cNvSpPr>
            <a:spLocks noGrp="1"/>
          </p:cNvSpPr>
          <p:nvPr>
            <p:ph idx="1"/>
          </p:nvPr>
        </p:nvSpPr>
        <p:spPr/>
        <p:txBody>
          <a:bodyPr>
            <a:normAutofit fontScale="92500" lnSpcReduction="10000"/>
          </a:bodyPr>
          <a:lstStyle/>
          <a:p>
            <a:r>
              <a:rPr lang="en-GB" sz="2800" dirty="0" smtClean="0"/>
              <a:t>The other </a:t>
            </a:r>
            <a:r>
              <a:rPr lang="en-GB" sz="2800" dirty="0" smtClean="0"/>
              <a:t>limitation of DTDs is the lockdown of namespace. Any element in a xml document must have a corresponding declaration in the DTD. No exceptions.</a:t>
            </a:r>
          </a:p>
          <a:p>
            <a:r>
              <a:rPr lang="en-GB" sz="2800" dirty="0" smtClean="0"/>
              <a:t>To address these problems, a new validation system was invented called schema. Like DTDs schemas contain rules that all must be satisfied for a document to be valid.</a:t>
            </a:r>
          </a:p>
          <a:p>
            <a:r>
              <a:rPr lang="en-GB" sz="2800" dirty="0" smtClean="0"/>
              <a:t>There are several competing schemas, the one that is sanctioned by W3C is XML Schema. Another proposal called RELAX NG, adds capabilities not found in XML schema.</a:t>
            </a:r>
            <a:endParaRPr lang="en-GB" sz="2800" dirty="0"/>
          </a:p>
        </p:txBody>
      </p:sp>
    </p:spTree>
    <p:extLst>
      <p:ext uri="{BB962C8B-B14F-4D97-AF65-F5344CB8AC3E}">
        <p14:creationId xmlns:p14="http://schemas.microsoft.com/office/powerpoint/2010/main" val="207277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XML Schema</a:t>
            </a:r>
            <a:endParaRPr lang="en-GB" dirty="0"/>
          </a:p>
        </p:txBody>
      </p:sp>
      <p:sp>
        <p:nvSpPr>
          <p:cNvPr id="3" name="Content Placeholder 2"/>
          <p:cNvSpPr>
            <a:spLocks noGrp="1"/>
          </p:cNvSpPr>
          <p:nvPr>
            <p:ph idx="1"/>
          </p:nvPr>
        </p:nvSpPr>
        <p:spPr/>
        <p:txBody>
          <a:bodyPr/>
          <a:lstStyle/>
          <a:p>
            <a:r>
              <a:rPr lang="en-GB" dirty="0" smtClean="0"/>
              <a:t>XML schemas are themselves XML documents (unlike DTDs)</a:t>
            </a:r>
          </a:p>
          <a:p>
            <a:r>
              <a:rPr lang="en-GB" dirty="0" smtClean="0"/>
              <a:t>It is more verbose that DTD but still readable</a:t>
            </a:r>
          </a:p>
          <a:p>
            <a:r>
              <a:rPr lang="en-GB" dirty="0" smtClean="0"/>
              <a:t>From the census examples this is how you would define the county element:</a:t>
            </a:r>
          </a:p>
          <a:p>
            <a:endParaRPr lang="en-GB" dirty="0"/>
          </a:p>
          <a:p>
            <a:pPr marL="114300" indent="0">
              <a:buNone/>
            </a:pPr>
            <a:r>
              <a:rPr lang="en-GB" dirty="0" smtClean="0"/>
              <a:t>&lt;</a:t>
            </a:r>
            <a:r>
              <a:rPr lang="en-GB" dirty="0" err="1" smtClean="0"/>
              <a:t>xs:schema</a:t>
            </a:r>
            <a:r>
              <a:rPr lang="en-GB" dirty="0" smtClean="0"/>
              <a:t> </a:t>
            </a:r>
            <a:r>
              <a:rPr lang="en-GB" dirty="0" err="1" smtClean="0"/>
              <a:t>xmlns:xs</a:t>
            </a:r>
            <a:r>
              <a:rPr lang="en-GB" dirty="0" smtClean="0"/>
              <a:t>=</a:t>
            </a:r>
            <a:r>
              <a:rPr lang="en-GB" dirty="0" smtClean="0">
                <a:hlinkClick r:id="rId2"/>
              </a:rPr>
              <a:t>http://www.w3.org/2001/XMLSchema</a:t>
            </a:r>
            <a:r>
              <a:rPr lang="en-GB" dirty="0" smtClean="0"/>
              <a:t>&gt;</a:t>
            </a:r>
          </a:p>
          <a:p>
            <a:pPr marL="114300" indent="0">
              <a:buNone/>
            </a:pPr>
            <a:r>
              <a:rPr lang="en-GB" dirty="0"/>
              <a:t> </a:t>
            </a:r>
            <a:r>
              <a:rPr lang="en-GB" dirty="0" smtClean="0"/>
              <a:t> &lt;</a:t>
            </a:r>
            <a:r>
              <a:rPr lang="en-GB" dirty="0" err="1" smtClean="0"/>
              <a:t>xs:element</a:t>
            </a:r>
            <a:r>
              <a:rPr lang="en-GB" dirty="0" smtClean="0"/>
              <a:t> name=“county” type=“</a:t>
            </a:r>
            <a:r>
              <a:rPr lang="en-GB" dirty="0" err="1" smtClean="0"/>
              <a:t>xs:string</a:t>
            </a:r>
            <a:r>
              <a:rPr lang="en-GB" dirty="0" smtClean="0"/>
              <a:t>”/&gt;</a:t>
            </a:r>
          </a:p>
          <a:p>
            <a:pPr marL="114300" indent="0">
              <a:buNone/>
            </a:pPr>
            <a:r>
              <a:rPr lang="en-GB" dirty="0" smtClean="0"/>
              <a:t>&lt;/</a:t>
            </a:r>
            <a:r>
              <a:rPr lang="en-GB" dirty="0" err="1" smtClean="0"/>
              <a:t>xs:schema</a:t>
            </a:r>
            <a:r>
              <a:rPr lang="en-GB" dirty="0" smtClean="0"/>
              <a:t>&gt;</a:t>
            </a:r>
          </a:p>
          <a:p>
            <a:pPr marL="114300" indent="0">
              <a:buNone/>
            </a:pPr>
            <a:endParaRPr lang="en-GB" dirty="0"/>
          </a:p>
          <a:p>
            <a:pPr marL="114300" indent="0">
              <a:buNone/>
            </a:pPr>
            <a:r>
              <a:rPr lang="en-GB" dirty="0" smtClean="0"/>
              <a:t>The </a:t>
            </a:r>
            <a:r>
              <a:rPr lang="en-GB" dirty="0" err="1" smtClean="0"/>
              <a:t>xs:element</a:t>
            </a:r>
            <a:r>
              <a:rPr lang="en-GB" dirty="0" smtClean="0"/>
              <a:t> acts like an &lt;!ELEMENT declaration in a DTD.</a:t>
            </a:r>
          </a:p>
          <a:p>
            <a:pPr marL="114300" indent="0">
              <a:buNone/>
            </a:pPr>
            <a:r>
              <a:rPr lang="en-GB" dirty="0" err="1" smtClean="0"/>
              <a:t>xs:string</a:t>
            </a:r>
            <a:r>
              <a:rPr lang="en-GB" dirty="0" smtClean="0"/>
              <a:t> refers to a simple type of element, one that is built in to the schema specification. It’s just a string of character data.</a:t>
            </a:r>
            <a:endParaRPr lang="en-GB" dirty="0"/>
          </a:p>
        </p:txBody>
      </p:sp>
    </p:spTree>
    <p:extLst>
      <p:ext uri="{BB962C8B-B14F-4D97-AF65-F5344CB8AC3E}">
        <p14:creationId xmlns:p14="http://schemas.microsoft.com/office/powerpoint/2010/main" val="47088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XML Schema</a:t>
            </a:r>
          </a:p>
        </p:txBody>
      </p:sp>
      <p:sp>
        <p:nvSpPr>
          <p:cNvPr id="3" name="Content Placeholder 2"/>
          <p:cNvSpPr>
            <a:spLocks noGrp="1"/>
          </p:cNvSpPr>
          <p:nvPr>
            <p:ph idx="1"/>
          </p:nvPr>
        </p:nvSpPr>
        <p:spPr/>
        <p:txBody>
          <a:bodyPr/>
          <a:lstStyle/>
          <a:p>
            <a:r>
              <a:rPr lang="en-GB" dirty="0" err="1" smtClean="0"/>
              <a:t>xs:string</a:t>
            </a:r>
            <a:r>
              <a:rPr lang="en-GB" dirty="0" smtClean="0"/>
              <a:t>	contains any text</a:t>
            </a:r>
          </a:p>
          <a:p>
            <a:r>
              <a:rPr lang="en-GB" dirty="0" err="1" smtClean="0"/>
              <a:t>xs:token</a:t>
            </a:r>
            <a:r>
              <a:rPr lang="en-GB" dirty="0" smtClean="0"/>
              <a:t>	contains text but collapses extra spaces</a:t>
            </a:r>
          </a:p>
          <a:p>
            <a:r>
              <a:rPr lang="en-GB" dirty="0" err="1" smtClean="0"/>
              <a:t>xs:Qname</a:t>
            </a:r>
            <a:r>
              <a:rPr lang="en-GB" dirty="0" smtClean="0"/>
              <a:t>	contains a namespace-qualified name</a:t>
            </a:r>
          </a:p>
          <a:p>
            <a:r>
              <a:rPr lang="en-GB" dirty="0" err="1" smtClean="0"/>
              <a:t>xs:decimal</a:t>
            </a:r>
            <a:r>
              <a:rPr lang="en-GB" dirty="0" smtClean="0"/>
              <a:t>	contains decimal number </a:t>
            </a:r>
          </a:p>
          <a:p>
            <a:r>
              <a:rPr lang="en-GB" dirty="0" err="1" smtClean="0"/>
              <a:t>xs:integer</a:t>
            </a:r>
            <a:r>
              <a:rPr lang="en-GB" dirty="0" smtClean="0"/>
              <a:t>	contains integer number</a:t>
            </a:r>
          </a:p>
          <a:p>
            <a:r>
              <a:rPr lang="en-GB" dirty="0" err="1" smtClean="0"/>
              <a:t>xs:float</a:t>
            </a:r>
            <a:r>
              <a:rPr lang="en-GB" dirty="0" smtClean="0"/>
              <a:t>	contains a 32-bit floating point number</a:t>
            </a:r>
          </a:p>
          <a:p>
            <a:r>
              <a:rPr lang="en-GB" dirty="0" err="1" smtClean="0"/>
              <a:t>xs:ID</a:t>
            </a:r>
            <a:r>
              <a:rPr lang="en-GB" dirty="0" smtClean="0"/>
              <a:t>, </a:t>
            </a:r>
            <a:r>
              <a:rPr lang="en-GB" dirty="0" err="1" smtClean="0"/>
              <a:t>xs:IDREF</a:t>
            </a:r>
            <a:r>
              <a:rPr lang="en-GB" dirty="0" smtClean="0"/>
              <a:t>	same as ID in DTDs</a:t>
            </a:r>
          </a:p>
          <a:p>
            <a:r>
              <a:rPr lang="en-GB" dirty="0" err="1" smtClean="0"/>
              <a:t>xs:boolean</a:t>
            </a:r>
            <a:r>
              <a:rPr lang="en-GB" dirty="0" smtClean="0"/>
              <a:t>	true or false</a:t>
            </a:r>
          </a:p>
          <a:p>
            <a:r>
              <a:rPr lang="en-GB" dirty="0" err="1" smtClean="0"/>
              <a:t>xs:time</a:t>
            </a:r>
            <a:r>
              <a:rPr lang="en-GB" dirty="0" smtClean="0"/>
              <a:t>	time HH:MM:SS – </a:t>
            </a:r>
            <a:r>
              <a:rPr lang="en-GB" dirty="0" err="1" smtClean="0"/>
              <a:t>timezone</a:t>
            </a:r>
            <a:endParaRPr lang="en-GB" dirty="0" smtClean="0"/>
          </a:p>
          <a:p>
            <a:r>
              <a:rPr lang="en-GB" dirty="0" err="1" smtClean="0"/>
              <a:t>xs:date</a:t>
            </a:r>
            <a:r>
              <a:rPr lang="en-GB" dirty="0" smtClean="0"/>
              <a:t>	CCYY-MM-DD</a:t>
            </a:r>
          </a:p>
          <a:p>
            <a:r>
              <a:rPr lang="en-GB" dirty="0" err="1" smtClean="0"/>
              <a:t>xs:dateTime</a:t>
            </a:r>
            <a:r>
              <a:rPr lang="en-GB" dirty="0" smtClean="0"/>
              <a:t>	both of above.</a:t>
            </a:r>
            <a:endParaRPr lang="en-GB" dirty="0"/>
          </a:p>
        </p:txBody>
      </p:sp>
    </p:spTree>
    <p:extLst>
      <p:ext uri="{BB962C8B-B14F-4D97-AF65-F5344CB8AC3E}">
        <p14:creationId xmlns:p14="http://schemas.microsoft.com/office/powerpoint/2010/main" val="2539402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XML Schema</a:t>
            </a:r>
          </a:p>
        </p:txBody>
      </p:sp>
      <p:sp>
        <p:nvSpPr>
          <p:cNvPr id="3" name="Content Placeholder 2"/>
          <p:cNvSpPr>
            <a:spLocks noGrp="1"/>
          </p:cNvSpPr>
          <p:nvPr>
            <p:ph idx="1"/>
          </p:nvPr>
        </p:nvSpPr>
        <p:spPr>
          <a:xfrm>
            <a:off x="457200" y="1340768"/>
            <a:ext cx="7620000" cy="5060032"/>
          </a:xfrm>
        </p:spPr>
        <p:txBody>
          <a:bodyPr>
            <a:normAutofit fontScale="92500" lnSpcReduction="10000"/>
          </a:bodyPr>
          <a:lstStyle/>
          <a:p>
            <a:r>
              <a:rPr lang="en-GB" dirty="0" smtClean="0"/>
              <a:t>Most elements are not simple however, they contain other elements, attributes, and character data with specialised formats. So schemas contain complex element definitions.</a:t>
            </a:r>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dirty="0" smtClean="0"/>
              <a:t>The date element is a complex type because it has special requirements that you must explicitly define. In this case, the type is a group of three elements (in any order), referred to by name using the ref attribute. These referred elements are defined at the bottom to be of type integer.</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044" y="2204864"/>
            <a:ext cx="4200525"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731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XML Schema</a:t>
            </a:r>
          </a:p>
        </p:txBody>
      </p:sp>
      <p:sp>
        <p:nvSpPr>
          <p:cNvPr id="3" name="Content Placeholder 2"/>
          <p:cNvSpPr>
            <a:spLocks noGrp="1"/>
          </p:cNvSpPr>
          <p:nvPr>
            <p:ph idx="1"/>
          </p:nvPr>
        </p:nvSpPr>
        <p:spPr/>
        <p:txBody>
          <a:bodyPr/>
          <a:lstStyle/>
          <a:p>
            <a:r>
              <a:rPr lang="en-GB" dirty="0" smtClean="0"/>
              <a:t>It is possible to refine the date even further. Although the schema will guarantee that each of the subfields year, month, and day are integer values, it will allow some values we don’t want. for example, -12345 is a valid integer, but we wouldn’t want that to be used for month.</a:t>
            </a:r>
          </a:p>
          <a:p>
            <a:r>
              <a:rPr lang="en-GB" dirty="0" smtClean="0"/>
              <a:t>The way to control the range of a data type is to use facets. A facet is an additional parameter added to a type definition. You can create a new data type for the &lt;month&gt; element:</a:t>
            </a:r>
          </a:p>
          <a:p>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653136"/>
            <a:ext cx="391477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5209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ality Control">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Quality Control</Template>
  <TotalTime>158</TotalTime>
  <Words>879</Words>
  <Application>Microsoft Office PowerPoint</Application>
  <PresentationFormat>On-screen Show (4:3)</PresentationFormat>
  <Paragraphs>78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Quality Control</vt:lpstr>
      <vt:lpstr>Quality Control</vt:lpstr>
      <vt:lpstr>W3C XML Schema</vt:lpstr>
      <vt:lpstr>Modularisation</vt:lpstr>
      <vt:lpstr>XML Schema</vt:lpstr>
      <vt:lpstr>XML Schema</vt:lpstr>
      <vt:lpstr>XML Schema</vt:lpstr>
      <vt:lpstr>XML Schema</vt:lpstr>
      <vt:lpstr>XML Schema</vt:lpstr>
      <vt:lpstr>XML Schema</vt:lpstr>
      <vt:lpstr>XML Schema</vt:lpstr>
      <vt:lpstr>XML Schema</vt:lpstr>
      <vt:lpstr>XML Schema</vt:lpstr>
      <vt:lpstr>XML Schema</vt:lpstr>
      <vt:lpstr>XML Schema</vt:lpstr>
      <vt:lpstr>XML Schema</vt:lpstr>
    </vt:vector>
  </TitlesOfParts>
  <Company>WITSCCM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Control</dc:title>
  <dc:creator>Brenda Mullally</dc:creator>
  <cp:lastModifiedBy>Brenda Mullally</cp:lastModifiedBy>
  <cp:revision>6</cp:revision>
  <dcterms:created xsi:type="dcterms:W3CDTF">2016-02-24T11:27:19Z</dcterms:created>
  <dcterms:modified xsi:type="dcterms:W3CDTF">2016-02-24T14:06:01Z</dcterms:modified>
</cp:coreProperties>
</file>