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8E209-B6A3-4C4B-9421-BF2DFA653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1AE223-FD0E-4012-9506-908A3CF78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31911C-0D71-4E45-AE15-0FEAD7A4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FBA22-9F09-4739-8373-19084EF6B447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E5B1AD-BE37-42BA-B9D8-9D57D5B2A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3EC6FE-6AD0-4F46-9B84-B377BCCB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27C7-7A8C-48ED-8D79-880CCE3A6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36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C9F48-1B70-43AF-86A2-B80427E1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09BD4-2885-4140-98DA-F0FDDE842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37359B-29EA-485F-821D-E166ECE3D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FBA22-9F09-4739-8373-19084EF6B447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5FBCA3-C04A-4030-85B2-07C5C7F11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0FF6B6-7156-4885-BC94-D784CFDDC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27C7-7A8C-48ED-8D79-880CCE3A6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00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175E98-F630-4955-BC18-16BE9F456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531A92-8CDB-4B2E-801B-2CE814DA3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2EBCDA-5001-4EC7-B60F-7D12D706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FBA22-9F09-4739-8373-19084EF6B447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77439B-951D-4F87-9C41-411DADE72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369610-C56B-42F4-9615-C95989DCE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27C7-7A8C-48ED-8D79-880CCE3A6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72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FA62C-6C96-4CB8-A92C-FE7F3B41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F6C1EB-91D3-409D-B4F6-C7F6D1670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0F81B7-CABE-4399-A7BB-1788A01FB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FBA22-9F09-4739-8373-19084EF6B447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68C624-225B-4F4D-BD53-8A1B555F5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08562B-97FF-43F7-AB26-79C1D0012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27C7-7A8C-48ED-8D79-880CCE3A6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92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10325-4550-48A7-9131-8DDDDF262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BDE4BD-7E30-40DA-9CFD-FBE4C7391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16527B-EB1C-48B2-BE55-642BE9C9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FBA22-9F09-4739-8373-19084EF6B447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5946BB-75BC-4444-82CB-4D80D9F03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FF3947-491A-42B2-B7B2-950B00190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27C7-7A8C-48ED-8D79-880CCE3A6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006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883A3-E2CB-4123-B023-BDAB4DF0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9E66A7-4720-4C71-84B0-08DF4E2D5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21BDDC-6793-480B-9BA6-39B0DA2A5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588EF6-FA49-4040-9690-E0F7ECBF8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FBA22-9F09-4739-8373-19084EF6B447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9BEB2F-57A0-4AE0-81E8-ADC368795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C28C6F-7F14-4EBD-916E-D8A81ADDA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27C7-7A8C-48ED-8D79-880CCE3A6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0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D5BDD-46B2-4E75-A133-12D904D4B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0F61B3-2B34-4A1E-814B-C5C9EE6A2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7E2ABE-D1FB-420B-B13D-8B2387B2D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FC7310-3C42-4E4D-946F-ADCA5C7F9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8C7BC8-636C-4CEC-8FA5-FF09F53D51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4DA508-6B7C-43E0-B00B-72C22A12F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FBA22-9F09-4739-8373-19084EF6B447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227F95-663B-4E1C-BAE7-217CEBE0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0A2890-243C-4469-AFED-45304686E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27C7-7A8C-48ED-8D79-880CCE3A6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12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DA48D-CF53-420A-B71C-888B7611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4A6D20-5B4A-4B6B-A900-D1C30B942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FBA22-9F09-4739-8373-19084EF6B447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2F69B3-CE55-4C10-B1D3-A5D5E1A79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FC5D82-A959-4BA8-B611-A6E39E33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27C7-7A8C-48ED-8D79-880CCE3A6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8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B82DB2-2597-4DB9-82C9-7441B3A2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FBA22-9F09-4739-8373-19084EF6B447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458C8D-F58B-44B7-A8CF-FD4659F31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B8A48D-0336-48AA-B869-DEDBB847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27C7-7A8C-48ED-8D79-880CCE3A6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20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F56FF-9247-44E4-8348-209A2665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2ADCD1-E02D-4D7B-993D-80BC63CD9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0269FC-94B3-41F3-8DD6-37575357C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B9AFB2-FA53-403E-B268-E9E3C84A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FBA22-9F09-4739-8373-19084EF6B447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749573-534C-4639-BCA7-3B9230FDE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36655D-B350-44D6-99F5-E89921B77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27C7-7A8C-48ED-8D79-880CCE3A6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10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DDEF2-5E9B-42D6-AC49-2AC393C8C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034DCE-68D8-4FF4-9F59-6D7C3DC69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88D3B3-B101-495C-8D71-CEA9DA430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28ED46-53B9-4A92-B6DF-10B625E8C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FBA22-9F09-4739-8373-19084EF6B447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547ABE-0E7C-4BF2-8953-DEAD407E3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1AD80A-378B-4748-9ED4-138D364BA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27C7-7A8C-48ED-8D79-880CCE3A6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795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CE08E1-B072-4689-B2F6-B4FB90D9D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37F980-2845-4720-887F-4497B51CB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CC1681-E673-40E1-85F5-2DF28C481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FBA22-9F09-4739-8373-19084EF6B447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4BF686-01FE-4217-A67A-69C7C5C7F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9A4866-1751-402D-A026-95A0335A7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A27C7-7A8C-48ED-8D79-880CCE3A6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图片 11" descr="学科网(www.zxxk.com)--教育资源门户，提供试卷、教案、课件、论文、素材以及各类教学资源下载，还有大量而丰富的教学相关资讯！">
            <a:extLst>
              <a:ext uri="{FF2B5EF4-FFF2-40B4-BE49-F238E27FC236}">
                <a16:creationId xmlns:a16="http://schemas.microsoft.com/office/drawing/2014/main" id="{7129E31C-8DC8-4550-AD32-FE7497B62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8" r="5901" b="10902"/>
          <a:stretch>
            <a:fillRect/>
          </a:stretch>
        </p:blipFill>
        <p:spPr bwMode="auto">
          <a:xfrm>
            <a:off x="6716194" y="460006"/>
            <a:ext cx="5360476" cy="244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0720FB-9292-48E8-B289-3E8EAD7F7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30" y="0"/>
            <a:ext cx="6716194" cy="4461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2021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八省联考辽宁生物）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25.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人类的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染色体上有同源区域，在形成精子时，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染色体的同源区域可发生联会和交换。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Léri-Weill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软骨骨生成障碍综合征（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LWD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）是一种遗传性疾病，导致此病的基因及其等位基因位于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、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染色体的同源区域。图是某家族关于该病的系谱图（相关基因用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表示）。已知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II-4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是纯合子。不考虑突变，回答下列问题：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AF1BFF-9CFB-436C-8C78-5DA4DC715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30" y="4461799"/>
            <a:ext cx="1173891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）人群中非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LWD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男性和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LWD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男性患者的基因型共有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__________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种。引起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LWD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遗传病的基因是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__________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（填“显性”或“隐性”）基因。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）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III-3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的基因型是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__________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。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）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II-3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的基因型是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__________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。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II-3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与一表现型正常的女子结婚，生了一个患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LWD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的男孩，该男孩的基因型是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____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，其患病的原因可能是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______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。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）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II-3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与妻子希望生一个健康的孩子，你的建议应该是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__________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。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562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9F9E97E-D532-4E40-BF61-8B6D0B0F6EA0}"/>
              </a:ext>
            </a:extLst>
          </p:cNvPr>
          <p:cNvSpPr txBox="1"/>
          <p:nvPr/>
        </p:nvSpPr>
        <p:spPr>
          <a:xfrm>
            <a:off x="627104" y="5735248"/>
            <a:ext cx="112353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kern="100" dirty="0">
                <a:solidFill>
                  <a:srgbClr val="2E75B6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【答案】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(1). 4    (2). 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显性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(3). </a:t>
            </a:r>
            <a:r>
              <a:rPr lang="en-US" altLang="zh-CN" sz="24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2400" kern="100" baseline="300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en-US" altLang="zh-CN" sz="24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2400" kern="100" baseline="300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(4).  </a:t>
            </a:r>
            <a:r>
              <a:rPr lang="en-US" altLang="zh-CN" sz="24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2400" kern="100" baseline="300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en-US" altLang="zh-CN" sz="24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Y</a:t>
            </a:r>
            <a:r>
              <a:rPr lang="en-US" altLang="zh-CN" sz="2400" kern="100" baseline="300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(5). </a:t>
            </a:r>
            <a:r>
              <a:rPr lang="en-US" altLang="zh-CN" sz="24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2400" kern="100" baseline="300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en-US" altLang="zh-CN" sz="24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Y</a:t>
            </a:r>
            <a:r>
              <a:rPr lang="en-US" altLang="zh-CN" sz="2400" kern="100" baseline="300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(6). II-3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在形成精子过程中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Y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染色体的同源区域发生交换，形成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Y</a:t>
            </a:r>
            <a:r>
              <a:rPr lang="en-US" altLang="zh-CN" sz="2400" kern="100" baseline="300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精子并受精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(7). 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生男孩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04DFA73-117A-478B-9E8C-6FD2A7229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52" y="2700852"/>
            <a:ext cx="1173891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）人群中非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LWD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男性和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LWD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男性患者的基因型共有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__________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种。引起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LWD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遗传病的基因是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__________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（填“显性”或“隐性”）基因。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）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III-3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的基因型是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__________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。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）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II-3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的基因型是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__________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。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II-3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与一表现型正常的女子结婚，生了一个患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LWD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的男孩，该男孩的基因型是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____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，其患病的原因可能是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______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。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）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II-3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与妻子希望生一个健康的孩子，你的建议应该是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__________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。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11" descr="学科网(www.zxxk.com)--教育资源门户，提供试卷、教案、课件、论文、素材以及各类教学资源下载，还有大量而丰富的教学相关资讯！">
            <a:extLst>
              <a:ext uri="{FF2B5EF4-FFF2-40B4-BE49-F238E27FC236}">
                <a16:creationId xmlns:a16="http://schemas.microsoft.com/office/drawing/2014/main" id="{848E2586-E22F-44D5-8617-0DB0552B0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8" r="5901" b="10902"/>
          <a:stretch>
            <a:fillRect/>
          </a:stretch>
        </p:blipFill>
        <p:spPr bwMode="auto">
          <a:xfrm>
            <a:off x="6716194" y="124317"/>
            <a:ext cx="5360476" cy="244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14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CD8AACA-A4C1-464B-A69C-1D3E27D32F40}"/>
              </a:ext>
            </a:extLst>
          </p:cNvPr>
          <p:cNvSpPr txBox="1"/>
          <p:nvPr/>
        </p:nvSpPr>
        <p:spPr>
          <a:xfrm>
            <a:off x="268760" y="289513"/>
            <a:ext cx="11742008" cy="6123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0E0EE2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 kern="100" dirty="0">
                <a:solidFill>
                  <a:srgbClr val="0E0EE2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2021</a:t>
            </a:r>
            <a:r>
              <a:rPr lang="zh-CN" altLang="zh-CN" sz="2400" kern="100" dirty="0">
                <a:solidFill>
                  <a:srgbClr val="0E0EE2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八省联考广东卷）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20.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某昆虫的性别决定方式是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宋体" panose="02010600030101010101" pitchFamily="2" charset="-122"/>
              </a:rPr>
              <a:t>XY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型，其羽化昼夜节律受常染色体及性染色体上的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宋体" panose="02010600030101010101" pitchFamily="2" charset="-122"/>
              </a:rPr>
              <a:t>2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对等位基因（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宋体" panose="02010600030101010101" pitchFamily="2" charset="-122"/>
              </a:rPr>
              <a:t>A/a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宋体" panose="02010600030101010101" pitchFamily="2" charset="-122"/>
              </a:rPr>
              <a:t>D/d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）控制，不同基因型的个体表现型为正常节律或长节律。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宋体" panose="02010600030101010101" pitchFamily="2" charset="-122"/>
              </a:rPr>
              <a:t>A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宋体" panose="02010600030101010101" pitchFamily="2" charset="-122"/>
              </a:rPr>
              <a:t>D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基因编码的产物形成蛋白二聚体，是个体表现为正常节律的必要条件。回答下列问题：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宋体" panose="02010600030101010101" pitchFamily="2" charset="-122"/>
              </a:rPr>
              <a:t>1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）正常节律雄性亲本与长节律雌性亲本杂交，后代雌、雄个体分别表现为正常节律和长节律。甲同学据此推断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宋体" panose="02010600030101010101" pitchFamily="2" charset="-122"/>
              </a:rPr>
              <a:t>A/a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基因位于常染色体上、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宋体" panose="02010600030101010101" pitchFamily="2" charset="-122"/>
              </a:rPr>
              <a:t>D/d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基因位于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宋体" panose="02010600030101010101" pitchFamily="2" charset="-122"/>
              </a:rPr>
              <a:t>X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染色体上，你认为该同学的观点是否正确，画遗传图解支持你的观点，并据此作出结论。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___________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宋体" panose="02010600030101010101" pitchFamily="2" charset="-122"/>
              </a:rPr>
              <a:t>2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）现用雌、雄亲本均为长节律的个体进行杂交，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宋体" panose="02010600030101010101" pitchFamily="2" charset="-122"/>
              </a:rPr>
              <a:t>F</a:t>
            </a:r>
            <a:r>
              <a:rPr lang="en-US" altLang="zh-CN" sz="2400" kern="1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宋体" panose="02010600030101010101" pitchFamily="2" charset="-122"/>
              </a:rPr>
              <a:t>1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全部表现为正常节律，则雌、雄亲本的基因型分别为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___________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___________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宋体" panose="02010600030101010101" pitchFamily="2" charset="-122"/>
              </a:rPr>
              <a:t>3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）上述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宋体" panose="02010600030101010101" pitchFamily="2" charset="-122"/>
              </a:rPr>
              <a:t>F</a:t>
            </a:r>
            <a:r>
              <a:rPr lang="en-US" altLang="zh-CN" sz="2400" kern="1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宋体" panose="02010600030101010101" pitchFamily="2" charset="-122"/>
              </a:rPr>
              <a:t>1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雌、雄个体相互交配，则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宋体" panose="02010600030101010101" pitchFamily="2" charset="-122"/>
              </a:rPr>
              <a:t>F</a:t>
            </a:r>
            <a:r>
              <a:rPr lang="en-US" altLang="zh-CN" sz="2400" kern="1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宋体" panose="02010600030101010101" pitchFamily="2" charset="-122"/>
              </a:rPr>
              <a:t>2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雌、雄性个体中正常节律与长节律个体的比值分别为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___________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___________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70696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6B5710C-19E2-4BC4-AC05-C32785AAD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456" y="435223"/>
            <a:ext cx="11339814" cy="223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(1).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不正确，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A/a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基因位于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X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染色体上、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D/d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基因位于常染色体上，也可以出现正常节律雄性亲本和长节律雌性亲本杂交，后代雌雄个体分别表现为正常节律、长节律，遗传图谱为：      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图片 476" descr="学科网(www.zxxk.com)--教育资源门户，提供试卷、教案、课件、论文、素材以及各类教学资源下载，还有大量而丰富的教学相关资讯！">
            <a:extLst>
              <a:ext uri="{FF2B5EF4-FFF2-40B4-BE49-F238E27FC236}">
                <a16:creationId xmlns:a16="http://schemas.microsoft.com/office/drawing/2014/main" id="{C1171FF2-7B6E-476A-92F1-76592B1A7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045" y="1941664"/>
            <a:ext cx="5550499" cy="316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BAA561EC-DC4A-48B7-9A28-D7AA3BF32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31" y="2473312"/>
            <a:ext cx="3982050" cy="259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(2).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aaX</a:t>
            </a:r>
            <a:r>
              <a:rPr kumimoji="0" lang="en-US" altLang="zh-CN" sz="2800" b="0" i="0" u="none" strike="noStrike" cap="none" normalizeH="0" baseline="3000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</a:t>
            </a:r>
            <a:r>
              <a:rPr kumimoji="0" lang="en-US" altLang="zh-CN" sz="2800" b="0" i="0" u="none" strike="noStrike" cap="none" normalizeH="0" baseline="3000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或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ddX</a:t>
            </a:r>
            <a:r>
              <a:rPr kumimoji="0" lang="en-US" altLang="zh-CN" sz="2800" b="0" i="0" u="none" strike="noStrike" cap="none" normalizeH="0" baseline="3000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</a:t>
            </a:r>
            <a:r>
              <a:rPr kumimoji="0" lang="en-US" altLang="zh-CN" sz="2800" b="0" i="0" u="none" strike="noStrike" cap="none" normalizeH="0" baseline="3000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   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(3).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AAX</a:t>
            </a:r>
            <a:r>
              <a:rPr kumimoji="0" lang="en-US" altLang="zh-CN" sz="2800" b="0" i="0" u="none" strike="noStrike" cap="none" normalizeH="0" baseline="3000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或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DDX</a:t>
            </a:r>
            <a:r>
              <a:rPr kumimoji="0" lang="en-US" altLang="zh-CN" sz="2800" b="0" i="0" u="none" strike="noStrike" cap="none" normalizeH="0" baseline="3000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   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(4).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：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   (5).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：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5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870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1029525-CDB8-4A8D-BF28-37545A74EFDD}"/>
              </a:ext>
            </a:extLst>
          </p:cNvPr>
          <p:cNvSpPr txBox="1"/>
          <p:nvPr/>
        </p:nvSpPr>
        <p:spPr>
          <a:xfrm>
            <a:off x="627106" y="421324"/>
            <a:ext cx="11124170" cy="4526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dirty="0">
                <a:effectLst/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例：</a:t>
            </a:r>
            <a:r>
              <a:rPr lang="zh-CN" altLang="zh-CN" sz="2800" dirty="0">
                <a:effectLst/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已知灰色和黄色这对相对性状受一对等位基因的控制，性状的分离符合遗传定律。</a:t>
            </a:r>
            <a:endParaRPr lang="zh-CN" altLang="zh-CN" sz="2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>
                <a:effectLst/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现有两个杂交组合：灰色雌蝇</a:t>
            </a:r>
            <a:r>
              <a:rPr lang="zh-CN" altLang="zh-CN" sz="2800">
                <a:effectLst/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Х黄色雄蝇</a:t>
            </a:r>
            <a:r>
              <a:rPr lang="zh-CN" altLang="zh-CN" sz="2800" dirty="0">
                <a:effectLst/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、黄色雌蝇Х灰色雄蝇，只做一代杂交试验，每个杂交组合选用多对果蝇。推测两个杂交组合的子一代可能出现的性状，并以此为依据，对哪一种体色为显性性状，以及控制体色的基因位于</a:t>
            </a:r>
            <a:r>
              <a:rPr lang="en-US" altLang="zh-CN" sz="2800" dirty="0">
                <a:effectLst/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2800" dirty="0">
                <a:effectLst/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染色体上还是常染色体上这两个问题，做出相应的推断。（要求：只写出</a:t>
            </a:r>
            <a:r>
              <a:rPr lang="zh-CN" altLang="en-US" sz="2800" dirty="0">
                <a:effectLst/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子</a:t>
            </a:r>
            <a:r>
              <a:rPr lang="zh-CN" altLang="zh-CN" sz="2800" dirty="0">
                <a:effectLst/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一代的性状表现和相应推断的结论）</a:t>
            </a:r>
            <a:endParaRPr lang="zh-CN" altLang="zh-CN" sz="2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18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90CBD54-9D54-4B0D-B2D0-5410AFC9E0EB}"/>
              </a:ext>
            </a:extLst>
          </p:cNvPr>
          <p:cNvSpPr txBox="1"/>
          <p:nvPr/>
        </p:nvSpPr>
        <p:spPr>
          <a:xfrm>
            <a:off x="1041400" y="250378"/>
            <a:ext cx="10744199" cy="5022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(2)</a:t>
            </a:r>
            <a:r>
              <a:rPr lang="zh-CN" altLang="en-US" sz="2400" dirty="0"/>
              <a:t>如果两个杂交组合的子一代中都是黄色个体多于灰色个体，并且体色的遗传与性别无关，则黄色为显性，基因位于常染色体上；如果两个杂交组合的子一代中都是灰色个体多于黄色个体，并且体色的遗传与性别无关，则灰色为显性，基因位于常染色体上；如果在杂交组合灰雌和黄雄杂交，子一代中的雄性全部表现为灰色，雌性全部表现为黄色；如果在杂交组合黄雌和灰雄杂交，子一代中的黄色多于灰色个体，则黄色为显性，基因位于</a:t>
            </a:r>
            <a:r>
              <a:rPr lang="en-US" altLang="zh-CN" sz="2400" dirty="0"/>
              <a:t>X</a:t>
            </a:r>
            <a:r>
              <a:rPr lang="zh-CN" altLang="en-US" sz="2400" dirty="0"/>
              <a:t>染色体上；如果在杂交组合黄雌和灰雄杂交中，子一代中的雄性全部表现为黄色，雌性全部表现为灰色；在杂交组合灰雌和黄雄杂交，子一代中的灰色多于黄色个体，则灰色为显性，基因位于</a:t>
            </a:r>
            <a:r>
              <a:rPr lang="en-US" altLang="zh-CN" sz="2400" dirty="0"/>
              <a:t>X</a:t>
            </a:r>
            <a:r>
              <a:rPr lang="zh-CN" altLang="en-US" sz="2400" dirty="0"/>
              <a:t>染色体上</a:t>
            </a:r>
          </a:p>
        </p:txBody>
      </p:sp>
    </p:spTree>
    <p:extLst>
      <p:ext uri="{BB962C8B-B14F-4D97-AF65-F5344CB8AC3E}">
        <p14:creationId xmlns:p14="http://schemas.microsoft.com/office/powerpoint/2010/main" val="128198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963</Words>
  <Application>Microsoft Office PowerPoint</Application>
  <PresentationFormat>宽屏</PresentationFormat>
  <Paragraphs>21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宋体</vt:lpstr>
      <vt:lpstr>Arial</vt:lpstr>
      <vt:lpstr>Calibri</vt:lpstr>
      <vt:lpstr>Tahoma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bao qianhui</dc:creator>
  <cp:lastModifiedBy>惠祥 李</cp:lastModifiedBy>
  <cp:revision>7</cp:revision>
  <dcterms:created xsi:type="dcterms:W3CDTF">2021-03-09T00:26:59Z</dcterms:created>
  <dcterms:modified xsi:type="dcterms:W3CDTF">2021-03-09T03:55:19Z</dcterms:modified>
</cp:coreProperties>
</file>