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1"/>
  </p:notesMasterIdLst>
  <p:sldIdLst>
    <p:sldId id="293" r:id="rId5"/>
    <p:sldId id="294" r:id="rId6"/>
    <p:sldId id="295" r:id="rId7"/>
    <p:sldId id="296" r:id="rId8"/>
    <p:sldId id="297" r:id="rId9"/>
    <p:sldId id="298" r:id="rId10"/>
    <p:sldId id="299" r:id="rId11"/>
    <p:sldId id="279" r:id="rId12"/>
    <p:sldId id="256" r:id="rId13"/>
    <p:sldId id="281" r:id="rId14"/>
    <p:sldId id="259" r:id="rId15"/>
    <p:sldId id="277" r:id="rId16"/>
    <p:sldId id="278" r:id="rId17"/>
    <p:sldId id="280" r:id="rId18"/>
    <p:sldId id="261" r:id="rId19"/>
    <p:sldId id="283" r:id="rId20"/>
    <p:sldId id="284" r:id="rId21"/>
    <p:sldId id="285" r:id="rId22"/>
    <p:sldId id="289" r:id="rId23"/>
    <p:sldId id="286" r:id="rId24"/>
    <p:sldId id="290" r:id="rId25"/>
    <p:sldId id="291" r:id="rId26"/>
    <p:sldId id="292" r:id="rId27"/>
    <p:sldId id="288" r:id="rId28"/>
    <p:sldId id="282" r:id="rId29"/>
    <p:sldId id="27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76" d="100"/>
          <a:sy n="76" d="100"/>
        </p:scale>
        <p:origin x="1356" y="90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1E708-8EF8-49C5-90B7-38FCC327A0FB}" type="datetimeFigureOut">
              <a:rPr lang="zh-CN" altLang="en-US" smtClean="0"/>
              <a:t>2021/4/3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01CCC-ABDB-4FE8-8264-3999937C5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29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28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28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89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57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57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57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47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5738" y="1122363"/>
            <a:ext cx="927442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38" y="3602038"/>
            <a:ext cx="9274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B33A6-01A4-4E9C-B8CF-0CDE691615B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518F-AF20-4EB1-BC66-6F504B721E9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AFB7F-558B-4323-BCD0-8CC96B3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68934-A120-4DAA-A88A-EB3AC701EDD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15" y="1709738"/>
            <a:ext cx="106655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3715" y="4589466"/>
            <a:ext cx="106655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5F233-F2BA-4891-B695-ED5A5F1D145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16B4F-6274-417D-84C0-AD974F19A4C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0155" y="1825625"/>
            <a:ext cx="525550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234" y="1825625"/>
            <a:ext cx="525550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6C318-944B-43F5-893C-EBA6FE17EB4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E29B5-2E07-4EA0-B230-F03B8D27586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66" y="365126"/>
            <a:ext cx="106655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1767" y="1681163"/>
            <a:ext cx="52313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1767" y="2505075"/>
            <a:ext cx="523135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0234" y="1681163"/>
            <a:ext cx="52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0234" y="2505075"/>
            <a:ext cx="52571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324C-3A29-4ECE-85E5-C95DE219457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3EDB6-052A-493A-8943-4C8E2E7A1E7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306F6-D125-4951-92BA-C59D219839D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5549F-9DB4-4AC4-9798-E6274B2C6E2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6E60-C267-4870-A8C3-91A6E865CE3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82D3-0BA6-4F8A-B37F-E12BE26258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67" y="457200"/>
            <a:ext cx="398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116" y="987426"/>
            <a:ext cx="626023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1767" y="2057400"/>
            <a:ext cx="398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B4570-3BD6-4A97-A96E-3854C3AA4B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61A9-E541-455C-B63D-29E9E08903A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67" y="457200"/>
            <a:ext cx="398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57116" y="987426"/>
            <a:ext cx="6260234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1767" y="2057400"/>
            <a:ext cx="398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FCFF-126F-47D0-B12C-E6BBDD2A772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692C1-2B59-468E-B629-E9053A68867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1EDEA-D640-428A-B0E0-D2E2104C276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1E76-E9AF-4E2F-A8B0-99B61FE86EC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9343" y="365125"/>
            <a:ext cx="266639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0155" y="365125"/>
            <a:ext cx="784461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14FD7-0CF8-4E31-A29B-016F2FAC530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C6A0-54FE-445C-B44F-87F2178314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0"/>
          <p:cNvGrpSpPr/>
          <p:nvPr userDrawn="1"/>
        </p:nvGrpSpPr>
        <p:grpSpPr>
          <a:xfrm>
            <a:off x="611560" y="836713"/>
            <a:ext cx="7920880" cy="60959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图标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467" y="1"/>
            <a:ext cx="627017" cy="8360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5738" y="1122363"/>
            <a:ext cx="927442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38" y="3602038"/>
            <a:ext cx="9274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B33A6-01A4-4E9C-B8CF-0CDE691615B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518F-AF20-4EB1-BC66-6F504B721E9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AFB7F-558B-4323-BCD0-8CC96B3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68934-A120-4DAA-A88A-EB3AC701EDD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15" y="1709738"/>
            <a:ext cx="106655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3715" y="4589466"/>
            <a:ext cx="106655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5F233-F2BA-4891-B695-ED5A5F1D145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16B4F-6274-417D-84C0-AD974F19A4C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0155" y="1825625"/>
            <a:ext cx="525550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234" y="1825625"/>
            <a:ext cx="525550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6C318-944B-43F5-893C-EBA6FE17EB4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E29B5-2E07-4EA0-B230-F03B8D27586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66" y="365126"/>
            <a:ext cx="106655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1767" y="1681163"/>
            <a:ext cx="52313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1767" y="2505075"/>
            <a:ext cx="523135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0234" y="1681163"/>
            <a:ext cx="52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0234" y="2505075"/>
            <a:ext cx="52571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324C-3A29-4ECE-85E5-C95DE219457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3EDB6-052A-493A-8943-4C8E2E7A1E7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306F6-D125-4951-92BA-C59D219839D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5549F-9DB4-4AC4-9798-E6274B2C6E2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6E60-C267-4870-A8C3-91A6E865CE3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82D3-0BA6-4F8A-B37F-E12BE26258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67" y="457200"/>
            <a:ext cx="398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116" y="987426"/>
            <a:ext cx="626023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1767" y="2057400"/>
            <a:ext cx="398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B4570-3BD6-4A97-A96E-3854C3AA4BF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61A9-E541-455C-B63D-29E9E08903A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67" y="457200"/>
            <a:ext cx="398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57116" y="987426"/>
            <a:ext cx="6260234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1767" y="2057400"/>
            <a:ext cx="398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7FCFF-126F-47D0-B12C-E6BBDD2A772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692C1-2B59-468E-B629-E9053A68867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1EDEA-D640-428A-B0E0-D2E2104C276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1E76-E9AF-4E2F-A8B0-99B61FE86EC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9343" y="365125"/>
            <a:ext cx="266639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0155" y="365125"/>
            <a:ext cx="784461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14FD7-0CF8-4E31-A29B-016F2FAC530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C6A0-54FE-445C-B44F-87F2178314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5737" y="1122363"/>
            <a:ext cx="927442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737" y="3602038"/>
            <a:ext cx="9274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EE19A-4E3B-4C65-BE70-20A2010FAFB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DC1B-DAE7-45DD-B6C0-8A3D5E7EC64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332C0-4CC7-43B7-B326-2D568F3A64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ED458-348B-4193-B993-F3799A91EDF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715" y="1709738"/>
            <a:ext cx="106655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3715" y="4589464"/>
            <a:ext cx="106655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CB1F-DF54-4780-B2BF-C75B7F0539C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33E77-825D-4770-BB47-1F3890A9F61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0155" y="1825625"/>
            <a:ext cx="525550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0234" y="1825625"/>
            <a:ext cx="525550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44D10-B5EC-475E-9F0E-4E6196D43C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B706-7E4F-41B4-8911-709B92AA89D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66" y="365126"/>
            <a:ext cx="106655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1766" y="1681163"/>
            <a:ext cx="52313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1766" y="2505075"/>
            <a:ext cx="523135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0234" y="1681163"/>
            <a:ext cx="52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0234" y="2505075"/>
            <a:ext cx="52571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E2FE-B9B1-4627-8D39-4FEC219FFC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E9726-7131-4590-A58D-C8927E5AFF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1BF08-FF70-4D0A-81A5-440F240E5E9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29DBB-9235-4558-A7B4-C98F622C70B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16B76-685E-4641-ACCB-666A30EC5B0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67897-F296-4EF6-9784-439EAA76E81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66" y="457200"/>
            <a:ext cx="398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7116" y="987426"/>
            <a:ext cx="626023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1766" y="2057400"/>
            <a:ext cx="398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1E052-B10A-4F40-B122-EC0F2FF2805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C31C-51C3-4B1D-BAD5-A414D6B3D55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766" y="457200"/>
            <a:ext cx="398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257116" y="987426"/>
            <a:ext cx="6260234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1766" y="2057400"/>
            <a:ext cx="398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F7435-C3E4-414B-BDF3-38F9EF5E751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2182-2753-4B2F-9A33-328B11DB9DB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6BCC1-0BEC-4B35-93B9-8FD2605E026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56CC1-FE44-4A0E-862A-A71D7C9DCC5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9343" y="365125"/>
            <a:ext cx="266639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0155" y="365125"/>
            <a:ext cx="784461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AEAC0-70D2-4251-8AFF-E947EE6FAE1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F3D22-AC3D-4305-8C74-E1EE3B0E16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7957" y="365126"/>
            <a:ext cx="7888089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7957" y="1825625"/>
            <a:ext cx="78880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7956" y="6356353"/>
            <a:ext cx="205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072497-8A6B-4529-93B8-29AF61A2BD6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680" y="6356353"/>
            <a:ext cx="30866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284" y="6356353"/>
            <a:ext cx="205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F2CE50-4E31-4A39-B2E1-5E28127B340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7957" y="365126"/>
            <a:ext cx="7888089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7957" y="1825625"/>
            <a:ext cx="78880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7956" y="6356353"/>
            <a:ext cx="205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072497-8A6B-4529-93B8-29AF61A2BD6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680" y="6356353"/>
            <a:ext cx="30866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284" y="6356353"/>
            <a:ext cx="205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F2CE50-4E31-4A39-B2E1-5E28127B340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7956" y="365126"/>
            <a:ext cx="7888089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7956" y="1825625"/>
            <a:ext cx="78880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7956" y="6356351"/>
            <a:ext cx="205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E23863-4576-4702-8928-8274AC5DAE8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679" y="6356351"/>
            <a:ext cx="30866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283" y="6356351"/>
            <a:ext cx="205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17C29D-B984-44D1-B2CC-2D3561B20EC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so.com/doc/5332654-10460510.html" TargetMode="External"/><Relationship Id="rId3" Type="http://schemas.openxmlformats.org/officeDocument/2006/relationships/hyperlink" Target="https://baike.so.com/doc/5416040-5654185.html" TargetMode="External"/><Relationship Id="rId7" Type="http://schemas.openxmlformats.org/officeDocument/2006/relationships/hyperlink" Target="https://baike.so.com/doc/6746208-6960753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baike.so.com/doc/400900-424516.html" TargetMode="External"/><Relationship Id="rId5" Type="http://schemas.openxmlformats.org/officeDocument/2006/relationships/hyperlink" Target="https://baike.so.com/doc/744703-788267.html" TargetMode="External"/><Relationship Id="rId4" Type="http://schemas.openxmlformats.org/officeDocument/2006/relationships/hyperlink" Target="https://baike.so.com/doc/2562481-2706222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7200" b="1" dirty="0">
                <a:solidFill>
                  <a:srgbClr val="FF0000"/>
                </a:solidFill>
              </a:rPr>
              <a:t>Word Cloud</a:t>
            </a:r>
            <a:br>
              <a:rPr lang="en-US" altLang="zh-CN" sz="7200" b="1">
                <a:solidFill>
                  <a:srgbClr val="FF0000"/>
                </a:solidFill>
              </a:rPr>
            </a:br>
            <a:r>
              <a:rPr lang="en-US" altLang="zh-CN" sz="7200" b="1">
                <a:solidFill>
                  <a:srgbClr val="FF0000"/>
                </a:solidFill>
              </a:rPr>
              <a:t>2021.4.3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gif060[1]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867400"/>
            <a:ext cx="400050" cy="342900"/>
          </a:xfrm>
          <a:prstGeom prst="rect">
            <a:avLst/>
          </a:prstGeom>
          <a:noFill/>
        </p:spPr>
      </p:pic>
      <p:pic>
        <p:nvPicPr>
          <p:cNvPr id="15363" name="Picture 3" descr="The Kite Experiment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217647"/>
            <a:ext cx="8496944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14000"/>
              </a:lnSpc>
            </a:pPr>
            <a:r>
              <a:rPr lang="en-US" altLang="zh-CN" sz="3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Read the short introduction to Benjamin Franklin and share any other information you know about him.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5876" y="1772816"/>
            <a:ext cx="607660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Benjamin Franklin(1706-1790)was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of the Founding Fathers of the United States</a:t>
            </a:r>
            <a:r>
              <a:rPr lang="en-US" altLang="zh-CN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and helped </a:t>
            </a:r>
            <a:r>
              <a:rPr lang="en-US" altLang="zh-CN" sz="3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draft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altLang="zh-CN" sz="30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of Independence</a:t>
            </a:r>
            <a:r>
              <a:rPr lang="en-US" altLang="zh-CN" sz="3000" b="1" u="sng" dirty="0">
                <a:latin typeface="Times New Roman" pitchFamily="18" charset="0"/>
                <a:cs typeface="Times New Roman" pitchFamily="18" charset="0"/>
              </a:rPr>
              <a:t>. Apart from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being a successful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statesman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he was also well known as a </a:t>
            </a:r>
            <a:r>
              <a:rPr lang="en-US" altLang="zh-CN" sz="3000" b="1" u="sng" dirty="0">
                <a:latin typeface="Times New Roman" pitchFamily="18" charset="0"/>
                <a:cs typeface="Times New Roman" pitchFamily="18" charset="0"/>
              </a:rPr>
              <a:t>leading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American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printer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publisher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successful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diplomat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, creative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scientist</a:t>
            </a:r>
            <a:r>
              <a:rPr lang="en-US" altLang="zh-CN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inventor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92896"/>
            <a:ext cx="2420340" cy="277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55576" y="116632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Franklin’s  Experiment</a:t>
            </a:r>
            <a:r>
              <a:rPr lang="zh-CN" altLang="en-US" sz="4000" b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4000" b="1" dirty="0">
              <a:ln w="12700" cmpd="sng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4000" b="1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How much is ture?</a:t>
            </a:r>
            <a:endParaRPr lang="zh-CN" altLang="en-US" sz="4000" b="1" dirty="0">
              <a:ln w="12700" cmpd="sng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dministrator\Desktop\桌面杂\新教材b3m3\图片\外研高一必修3 Unit 3教材\IMG_20191226_17364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389040"/>
            <a:ext cx="7704856" cy="5008809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47056" y="1581815"/>
            <a:ext cx="8496944" cy="60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What’s the function of an essay title?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21904" y="2213944"/>
            <a:ext cx="8352928" cy="377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000" b="1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essay title often contains an </a:t>
            </a:r>
            <a:r>
              <a:rPr kumimoji="0" lang="en-US" altLang="zh-CN" sz="3000" b="1" i="0" u="sng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explicit</a:t>
            </a:r>
            <a:r>
              <a:rPr kumimoji="0" lang="en-US" altLang="zh-CN" sz="3000" b="1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or </a:t>
            </a:r>
            <a:r>
              <a:rPr kumimoji="0" lang="en-US" altLang="zh-CN" sz="3000" b="1" i="0" u="sng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implicit </a:t>
            </a:r>
            <a:r>
              <a:rPr kumimoji="0" lang="en-US" altLang="zh-CN" sz="3000" b="1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question which your essay should focus on answering. </a:t>
            </a:r>
            <a:r>
              <a:rPr lang="en-US" altLang="zh-CN" sz="3000" b="1" baseline="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example</a:t>
            </a:r>
            <a:r>
              <a:rPr lang="en-US" altLang="zh-CN" sz="30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the title “</a:t>
            </a:r>
            <a:r>
              <a:rPr lang="en-US" altLang="zh-CN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Franklin’s Experiment: How Much Is True?”</a:t>
            </a: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makes it clear what question is being answered within the essay.</a:t>
            </a:r>
          </a:p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 if there is a title, we’d better read it first to get to know the main idea of the passage.</a:t>
            </a:r>
            <a:endParaRPr lang="zh-CN" altLang="en-US" sz="3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27" y="404860"/>
            <a:ext cx="7004329" cy="124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9021" y="1254569"/>
            <a:ext cx="827145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Read the passage and find out what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Franklin’s experiment aimed to prove.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2783769"/>
            <a:ext cx="7776864" cy="129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was conducted to prove that lightning was a form of electricity.</a:t>
            </a:r>
            <a:endParaRPr lang="zh-CN" altLang="en-US" sz="3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" y="1413714"/>
            <a:ext cx="955904" cy="955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1431448"/>
            <a:ext cx="8280920" cy="462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1) Do you think it matters that Franklin’s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experiment might not be true? Why?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2) In what ways do scientists contribute to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society?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3)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Explain your understanding of the saying “Seeing is believing”,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6632"/>
            <a:ext cx="5529506" cy="1013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22206" y="2481085"/>
            <a:ext cx="4748071" cy="1107996"/>
          </a:xfrm>
          <a:prstGeom prst="rect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/>
          </a:p>
        </p:txBody>
      </p:sp>
      <p:sp>
        <p:nvSpPr>
          <p:cNvPr id="7" name="矩形 2"/>
          <p:cNvSpPr/>
          <p:nvPr/>
        </p:nvSpPr>
        <p:spPr>
          <a:xfrm>
            <a:off x="0" y="6324601"/>
            <a:ext cx="9144000" cy="539751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8" name="文本框 18"/>
          <p:cNvSpPr txBox="1"/>
          <p:nvPr/>
        </p:nvSpPr>
        <p:spPr>
          <a:xfrm>
            <a:off x="3116198" y="2563520"/>
            <a:ext cx="428033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Language points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泪滴形 1"/>
          <p:cNvSpPr/>
          <p:nvPr/>
        </p:nvSpPr>
        <p:spPr>
          <a:xfrm>
            <a:off x="1671534" y="2481085"/>
            <a:ext cx="976132" cy="1231107"/>
          </a:xfrm>
          <a:prstGeom prst="teardrop">
            <a:avLst/>
          </a:prstGeom>
          <a:solidFill>
            <a:srgbClr val="2C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5400" dirty="0"/>
          </a:p>
          <a:p>
            <a:pPr algn="ctr"/>
            <a:r>
              <a:rPr lang="en-US" altLang="zh-CN" sz="5400" dirty="0">
                <a:sym typeface="+mn-ea"/>
              </a:rPr>
              <a:t>V</a:t>
            </a:r>
            <a:endParaRPr lang="zh-CN" altLang="en-US" sz="5400" dirty="0">
              <a:solidFill>
                <a:schemeClr val="bg1"/>
              </a:solidFill>
            </a:endParaRPr>
          </a:p>
          <a:p>
            <a:pPr algn="ctr"/>
            <a:endParaRPr lang="en-US" altLang="zh-CN" sz="5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1159087"/>
            <a:ext cx="9144000" cy="541528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4411" y="1408007"/>
            <a:ext cx="4269105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</a:t>
            </a:r>
          </a:p>
          <a:p>
            <a:pPr fontAlgn="auto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______________________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______________________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______________________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______________________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______________________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______________________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______________________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91808" y="200112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Points: Important phrases</a:t>
            </a:r>
          </a:p>
        </p:txBody>
      </p:sp>
      <p:sp>
        <p:nvSpPr>
          <p:cNvPr id="3" name="TextBox 39"/>
          <p:cNvSpPr txBox="1"/>
          <p:nvPr/>
        </p:nvSpPr>
        <p:spPr>
          <a:xfrm>
            <a:off x="395536" y="1408007"/>
            <a:ext cx="4104456" cy="388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apart from</a:t>
            </a:r>
          </a:p>
          <a:p>
            <a:pPr fontAlgn="auto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experiment with</a:t>
            </a:r>
          </a:p>
          <a:p>
            <a:pPr fontAlgn="auto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fly a kite</a:t>
            </a:r>
          </a:p>
          <a:p>
            <a:pPr fontAlgn="auto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a flash of lightning</a:t>
            </a:r>
          </a:p>
          <a:p>
            <a:pPr fontAlgn="auto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get an electric shock</a:t>
            </a:r>
          </a:p>
          <a:p>
            <a:pPr fontAlgn="auto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establish the truth/fact</a:t>
            </a:r>
          </a:p>
          <a:p>
            <a:pPr fontAlgn="auto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admittedly</a:t>
            </a:r>
          </a:p>
          <a:p>
            <a:pPr fontAlgn="auto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 Seeing is believing</a:t>
            </a:r>
          </a:p>
        </p:txBody>
      </p:sp>
      <p:sp>
        <p:nvSpPr>
          <p:cNvPr id="7" name="TextBox 39"/>
          <p:cNvSpPr txBox="1"/>
          <p:nvPr/>
        </p:nvSpPr>
        <p:spPr>
          <a:xfrm>
            <a:off x="4940935" y="1408007"/>
            <a:ext cx="41325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除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…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以外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…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做实验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放风筝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一道闪电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受到点击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确定事实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无可否认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眼见为实</a:t>
            </a: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070100"/>
            <a:ext cx="9144635" cy="299042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defRPr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690096" y="180639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Points: Important sentences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334" y="1181307"/>
            <a:ext cx="8867162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ts val="3500"/>
              </a:lnSpc>
              <a:buAutoNum type="arabicPeriod"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Benjamin Franklin’s famous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lightning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introduced generations of children to science.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new research suggests that the  story may be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fiction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fact.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introduce sb to sth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使某人初次了解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体验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eg.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这次校园书展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让学生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们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初次感受到阅读的乐趣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The book fair introduced the students to the 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pleasure of reading.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ts val="3500"/>
              </a:lnSpc>
              <a:defRPr/>
            </a:pP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070100"/>
            <a:ext cx="9144635" cy="299042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defRPr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690096" y="180639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Points: Important sentences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334" y="1181307"/>
            <a:ext cx="8748889" cy="502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He raised the kite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piece of string tied to it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metal key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attached to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string. 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 vt 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绑，系，贴上； 附上</a:t>
            </a:r>
            <a:endParaRPr lang="en-US" altLang="zh-CN" sz="28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I attach a copy of my notes for your information.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eg.Don't forget to attach a recent photograph to 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your application form.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 attached to…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eg. This primary school is attached to Beijing Normal University.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She is very attached to her family and friends.</a:t>
            </a:r>
          </a:p>
          <a:p>
            <a:pPr marL="514350" indent="-514350"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attachment   n.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附件，附属物，依恋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9928"/>
            <a:ext cx="3960440" cy="5721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 dirty="0"/>
              <a:t>1.facility  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2.engine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3.insect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4.debate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5.gym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6.dinosaur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7.dolphin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8.journal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9.rate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10.committee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11.select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12.neat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13.specific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14.former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15.memorise</a:t>
            </a:r>
            <a:endParaRPr lang="zh-CN" altLang="zh-CN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63480" y="160693"/>
            <a:ext cx="4680520" cy="5721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1.stage</a:t>
            </a:r>
            <a:endParaRPr lang="zh-CN" altLang="zh-CN" sz="2800" b="1" dirty="0"/>
          </a:p>
          <a:p>
            <a:r>
              <a:rPr lang="en-US" altLang="zh-CN" sz="2800" b="1" dirty="0"/>
              <a:t>2.sharp </a:t>
            </a:r>
            <a:endParaRPr lang="zh-CN" altLang="zh-CN" sz="2800" b="1" dirty="0"/>
          </a:p>
          <a:p>
            <a:r>
              <a:rPr lang="en-US" altLang="zh-CN" sz="2800" b="1" dirty="0"/>
              <a:t>3.present </a:t>
            </a:r>
            <a:endParaRPr lang="zh-CN" altLang="zh-CN" sz="2800" b="1" dirty="0"/>
          </a:p>
          <a:p>
            <a:r>
              <a:rPr lang="en-US" altLang="zh-CN" sz="2800" b="1" dirty="0"/>
              <a:t>4.band</a:t>
            </a:r>
            <a:endParaRPr lang="zh-CN" altLang="zh-CN" sz="2800" b="1" dirty="0"/>
          </a:p>
          <a:p>
            <a:r>
              <a:rPr lang="en-US" altLang="zh-CN" sz="2800" b="1" dirty="0"/>
              <a:t>5.explore</a:t>
            </a:r>
            <a:endParaRPr lang="zh-CN" altLang="zh-CN" sz="2800" b="1" dirty="0"/>
          </a:p>
          <a:p>
            <a:r>
              <a:rPr lang="en-US" altLang="zh-CN" sz="2800" b="1" dirty="0"/>
              <a:t>6.figure v.</a:t>
            </a:r>
            <a:endParaRPr lang="zh-CN" altLang="zh-CN" sz="2800" b="1" dirty="0"/>
          </a:p>
          <a:p>
            <a:r>
              <a:rPr lang="en-US" altLang="zh-CN" sz="2800" b="1" dirty="0"/>
              <a:t>7.figure n.</a:t>
            </a:r>
            <a:endParaRPr lang="zh-CN" altLang="zh-CN" sz="2800" b="1" dirty="0"/>
          </a:p>
          <a:p>
            <a:r>
              <a:rPr lang="en-US" altLang="zh-CN" sz="2800" b="1" dirty="0"/>
              <a:t>8.sight</a:t>
            </a:r>
            <a:endParaRPr lang="zh-CN" altLang="zh-CN" sz="2800" b="1" dirty="0"/>
          </a:p>
          <a:p>
            <a:r>
              <a:rPr lang="en-US" altLang="zh-CN" sz="2800" b="1" dirty="0"/>
              <a:t>9.gain</a:t>
            </a:r>
            <a:endParaRPr lang="zh-CN" altLang="zh-CN" sz="2800" b="1" dirty="0"/>
          </a:p>
          <a:p>
            <a:r>
              <a:rPr lang="en-US" altLang="zh-CN" sz="2800" b="1" dirty="0"/>
              <a:t>10.struggle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16741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31434"/>
            <a:ext cx="9144000" cy="51274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778" y="764704"/>
            <a:ext cx="8839222" cy="592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 flash of lightning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kite, and electricity was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string to the key.</a:t>
            </a:r>
          </a:p>
          <a:p>
            <a:pPr>
              <a:lnSpc>
                <a:spcPts val="3500"/>
              </a:lnSpc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昨天城里下了一场大雪，交通阻塞了。</a:t>
            </a:r>
            <a:endParaRPr lang="en-US" altLang="zh-CN" sz="2800" b="1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eg. A big snow hit/struck the city yesterday ,  helding up the traffic.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 vt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to conduct an experiment/an inquiry/a survey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Dennis had recently begun a successful career conducting opera in Europe.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The guide conducted us around the ruins of the ancient city.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conductor  n. </a:t>
            </a: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导体，售票员，乐队指挥</a:t>
            </a:r>
            <a:endParaRPr lang="en-US" altLang="zh-CN" sz="2800" b="1" dirty="0">
              <a:solidFill>
                <a:srgbClr val="0000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90096" y="180639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Points: Important sentences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35" y="2793153"/>
            <a:ext cx="9144000" cy="39353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512" y="980728"/>
            <a:ext cx="8856984" cy="529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Franklin,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other scientists,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inspired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 and taught us that…….</a:t>
            </a:r>
          </a:p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就远原则：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当主语后跟由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but, except, besides, including, like, with, as well as, as much as, no less than, along with, in addition to, combined with, rather than, together with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等引出的短语时，谓语动词习惯上要与这些结构前面的主语保持一致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即与比较远的那个主语保持一致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eg.Nobody but two students is in the classroom.</a:t>
            </a:r>
          </a:p>
          <a:p>
            <a:pPr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eg.A woman with two children has come.</a:t>
            </a:r>
          </a:p>
          <a:p>
            <a:pPr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eg.The son, as well as his parents, wants to go there. </a:t>
            </a:r>
          </a:p>
          <a:p>
            <a:pPr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eg.John, rather than his roommates, is to blame. </a:t>
            </a:r>
            <a:endParaRPr lang="en-US" altLang="zh-CN" sz="28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90096" y="180639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Points: Important sentences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35" y="2793153"/>
            <a:ext cx="9144000" cy="39353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512" y="980728"/>
            <a:ext cx="88569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就近原则：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也称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邻近原则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”“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就近一致原则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，即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  <a:hlinkClick r:id="rId3"/>
              </a:rPr>
              <a:t>谓语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与靠近的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  <a:hlinkClick r:id="rId4"/>
              </a:rPr>
              <a:t>名词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  <a:hlinkClick r:id="rId5"/>
              </a:rPr>
              <a:t>代词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有时不一定是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  <a:hlinkClick r:id="rId6"/>
              </a:rPr>
              <a:t>主语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  <a:hlinkClick r:id="rId7"/>
              </a:rPr>
              <a:t>人称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  <a:hlinkClick r:id="rId8"/>
              </a:rPr>
              <a:t>数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上一致。</a:t>
            </a: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r>
              <a:rPr lang="en-US" altLang="zh-CN" sz="2800" b="1" dirty="0"/>
              <a:t>eg.Neither you nor I am wrong .</a:t>
            </a:r>
          </a:p>
          <a:p>
            <a:pPr>
              <a:defRPr/>
            </a:pPr>
            <a:r>
              <a:rPr lang="en-US" altLang="zh-CN" sz="2800" b="1" dirty="0"/>
              <a:t>eg. Not you but your father is to blame.</a:t>
            </a:r>
          </a:p>
          <a:p>
            <a:pPr>
              <a:defRPr/>
            </a:pPr>
            <a:r>
              <a:rPr lang="en-US" altLang="zh-CN" sz="2800" b="1" dirty="0"/>
              <a:t>eg. There is a pen and some books on the desk.</a:t>
            </a:r>
            <a:endParaRPr lang="en-US" altLang="zh-CN" sz="28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90096" y="180639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Points: Important sentences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35" y="2793153"/>
            <a:ext cx="9144000" cy="39353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512" y="980728"/>
            <a:ext cx="8748889" cy="502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1)More than one generation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schoolchildren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been amazed by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 bravery and his scientific approach to  looking for the truth.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More than one scientist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questioned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really happened.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3)In fact ,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account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while Newton was …..</a:t>
            </a:r>
          </a:p>
          <a:p>
            <a:pPr>
              <a:lnSpc>
                <a:spcPts val="3500"/>
              </a:lnSpc>
              <a:defRPr/>
            </a:pPr>
            <a:endParaRPr lang="en-US" altLang="zh-CN" sz="28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more than one /many a +n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+v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单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eg.Ma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ny a mother tries to act out her unrealized dreams through her daughter.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90096" y="180639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Points: Important sentences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708920"/>
            <a:ext cx="9144000" cy="345355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6000">
                <a:schemeClr val="accent3">
                  <a:lumMod val="40000"/>
                  <a:lumOff val="60000"/>
                  <a:alpha val="4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defRPr/>
            </a:pP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504" y="980728"/>
            <a:ext cx="8232823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fact, more than one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that while Newton was certainly inspired by a falling apple, there is no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him on the head.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420888"/>
            <a:ext cx="86409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 n&amp;v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eg: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I don't have a bank account,but I will open one.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She gave the police a full account of the incident.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She retired early </a:t>
            </a:r>
            <a:r>
              <a:rPr lang="en-US" altLang="zh-CN" sz="2800" u="sng" dirty="0">
                <a:latin typeface="Times New Roman" pitchFamily="18" charset="0"/>
                <a:cs typeface="Times New Roman" pitchFamily="18" charset="0"/>
              </a:rPr>
              <a:t>on account of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 serious disease.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eg.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The company </a:t>
            </a:r>
            <a:r>
              <a:rPr lang="en-US" altLang="zh-CN" sz="2800" u="sng" dirty="0">
                <a:latin typeface="Times New Roman" pitchFamily="18" charset="0"/>
                <a:cs typeface="Times New Roman" pitchFamily="18" charset="0"/>
              </a:rPr>
              <a:t>takes account of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environmental issues wherever possible.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复习 </a:t>
            </a:r>
            <a:r>
              <a:rPr lang="en-US" altLang="zh-CN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account for…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eg.Yao Ming is </a:t>
            </a:r>
            <a:r>
              <a:rPr lang="en-US" altLang="zh-CN" sz="2800" b="1" u="sng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living proof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that people can make their dream come true.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90096" y="180639"/>
            <a:ext cx="809053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Points: Important sentences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232823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6. In fact, more than one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that while Newton was certainly inspired by a falling apple, there is no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him on the head.</a:t>
            </a:r>
          </a:p>
          <a:p>
            <a:pPr>
              <a:lnSpc>
                <a:spcPts val="3500"/>
              </a:lnSpc>
              <a:defRPr/>
            </a:pPr>
            <a:endParaRPr lang="en-US" altLang="zh-CN" sz="28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zh-CN" altLang="en-US" sz="28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动词</a:t>
            </a:r>
            <a:r>
              <a:rPr lang="en-US" altLang="zh-CN" sz="28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+sb+</a:t>
            </a:r>
            <a:r>
              <a:rPr lang="zh-CN" altLang="en-US" sz="28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介词</a:t>
            </a:r>
            <a:r>
              <a:rPr lang="en-US" altLang="zh-CN" sz="28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+the +</a:t>
            </a:r>
            <a:r>
              <a:rPr lang="zh-CN" altLang="en-US" sz="2800" b="1" u="sng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身体部位</a:t>
            </a:r>
            <a:endParaRPr lang="en-US" altLang="zh-CN" sz="2800" b="1" u="sng" dirty="0">
              <a:solidFill>
                <a:srgbClr val="0000FF"/>
              </a:solidFill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eg.hit him in the face/on the nose/in the stomach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eg.seize/pull him by the arm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eg. take me by the hand</a:t>
            </a:r>
          </a:p>
          <a:p>
            <a:pPr>
              <a:lnSpc>
                <a:spcPts val="35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eg.lead the cow by the nose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9928"/>
            <a:ext cx="4283968" cy="5721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 dirty="0"/>
              <a:t>1.curious→n.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2.impress→adj.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3.eager→n.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4.organize→adj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5.challenge→adj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6.argue→n.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7.sharp→vt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8.various→n.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9.apply→n.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10.graduate→n.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11.improve→n.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12.enjoy→adj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13.embarrass→n.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14.disappoint→n.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15.explore→n.</a:t>
            </a:r>
            <a:endParaRPr lang="zh-CN" altLang="zh-CN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63480" y="160692"/>
            <a:ext cx="4680520" cy="5721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800" b="1" dirty="0"/>
              <a:t>1.curiosity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2.impressive.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3.eagerness.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4.organized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5.challenging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6.argument.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7.sharpen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8.variety.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9.application.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10.graduation.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11.improvement.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12.enjoyable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13.embarrassment.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14.disappointment.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15.exploration.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4967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5721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 dirty="0"/>
              <a:t>16.describe→n.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17.breathe→n.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18.manage→n.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19.instruct→n.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20.panic(  ,  )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1.</a:t>
            </a:r>
            <a:r>
              <a:rPr lang="zh-CN" altLang="zh-CN" sz="2800" b="1" dirty="0"/>
              <a:t>给某人留下好的第一印象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2.</a:t>
            </a:r>
            <a:r>
              <a:rPr lang="zh-CN" altLang="zh-CN" sz="2800" b="1" dirty="0"/>
              <a:t>向我们强调英语的重要性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3.</a:t>
            </a:r>
            <a:r>
              <a:rPr lang="zh-CN" altLang="zh-CN" sz="2800" b="1" dirty="0"/>
              <a:t>难以形容的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4.</a:t>
            </a:r>
            <a:r>
              <a:rPr lang="zh-CN" altLang="zh-CN" sz="2800" b="1" dirty="0"/>
              <a:t>使某人有压力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正要做某事</a:t>
            </a:r>
            <a:r>
              <a:rPr lang="en-US" altLang="zh-CN" sz="2800" b="1" dirty="0"/>
              <a:t>…</a:t>
            </a:r>
            <a:r>
              <a:rPr lang="zh-CN" altLang="zh-CN" sz="2800" b="1" dirty="0"/>
              <a:t>突然</a:t>
            </a:r>
            <a:r>
              <a:rPr lang="en-US" altLang="zh-CN" sz="2800" b="1" dirty="0"/>
              <a:t>…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6.</a:t>
            </a:r>
            <a:r>
              <a:rPr lang="zh-CN" altLang="zh-CN" sz="2800" b="1" dirty="0"/>
              <a:t>去了解我们的新学校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7.</a:t>
            </a:r>
            <a:r>
              <a:rPr lang="zh-CN" altLang="zh-CN" sz="2800" b="1" dirty="0"/>
              <a:t>在脑海中一遍遍想象</a:t>
            </a:r>
            <a:r>
              <a:rPr lang="en-US" altLang="zh-CN" sz="2800" b="1" dirty="0"/>
              <a:t>…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8.</a:t>
            </a:r>
            <a:r>
              <a:rPr lang="zh-CN" altLang="zh-CN" sz="2800" b="1" dirty="0"/>
              <a:t>冲出教室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9.</a:t>
            </a:r>
            <a:r>
              <a:rPr lang="zh-CN" altLang="zh-CN" sz="2800" b="1" dirty="0"/>
              <a:t>（做事前）紧张忐忑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10.</a:t>
            </a:r>
            <a:r>
              <a:rPr lang="zh-CN" altLang="zh-CN" sz="2800" b="1" dirty="0"/>
              <a:t>记录</a:t>
            </a:r>
            <a:r>
              <a:rPr lang="en-US" altLang="zh-CN" sz="2800" b="1" dirty="0"/>
              <a:t>…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51660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9928"/>
            <a:ext cx="8352928" cy="5721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 dirty="0"/>
              <a:t>11.</a:t>
            </a:r>
            <a:r>
              <a:rPr lang="zh-CN" altLang="zh-CN" sz="2800" b="1" dirty="0"/>
              <a:t>白费口舌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12.</a:t>
            </a:r>
            <a:r>
              <a:rPr lang="zh-CN" altLang="zh-CN" sz="2800" b="1" dirty="0"/>
              <a:t>详细描述下你的旅程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13.</a:t>
            </a:r>
            <a:r>
              <a:rPr lang="zh-CN" altLang="zh-CN" sz="2800" b="1" dirty="0"/>
              <a:t>做某事有困难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14.</a:t>
            </a:r>
            <a:r>
              <a:rPr lang="zh-CN" altLang="zh-CN" sz="2800" b="1" dirty="0"/>
              <a:t>设法做成某事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15.refer to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16.care about/care for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17.take up 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18.in particular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19.</a:t>
            </a:r>
            <a:r>
              <a:rPr lang="zh-CN" altLang="zh-CN" sz="2800" b="1" dirty="0"/>
              <a:t>与某人就某事争论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20.</a:t>
            </a:r>
            <a:r>
              <a:rPr lang="zh-CN" altLang="zh-CN" sz="2800" b="1" dirty="0"/>
              <a:t>给</a:t>
            </a:r>
            <a:r>
              <a:rPr lang="en-US" altLang="zh-CN" sz="2800" b="1" dirty="0"/>
              <a:t>…</a:t>
            </a:r>
            <a:r>
              <a:rPr lang="zh-CN" altLang="zh-CN" sz="2800" b="1" dirty="0"/>
              <a:t>拍照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21.</a:t>
            </a:r>
            <a:r>
              <a:rPr lang="zh-CN" altLang="zh-CN" sz="2800" b="1" dirty="0"/>
              <a:t>依靠，信赖，取决于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22.</a:t>
            </a:r>
            <a:r>
              <a:rPr lang="zh-CN" altLang="zh-CN" sz="2800" b="1" dirty="0"/>
              <a:t>对未来充满自信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23.apply to 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24.</a:t>
            </a:r>
            <a:r>
              <a:rPr lang="zh-CN" altLang="zh-CN" sz="2800" b="1" dirty="0"/>
              <a:t>如果必要的话</a:t>
            </a:r>
          </a:p>
          <a:p>
            <a:pPr>
              <a:spcBef>
                <a:spcPts val="0"/>
              </a:spcBef>
            </a:pPr>
            <a:r>
              <a:rPr lang="en-US" altLang="zh-CN" sz="2800" b="1" dirty="0"/>
              <a:t>25.</a:t>
            </a:r>
            <a:r>
              <a:rPr lang="zh-CN" altLang="zh-CN" sz="2800" b="1" dirty="0"/>
              <a:t>一次只做一件事</a:t>
            </a:r>
          </a:p>
        </p:txBody>
      </p:sp>
    </p:spTree>
    <p:extLst>
      <p:ext uri="{BB962C8B-B14F-4D97-AF65-F5344CB8AC3E}">
        <p14:creationId xmlns:p14="http://schemas.microsoft.com/office/powerpoint/2010/main" val="308833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9928"/>
            <a:ext cx="8640960" cy="5721499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26.</a:t>
            </a:r>
            <a:r>
              <a:rPr lang="zh-CN" altLang="zh-CN" sz="2800" b="1" dirty="0"/>
              <a:t>按重要性顺序排列</a:t>
            </a:r>
          </a:p>
          <a:p>
            <a:r>
              <a:rPr lang="en-US" altLang="zh-CN" sz="2800" b="1" dirty="0"/>
              <a:t>27.keep an open mind </a:t>
            </a:r>
            <a:endParaRPr lang="zh-CN" altLang="zh-CN" sz="2800" b="1" dirty="0"/>
          </a:p>
          <a:p>
            <a:r>
              <a:rPr lang="en-US" altLang="zh-CN" sz="2800" b="1" dirty="0"/>
              <a:t>28.hold up</a:t>
            </a:r>
            <a:endParaRPr lang="zh-CN" altLang="zh-CN" sz="2800" b="1" dirty="0"/>
          </a:p>
          <a:p>
            <a:r>
              <a:rPr lang="en-US" altLang="zh-CN" sz="2800" b="1" dirty="0"/>
              <a:t>29.</a:t>
            </a:r>
            <a:r>
              <a:rPr lang="zh-CN" altLang="zh-CN" sz="2800" b="1" dirty="0"/>
              <a:t>我完全同意</a:t>
            </a:r>
          </a:p>
          <a:p>
            <a:r>
              <a:rPr lang="en-US" altLang="zh-CN" sz="2800" b="1" dirty="0"/>
              <a:t>30.</a:t>
            </a:r>
            <a:r>
              <a:rPr lang="zh-CN" altLang="zh-CN" sz="2800" b="1" dirty="0"/>
              <a:t>结束</a:t>
            </a:r>
            <a:r>
              <a:rPr lang="en-US" altLang="zh-CN" sz="2800" b="1" dirty="0"/>
              <a:t>…</a:t>
            </a:r>
            <a:endParaRPr lang="zh-CN" altLang="zh-CN" sz="2800" b="1" dirty="0"/>
          </a:p>
          <a:p>
            <a:r>
              <a:rPr lang="en-US" altLang="zh-CN" sz="2800" b="1" dirty="0"/>
              <a:t>31.</a:t>
            </a:r>
            <a:r>
              <a:rPr lang="zh-CN" altLang="zh-CN" sz="2800" b="1" dirty="0"/>
              <a:t>比</a:t>
            </a:r>
            <a:r>
              <a:rPr lang="en-US" altLang="zh-CN" sz="2800" b="1" dirty="0"/>
              <a:t>…</a:t>
            </a:r>
            <a:r>
              <a:rPr lang="zh-CN" altLang="zh-CN" sz="2800" b="1" dirty="0"/>
              <a:t>年长</a:t>
            </a:r>
            <a:r>
              <a:rPr lang="en-US" altLang="zh-CN" sz="2800" b="1" dirty="0"/>
              <a:t>/</a:t>
            </a:r>
            <a:r>
              <a:rPr lang="zh-CN" altLang="zh-CN" sz="2800" b="1" dirty="0"/>
              <a:t>级别高</a:t>
            </a:r>
          </a:p>
          <a:p>
            <a:r>
              <a:rPr lang="en-US" altLang="zh-CN" sz="2800" b="1" dirty="0"/>
              <a:t>32.</a:t>
            </a:r>
            <a:r>
              <a:rPr lang="zh-CN" altLang="zh-CN" sz="2800" b="1" dirty="0"/>
              <a:t>睡得很熟</a:t>
            </a:r>
          </a:p>
          <a:p>
            <a:r>
              <a:rPr lang="en-US" altLang="zh-CN" sz="2800" b="1" dirty="0"/>
              <a:t>33.</a:t>
            </a:r>
            <a:r>
              <a:rPr lang="zh-CN" altLang="zh-CN" sz="2800" b="1" dirty="0"/>
              <a:t>不遗余力的去</a:t>
            </a:r>
          </a:p>
          <a:p>
            <a:r>
              <a:rPr lang="en-US" altLang="zh-CN" sz="2800" b="1" dirty="0"/>
              <a:t>34.</a:t>
            </a:r>
            <a:r>
              <a:rPr lang="zh-CN" altLang="zh-CN" sz="2800" b="1" dirty="0"/>
              <a:t>回顾，回忆</a:t>
            </a:r>
          </a:p>
          <a:p>
            <a:r>
              <a:rPr lang="en-US" altLang="zh-CN" sz="2800" b="1" dirty="0"/>
              <a:t>35.</a:t>
            </a:r>
            <a:r>
              <a:rPr lang="zh-CN" altLang="zh-CN" sz="2800" b="1" dirty="0"/>
              <a:t>他害怕的神情</a:t>
            </a:r>
          </a:p>
          <a:p>
            <a:r>
              <a:rPr lang="en-US" altLang="zh-CN" sz="2800" b="1" dirty="0"/>
              <a:t>36.</a:t>
            </a:r>
            <a:r>
              <a:rPr lang="zh-CN" altLang="zh-CN" sz="2800" b="1" dirty="0"/>
              <a:t>按时，如期</a:t>
            </a:r>
          </a:p>
        </p:txBody>
      </p:sp>
    </p:spTree>
    <p:extLst>
      <p:ext uri="{BB962C8B-B14F-4D97-AF65-F5344CB8AC3E}">
        <p14:creationId xmlns:p14="http://schemas.microsoft.com/office/powerpoint/2010/main" val="68308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9928"/>
            <a:ext cx="8640960" cy="57214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 dirty="0"/>
              <a:t>1.move→n.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2.transform→n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3.universe→adj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4.energy→adj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5.emotion→adj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6.anger→adj→adv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7.combine→n.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8.explode→adj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9.applaud  vt&amp;vi→n.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10.discourage→adj/n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11.absorb→adj→n.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12.romance→adj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13.appeal→adj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14.definite→adv→n.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r>
              <a:rPr lang="en-US" altLang="zh-CN" sz="2800" b="1" dirty="0"/>
              <a:t>15.rude→adv→n.</a:t>
            </a:r>
            <a:endParaRPr lang="zh-CN" altLang="zh-CN" sz="2800" b="1" dirty="0"/>
          </a:p>
          <a:p>
            <a:pPr>
              <a:spcBef>
                <a:spcPts val="0"/>
              </a:spcBef>
            </a:pP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58279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timgsa.baidu.com/timg?image&amp;quality=80&amp;size=b9999_10000&amp;sec=1577875399300&amp;di=f74946cb94adaccf2eba445e72e6b8dd&amp;imgtype=0&amp;src=http%3A%2F%2Fimg39.ddimg.cn%2F43%2F13%2F20511259-1_o.jpg"/>
          <p:cNvPicPr>
            <a:picLocks noChangeAspect="1" noChangeArrowheads="1"/>
          </p:cNvPicPr>
          <p:nvPr/>
        </p:nvPicPr>
        <p:blipFill rotWithShape="1">
          <a:blip r:embed="rId2" cstate="print"/>
          <a:srcRect b="9147"/>
          <a:stretch/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21602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Unit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1666</Words>
  <Application>Microsoft Office PowerPoint</Application>
  <PresentationFormat>全屏显示(4:3)</PresentationFormat>
  <Paragraphs>229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宋体</vt:lpstr>
      <vt:lpstr>Arial</vt:lpstr>
      <vt:lpstr>Calibri</vt:lpstr>
      <vt:lpstr>Times New Roman</vt:lpstr>
      <vt:lpstr>Office 主题</vt:lpstr>
      <vt:lpstr>Office 主题​​</vt:lpstr>
      <vt:lpstr>1_Office 主题​​</vt:lpstr>
      <vt:lpstr>2_Office 主题​​</vt:lpstr>
      <vt:lpstr>Word Cloud 2021.4.3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seewo</dc:creator>
  <cp:lastModifiedBy>惠祥 李</cp:lastModifiedBy>
  <cp:revision>165</cp:revision>
  <dcterms:modified xsi:type="dcterms:W3CDTF">2021-04-03T03:02:39Z</dcterms:modified>
</cp:coreProperties>
</file>