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81" r:id="rId2"/>
    <p:sldId id="271" r:id="rId3"/>
    <p:sldId id="272" r:id="rId4"/>
    <p:sldId id="260" r:id="rId5"/>
    <p:sldId id="293" r:id="rId6"/>
    <p:sldId id="294" r:id="rId7"/>
    <p:sldId id="261" r:id="rId8"/>
    <p:sldId id="275" r:id="rId9"/>
    <p:sldId id="262" r:id="rId10"/>
    <p:sldId id="276" r:id="rId11"/>
    <p:sldId id="263" r:id="rId12"/>
    <p:sldId id="277" r:id="rId13"/>
    <p:sldId id="264" r:id="rId14"/>
    <p:sldId id="274" r:id="rId15"/>
    <p:sldId id="273" r:id="rId16"/>
    <p:sldId id="295" r:id="rId17"/>
    <p:sldId id="298" r:id="rId18"/>
    <p:sldId id="299" r:id="rId19"/>
    <p:sldId id="296" r:id="rId20"/>
    <p:sldId id="297" r:id="rId21"/>
    <p:sldId id="300" r:id="rId22"/>
    <p:sldId id="301" r:id="rId23"/>
    <p:sldId id="306" r:id="rId24"/>
    <p:sldId id="307" r:id="rId25"/>
    <p:sldId id="302" r:id="rId26"/>
    <p:sldId id="303" r:id="rId27"/>
    <p:sldId id="304" r:id="rId28"/>
    <p:sldId id="305" r:id="rId29"/>
    <p:sldId id="308" r:id="rId30"/>
    <p:sldId id="291" r:id="rId31"/>
    <p:sldId id="292" r:id="rId32"/>
  </p:sldIdLst>
  <p:sldSz cx="9144000" cy="6858000" type="screen4x3"/>
  <p:notesSz cx="6858000" cy="9144000"/>
  <p:defaultTextStyle>
    <a:defPPr>
      <a:defRPr lang="zh-CN"/>
    </a:defPPr>
    <a:lvl1pPr algn="l" rtl="0" eaLnBrk="0" fontAlgn="base" hangingPunct="0">
      <a:spcBef>
        <a:spcPct val="0"/>
      </a:spcBef>
      <a:spcAft>
        <a:spcPct val="0"/>
      </a:spcAft>
      <a:defRPr sz="3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3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3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3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3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32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32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32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32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F86F08"/>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04" autoAdjust="0"/>
  </p:normalViewPr>
  <p:slideViewPr>
    <p:cSldViewPr>
      <p:cViewPr varScale="1">
        <p:scale>
          <a:sx n="71" d="100"/>
          <a:sy n="71" d="100"/>
        </p:scale>
        <p:origin x="153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210E14-1441-4843-ADEE-EC54718F60B4}" type="datetimeFigureOut">
              <a:rPr lang="zh-CN" altLang="en-US" smtClean="0"/>
              <a:t>2021/3/17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66D53C-E987-4412-8587-B0DC93787D63}" type="slidenum">
              <a:rPr lang="zh-CN" altLang="en-US" smtClean="0"/>
              <a:t>‹#›</a:t>
            </a:fld>
            <a:endParaRPr lang="zh-CN" altLang="en-US"/>
          </a:p>
        </p:txBody>
      </p:sp>
    </p:spTree>
    <p:extLst>
      <p:ext uri="{BB962C8B-B14F-4D97-AF65-F5344CB8AC3E}">
        <p14:creationId xmlns:p14="http://schemas.microsoft.com/office/powerpoint/2010/main" val="2501834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t>17</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144272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t>18</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825293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t>21</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248819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t>22</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200081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t>25</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067429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t>26</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386885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t>27</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407360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t>28</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069718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t>29</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428124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9B604100-5F6F-42E8-A4E6-FDE89CEDCD5A}" type="datetimeFigureOut">
              <a:rPr lang="zh-CN" altLang="en-US"/>
              <a:pPr>
                <a:defRPr/>
              </a:pPr>
              <a:t>2021/3/17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35257C6-668F-4F06-9EF0-7C4F4FF1D6B5}" type="slidenum">
              <a:rPr lang="zh-CN" altLang="en-US"/>
              <a:pPr>
                <a:defRPr/>
              </a:pPr>
              <a:t>‹#›</a:t>
            </a:fld>
            <a:endParaRPr lang="zh-CN" altLang="en-US"/>
          </a:p>
        </p:txBody>
      </p:sp>
    </p:spTree>
    <p:extLst>
      <p:ext uri="{BB962C8B-B14F-4D97-AF65-F5344CB8AC3E}">
        <p14:creationId xmlns:p14="http://schemas.microsoft.com/office/powerpoint/2010/main" val="2923409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0303A94-E05C-4C57-8F7D-40A14B022D5F}" type="datetimeFigureOut">
              <a:rPr lang="zh-CN" altLang="en-US"/>
              <a:pPr>
                <a:defRPr/>
              </a:pPr>
              <a:t>2021/3/17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1408090-BE45-43E7-8490-B5657A1C3D9D}" type="slidenum">
              <a:rPr lang="zh-CN" altLang="en-US"/>
              <a:pPr>
                <a:defRPr/>
              </a:pPr>
              <a:t>‹#›</a:t>
            </a:fld>
            <a:endParaRPr lang="zh-CN" altLang="en-US"/>
          </a:p>
        </p:txBody>
      </p:sp>
    </p:spTree>
    <p:extLst>
      <p:ext uri="{BB962C8B-B14F-4D97-AF65-F5344CB8AC3E}">
        <p14:creationId xmlns:p14="http://schemas.microsoft.com/office/powerpoint/2010/main" val="305715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1270035F-6E0B-455D-8470-662213497880}" type="datetimeFigureOut">
              <a:rPr lang="zh-CN" altLang="en-US"/>
              <a:pPr>
                <a:defRPr/>
              </a:pPr>
              <a:t>2021/3/17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45E977D-0583-491A-A6FE-8064ABC1495E}" type="slidenum">
              <a:rPr lang="zh-CN" altLang="en-US"/>
              <a:pPr>
                <a:defRPr/>
              </a:pPr>
              <a:t>‹#›</a:t>
            </a:fld>
            <a:endParaRPr lang="zh-CN" altLang="en-US"/>
          </a:p>
        </p:txBody>
      </p:sp>
    </p:spTree>
    <p:extLst>
      <p:ext uri="{BB962C8B-B14F-4D97-AF65-F5344CB8AC3E}">
        <p14:creationId xmlns:p14="http://schemas.microsoft.com/office/powerpoint/2010/main" val="1805408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节标题">
    <p:bg>
      <p:bgPr>
        <a:solidFill>
          <a:srgbClr val="F0F0F0"/>
        </a:solidFill>
        <a:effectLst/>
      </p:bgPr>
    </p:bg>
    <p:spTree>
      <p:nvGrpSpPr>
        <p:cNvPr id="1" name=""/>
        <p:cNvGrpSpPr/>
        <p:nvPr/>
      </p:nvGrpSpPr>
      <p:grpSpPr>
        <a:xfrm>
          <a:off x="0" y="0"/>
          <a:ext cx="0" cy="0"/>
          <a:chOff x="0" y="0"/>
          <a:chExt cx="0" cy="0"/>
        </a:xfrm>
      </p:grpSpPr>
      <p:grpSp>
        <p:nvGrpSpPr>
          <p:cNvPr id="181" name="组合 180"/>
          <p:cNvGrpSpPr/>
          <p:nvPr userDrawn="1"/>
        </p:nvGrpSpPr>
        <p:grpSpPr>
          <a:xfrm>
            <a:off x="611560" y="836713"/>
            <a:ext cx="7920880" cy="60959"/>
            <a:chOff x="3060700" y="4724400"/>
            <a:chExt cx="5955507" cy="31432"/>
          </a:xfrm>
        </p:grpSpPr>
        <p:cxnSp>
          <p:nvCxnSpPr>
            <p:cNvPr id="182" name="直接连接符 181"/>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a:off x="3060700" y="4755832"/>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5" name="图片 4" descr="图标.png"/>
          <p:cNvPicPr>
            <a:picLocks noChangeAspect="1"/>
          </p:cNvPicPr>
          <p:nvPr userDrawn="1"/>
        </p:nvPicPr>
        <p:blipFill>
          <a:blip r:embed="rId2" cstate="print"/>
          <a:stretch>
            <a:fillRect/>
          </a:stretch>
        </p:blipFill>
        <p:spPr>
          <a:xfrm>
            <a:off x="149467" y="1"/>
            <a:ext cx="627017" cy="836023"/>
          </a:xfrm>
          <a:prstGeom prst="rect">
            <a:avLst/>
          </a:prstGeom>
        </p:spPr>
      </p:pic>
    </p:spTree>
    <p:extLst>
      <p:ext uri="{BB962C8B-B14F-4D97-AF65-F5344CB8AC3E}">
        <p14:creationId xmlns:p14="http://schemas.microsoft.com/office/powerpoint/2010/main" val="35259998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181"/>
                                        </p:tgtEl>
                                        <p:attrNameLst>
                                          <p:attrName>style.visibility</p:attrName>
                                        </p:attrNameLst>
                                      </p:cBhvr>
                                      <p:to>
                                        <p:strVal val="visible"/>
                                      </p:to>
                                    </p:set>
                                    <p:anim calcmode="lin" valueType="num">
                                      <p:cBhvr additive="base">
                                        <p:cTn id="7" dur="500" fill="hold"/>
                                        <p:tgtEl>
                                          <p:spTgt spid="181"/>
                                        </p:tgtEl>
                                        <p:attrNameLst>
                                          <p:attrName>ppt_x</p:attrName>
                                        </p:attrNameLst>
                                      </p:cBhvr>
                                      <p:tavLst>
                                        <p:tav tm="0">
                                          <p:val>
                                            <p:strVal val="0-#ppt_w/2"/>
                                          </p:val>
                                        </p:tav>
                                        <p:tav tm="100000">
                                          <p:val>
                                            <p:strVal val="#ppt_x"/>
                                          </p:val>
                                        </p:tav>
                                      </p:tavLst>
                                    </p:anim>
                                    <p:anim calcmode="lin" valueType="num">
                                      <p:cBhvr additive="base">
                                        <p:cTn id="8" dur="500" fill="hold"/>
                                        <p:tgtEl>
                                          <p:spTgt spid="1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C29B0D2-2D59-4971-8BD8-77332BFA9A59}" type="datetimeFigureOut">
              <a:rPr lang="zh-CN" altLang="en-US"/>
              <a:pPr>
                <a:defRPr/>
              </a:pPr>
              <a:t>2021/3/17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946ED5D-7CA3-4AAD-8DC6-97E81443A7F9}" type="slidenum">
              <a:rPr lang="zh-CN" altLang="en-US"/>
              <a:pPr>
                <a:defRPr/>
              </a:pPr>
              <a:t>‹#›</a:t>
            </a:fld>
            <a:endParaRPr lang="zh-CN" altLang="en-US"/>
          </a:p>
        </p:txBody>
      </p:sp>
    </p:spTree>
    <p:extLst>
      <p:ext uri="{BB962C8B-B14F-4D97-AF65-F5344CB8AC3E}">
        <p14:creationId xmlns:p14="http://schemas.microsoft.com/office/powerpoint/2010/main" val="205088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EC86E5C-DDFB-432C-A1A4-4940C969F60F}" type="datetimeFigureOut">
              <a:rPr lang="zh-CN" altLang="en-US"/>
              <a:pPr>
                <a:defRPr/>
              </a:pPr>
              <a:t>2021/3/17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C7195A7-40E8-4932-8867-11623D936CEF}" type="slidenum">
              <a:rPr lang="zh-CN" altLang="en-US"/>
              <a:pPr>
                <a:defRPr/>
              </a:pPr>
              <a:t>‹#›</a:t>
            </a:fld>
            <a:endParaRPr lang="zh-CN" altLang="en-US"/>
          </a:p>
        </p:txBody>
      </p:sp>
    </p:spTree>
    <p:extLst>
      <p:ext uri="{BB962C8B-B14F-4D97-AF65-F5344CB8AC3E}">
        <p14:creationId xmlns:p14="http://schemas.microsoft.com/office/powerpoint/2010/main" val="2127787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836CED3C-CF5A-4BBB-B4EA-6A2434DD7236}" type="datetimeFigureOut">
              <a:rPr lang="zh-CN" altLang="en-US"/>
              <a:pPr>
                <a:defRPr/>
              </a:pPr>
              <a:t>2021/3/17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B5C4F80-9CD1-437A-B16D-2F5258EE4CE8}" type="slidenum">
              <a:rPr lang="zh-CN" altLang="en-US"/>
              <a:pPr>
                <a:defRPr/>
              </a:pPr>
              <a:t>‹#›</a:t>
            </a:fld>
            <a:endParaRPr lang="zh-CN" altLang="en-US"/>
          </a:p>
        </p:txBody>
      </p:sp>
    </p:spTree>
    <p:extLst>
      <p:ext uri="{BB962C8B-B14F-4D97-AF65-F5344CB8AC3E}">
        <p14:creationId xmlns:p14="http://schemas.microsoft.com/office/powerpoint/2010/main" val="2324751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624E0AA1-801A-48B1-A152-E4CD3D6BB7C4}" type="datetimeFigureOut">
              <a:rPr lang="zh-CN" altLang="en-US"/>
              <a:pPr>
                <a:defRPr/>
              </a:pPr>
              <a:t>2021/3/17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33092BB0-47E9-411B-8A93-400E36B3628D}" type="slidenum">
              <a:rPr lang="zh-CN" altLang="en-US"/>
              <a:pPr>
                <a:defRPr/>
              </a:pPr>
              <a:t>‹#›</a:t>
            </a:fld>
            <a:endParaRPr lang="zh-CN" altLang="en-US"/>
          </a:p>
        </p:txBody>
      </p:sp>
    </p:spTree>
    <p:extLst>
      <p:ext uri="{BB962C8B-B14F-4D97-AF65-F5344CB8AC3E}">
        <p14:creationId xmlns:p14="http://schemas.microsoft.com/office/powerpoint/2010/main" val="1818909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5D61C0A0-CF60-4C18-86B1-B99C78C429DF}" type="datetimeFigureOut">
              <a:rPr lang="zh-CN" altLang="en-US"/>
              <a:pPr>
                <a:defRPr/>
              </a:pPr>
              <a:t>2021/3/17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7F88C0F8-7950-48CF-B7DE-CF10C8BF910F}" type="slidenum">
              <a:rPr lang="zh-CN" altLang="en-US"/>
              <a:pPr>
                <a:defRPr/>
              </a:pPr>
              <a:t>‹#›</a:t>
            </a:fld>
            <a:endParaRPr lang="zh-CN" altLang="en-US"/>
          </a:p>
        </p:txBody>
      </p:sp>
    </p:spTree>
    <p:extLst>
      <p:ext uri="{BB962C8B-B14F-4D97-AF65-F5344CB8AC3E}">
        <p14:creationId xmlns:p14="http://schemas.microsoft.com/office/powerpoint/2010/main" val="1894374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3ED6EB7-47FC-48A9-BF90-C5A19E3ADB30}" type="datetimeFigureOut">
              <a:rPr lang="zh-CN" altLang="en-US"/>
              <a:pPr>
                <a:defRPr/>
              </a:pPr>
              <a:t>2021/3/17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90BC8E1-A012-432D-A96C-BBB48B7EE42F}" type="slidenum">
              <a:rPr lang="zh-CN" altLang="en-US"/>
              <a:pPr>
                <a:defRPr/>
              </a:pPr>
              <a:t>‹#›</a:t>
            </a:fld>
            <a:endParaRPr lang="zh-CN" altLang="en-US"/>
          </a:p>
        </p:txBody>
      </p:sp>
    </p:spTree>
    <p:extLst>
      <p:ext uri="{BB962C8B-B14F-4D97-AF65-F5344CB8AC3E}">
        <p14:creationId xmlns:p14="http://schemas.microsoft.com/office/powerpoint/2010/main" val="3724960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319896F-921E-45B3-BAE8-C6859EA46B16}" type="datetimeFigureOut">
              <a:rPr lang="zh-CN" altLang="en-US"/>
              <a:pPr>
                <a:defRPr/>
              </a:pPr>
              <a:t>2021/3/17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B917A8E-5B3E-4A15-BDC8-36259F9AEA9E}" type="slidenum">
              <a:rPr lang="zh-CN" altLang="en-US"/>
              <a:pPr>
                <a:defRPr/>
              </a:pPr>
              <a:t>‹#›</a:t>
            </a:fld>
            <a:endParaRPr lang="zh-CN" altLang="en-US"/>
          </a:p>
        </p:txBody>
      </p:sp>
    </p:spTree>
    <p:extLst>
      <p:ext uri="{BB962C8B-B14F-4D97-AF65-F5344CB8AC3E}">
        <p14:creationId xmlns:p14="http://schemas.microsoft.com/office/powerpoint/2010/main" val="1203885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FF451B6-A90B-47CE-A5D4-7E274EA6551A}" type="datetimeFigureOut">
              <a:rPr lang="zh-CN" altLang="en-US"/>
              <a:pPr>
                <a:defRPr/>
              </a:pPr>
              <a:t>2021/3/17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CAA2888-9254-42ED-A26F-1CE7DB0253F7}" type="slidenum">
              <a:rPr lang="zh-CN" altLang="en-US"/>
              <a:pPr>
                <a:defRPr/>
              </a:pPr>
              <a:t>‹#›</a:t>
            </a:fld>
            <a:endParaRPr lang="zh-CN" altLang="en-US"/>
          </a:p>
        </p:txBody>
      </p:sp>
    </p:spTree>
    <p:extLst>
      <p:ext uri="{BB962C8B-B14F-4D97-AF65-F5344CB8AC3E}">
        <p14:creationId xmlns:p14="http://schemas.microsoft.com/office/powerpoint/2010/main" val="7345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EA005441-5AA9-4EAF-B336-FB102A6341FB}" type="datetimeFigureOut">
              <a:rPr lang="zh-CN" altLang="en-US"/>
              <a:pPr>
                <a:defRPr/>
              </a:pPr>
              <a:t>2021/3/17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0BF6CAE6-4154-4042-BC6B-6F7438861AA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33406;&#20234;&#33678;&#21462;&#27700;.mp4"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20.jpe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21.jpe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5.jpeg"/></Relationships>
</file>

<file path=ppt/slides/_rels/slide3.xml.rels><?xml version="1.0" encoding="UTF-8" standalone="yes"?>
<Relationships xmlns="http://schemas.openxmlformats.org/package/2006/relationships"><Relationship Id="rId3" Type="http://schemas.openxmlformats.org/officeDocument/2006/relationships/hyperlink" Target="unit2&#35270;&#39057;.mp4" TargetMode="External"/><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1475760" y="2995910"/>
            <a:ext cx="6135334" cy="923330"/>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r>
              <a:rPr lang="en-US" altLang="zh-CN" sz="5400" b="1" dirty="0">
                <a:ln w="11430">
                  <a:solidFill>
                    <a:schemeClr val="bg1"/>
                  </a:solidFill>
                </a:ln>
                <a:solidFill>
                  <a:schemeClr val="bg1"/>
                </a:solidFill>
                <a:effectLst>
                  <a:outerShdw blurRad="50800" dist="39000" dir="5460000" algn="tl">
                    <a:srgbClr val="000000">
                      <a:alpha val="38000"/>
                    </a:srgbClr>
                  </a:outerShdw>
                </a:effectLst>
                <a:ea typeface="+mn-ea"/>
                <a:cs typeface="Times New Roman" pitchFamily="18" charset="0"/>
              </a:rPr>
              <a:t>Making a difference</a:t>
            </a:r>
            <a:endParaRPr lang="zh-CN" altLang="en-US" sz="5400" b="1" dirty="0">
              <a:ln w="11430">
                <a:solidFill>
                  <a:schemeClr val="bg1"/>
                </a:solidFill>
              </a:ln>
              <a:solidFill>
                <a:schemeClr val="bg1"/>
              </a:solidFill>
              <a:effectLst>
                <a:outerShdw blurRad="50800" dist="39000" dir="5460000" algn="tl">
                  <a:srgbClr val="000000">
                    <a:alpha val="38000"/>
                  </a:srgbClr>
                </a:outerShdw>
              </a:effectLst>
              <a:ea typeface="+mn-ea"/>
              <a:cs typeface="Times New Roman" pitchFamily="18" charset="0"/>
            </a:endParaRPr>
          </a:p>
        </p:txBody>
      </p:sp>
      <p:sp>
        <p:nvSpPr>
          <p:cNvPr id="3" name="矩形 2"/>
          <p:cNvSpPr/>
          <p:nvPr/>
        </p:nvSpPr>
        <p:spPr>
          <a:xfrm>
            <a:off x="3233377" y="1196752"/>
            <a:ext cx="2012090" cy="923330"/>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r>
              <a:rPr lang="en-US" altLang="zh-CN" sz="5400" b="1" dirty="0">
                <a:ln w="11430">
                  <a:solidFill>
                    <a:schemeClr val="bg1"/>
                  </a:solidFill>
                </a:ln>
                <a:solidFill>
                  <a:schemeClr val="bg1"/>
                </a:solidFill>
                <a:effectLst>
                  <a:outerShdw blurRad="50800" dist="39000" dir="5460000" algn="tl">
                    <a:srgbClr val="000000">
                      <a:alpha val="38000"/>
                    </a:srgbClr>
                  </a:outerShdw>
                </a:effectLst>
                <a:ea typeface="+mn-ea"/>
                <a:cs typeface="Times New Roman" pitchFamily="18" charset="0"/>
              </a:rPr>
              <a:t>Unit 2</a:t>
            </a:r>
            <a:endParaRPr lang="zh-CN" altLang="en-US" sz="5400" b="1" dirty="0">
              <a:ln w="11430">
                <a:solidFill>
                  <a:schemeClr val="bg1"/>
                </a:solidFill>
              </a:ln>
              <a:solidFill>
                <a:schemeClr val="bg1"/>
              </a:solidFill>
              <a:effectLst>
                <a:outerShdw blurRad="50800" dist="39000" dir="5460000" algn="tl">
                  <a:srgbClr val="000000">
                    <a:alpha val="38000"/>
                  </a:srgbClr>
                </a:outerShdw>
              </a:effectLst>
              <a:ea typeface="+mn-ea"/>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19458" name="图片 1" descr="南丁格尔3.jpe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504" y="260648"/>
            <a:ext cx="3712633" cy="244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Text Box 5"/>
          <p:cNvSpPr txBox="1">
            <a:spLocks noChangeArrowheads="1"/>
          </p:cNvSpPr>
          <p:nvPr/>
        </p:nvSpPr>
        <p:spPr bwMode="auto">
          <a:xfrm>
            <a:off x="251520" y="1447288"/>
            <a:ext cx="8712968" cy="541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en-US" altLang="zh-CN" b="1" dirty="0"/>
              <a:t>                                  Florence Nightingale (1820-                </a:t>
            </a:r>
          </a:p>
          <a:p>
            <a:pPr>
              <a:lnSpc>
                <a:spcPct val="120000"/>
              </a:lnSpc>
            </a:pPr>
            <a:r>
              <a:rPr lang="en-US" altLang="zh-CN" b="1" dirty="0"/>
              <a:t>                                  1910) was an English social reformer and statistician, and the founder of modern nursing. During the Crimean War, she worked to improve hospital conditions. The death rate declined greatly because of her efforts. She was known for her night rounds to aid the wounded, establishing her image as the</a:t>
            </a:r>
            <a:r>
              <a:rPr lang="zh-CN" altLang="en-US" b="1" dirty="0"/>
              <a:t>“</a:t>
            </a:r>
            <a:r>
              <a:rPr lang="en-US" altLang="zh-CN" b="1" dirty="0"/>
              <a:t>Lady with the Lamp</a:t>
            </a:r>
            <a:r>
              <a:rPr lang="zh-CN" altLang="en-US" b="1" dirty="0"/>
              <a:t>”</a:t>
            </a:r>
            <a:r>
              <a:rPr lang="en-US" altLang="zh-CN" b="1"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539551" y="5407319"/>
            <a:ext cx="3835281" cy="584775"/>
          </a:xfrm>
          <a:prstGeom prst="rect">
            <a:avLst/>
          </a:prstGeom>
          <a:noFill/>
        </p:spPr>
        <p:txBody>
          <a:bodyPr wrap="none">
            <a:spAutoFit/>
          </a:bodyPr>
          <a:lstStyle/>
          <a:p>
            <a:pPr algn="ctr" eaLnBrk="1" fontAlgn="auto" hangingPunct="1">
              <a:spcBef>
                <a:spcPts val="0"/>
              </a:spcBef>
              <a:spcAft>
                <a:spcPts val="0"/>
              </a:spcAft>
              <a:defRPr/>
            </a:pPr>
            <a:r>
              <a:rPr lang="en-US" altLang="zh-CN"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a typeface="+mn-ea"/>
                <a:cs typeface="Times New Roman" pitchFamily="18" charset="0"/>
              </a:rPr>
              <a:t>Florence Nightingale</a:t>
            </a:r>
            <a:endParaRPr lang="zh-CN" altLang="en-US"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a typeface="+mn-ea"/>
              <a:cs typeface="Times New Roman" pitchFamily="18" charset="0"/>
            </a:endParaRPr>
          </a:p>
        </p:txBody>
      </p:sp>
      <p:sp>
        <p:nvSpPr>
          <p:cNvPr id="18435" name="TextBox 2"/>
          <p:cNvSpPr txBox="1">
            <a:spLocks noChangeArrowheads="1"/>
          </p:cNvSpPr>
          <p:nvPr/>
        </p:nvSpPr>
        <p:spPr bwMode="auto">
          <a:xfrm>
            <a:off x="4374832" y="620713"/>
            <a:ext cx="4589655" cy="4819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50000"/>
              </a:spcBef>
              <a:defRPr sz="32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sz="32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sz="32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sz="32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pPr>
            <a:r>
              <a:rPr lang="en-US" altLang="zh-CN" b="1" dirty="0">
                <a:cs typeface="Times New Roman" panose="02020603050405020304" pitchFamily="18" charset="0"/>
              </a:rPr>
              <a:t>The amount of relief and comfort experienced by the sick after the skin has been carefully washed and dried, is one of the commonest observations made at a sick bed.</a:t>
            </a:r>
            <a:endParaRPr lang="zh-CN" altLang="en-US" b="1" dirty="0">
              <a:cs typeface="Times New Roman" panose="02020603050405020304" pitchFamily="18" charset="0"/>
            </a:endParaRPr>
          </a:p>
        </p:txBody>
      </p:sp>
      <p:pic>
        <p:nvPicPr>
          <p:cNvPr id="18438" name="图片 9" descr="南丁格尔.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7281" y="834296"/>
            <a:ext cx="3175000"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randombar(horizontal)">
                                      <p:cBhvr>
                                        <p:cTn id="7" dur="500"/>
                                        <p:tgtEl>
                                          <p:spTgt spid="18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509" name="Text Box 5"/>
          <p:cNvSpPr txBox="1">
            <a:spLocks noChangeArrowheads="1"/>
          </p:cNvSpPr>
          <p:nvPr/>
        </p:nvSpPr>
        <p:spPr bwMode="auto">
          <a:xfrm>
            <a:off x="219674" y="3152733"/>
            <a:ext cx="871296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en-US" altLang="zh-CN" b="1" dirty="0"/>
              <a:t>Red Adair (1915-2004) was an American oil-well firefighter. During his career, he and his company put out lots of fires internationally, including the explosion of the Piper Alpha oil rig in the North Sea and the oil-well fires in Kuwait.</a:t>
            </a:r>
          </a:p>
        </p:txBody>
      </p:sp>
      <p:pic>
        <p:nvPicPr>
          <p:cNvPr id="2050" name="Picture 2" descr="http://www.oilsns.com/wp-content/uploads/2019/04/11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16632"/>
            <a:ext cx="6040876" cy="30243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539552" y="5085184"/>
            <a:ext cx="3322320" cy="1077218"/>
          </a:xfrm>
          <a:prstGeom prst="rect">
            <a:avLst/>
          </a:prstGeom>
          <a:noFill/>
        </p:spPr>
        <p:txBody>
          <a:bodyPr wrap="none">
            <a:spAutoFit/>
          </a:bodyPr>
          <a:lstStyle/>
          <a:p>
            <a:pPr algn="ctr" eaLnBrk="1" fontAlgn="auto" hangingPunct="1">
              <a:spcBef>
                <a:spcPts val="0"/>
              </a:spcBef>
              <a:spcAft>
                <a:spcPts val="0"/>
              </a:spcAft>
              <a:defRPr/>
            </a:pPr>
            <a:r>
              <a:rPr lang="en-US" altLang="zh-CN"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a typeface="+mn-ea"/>
                <a:cs typeface="Times New Roman" pitchFamily="18" charset="0"/>
              </a:rPr>
              <a:t>Red Adair</a:t>
            </a:r>
          </a:p>
          <a:p>
            <a:pPr algn="ctr" eaLnBrk="1" fontAlgn="auto" hangingPunct="1">
              <a:spcBef>
                <a:spcPts val="0"/>
              </a:spcBef>
              <a:spcAft>
                <a:spcPts val="0"/>
              </a:spcAft>
              <a:defRPr/>
            </a:pPr>
            <a:r>
              <a:rPr lang="en-US" altLang="zh-CN"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a typeface="+mn-ea"/>
                <a:cs typeface="Times New Roman" pitchFamily="18" charset="0"/>
              </a:rPr>
              <a:t>oil well firefighter</a:t>
            </a:r>
            <a:endParaRPr lang="zh-CN" altLang="en-US"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a typeface="+mn-ea"/>
              <a:cs typeface="Times New Roman" pitchFamily="18" charset="0"/>
            </a:endParaRPr>
          </a:p>
        </p:txBody>
      </p:sp>
      <p:sp>
        <p:nvSpPr>
          <p:cNvPr id="20483" name="TextBox 2"/>
          <p:cNvSpPr txBox="1">
            <a:spLocks noChangeArrowheads="1"/>
          </p:cNvSpPr>
          <p:nvPr/>
        </p:nvSpPr>
        <p:spPr bwMode="auto">
          <a:xfrm>
            <a:off x="4427984" y="333375"/>
            <a:ext cx="4392166"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50000"/>
              </a:spcBef>
              <a:defRPr sz="32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sz="32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sz="32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sz="32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pPr>
            <a:r>
              <a:rPr lang="en-US" altLang="zh-CN" b="1" dirty="0">
                <a:cs typeface="Times New Roman" panose="02020603050405020304" pitchFamily="18" charset="0"/>
              </a:rPr>
              <a:t>It scares you: all the noises, the rattling, the shaking. But the look on everybody’s face when you are finished and packing, it’s the best smile in the world; and there’s nobody hurt, and the well’s under control.</a:t>
            </a:r>
            <a:endParaRPr lang="zh-CN" altLang="en-US" b="1" dirty="0">
              <a:cs typeface="Times New Roman" panose="02020603050405020304" pitchFamily="18" charset="0"/>
            </a:endParaRPr>
          </a:p>
        </p:txBody>
      </p:sp>
      <p:pic>
        <p:nvPicPr>
          <p:cNvPr id="20485" name="图片 6" descr="Red Adair.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552" y="549274"/>
            <a:ext cx="3449994"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animEffect transition="in" filter="randombar(horizontal)">
                                      <p:cBhvr>
                                        <p:cTn id="7" dur="500"/>
                                        <p:tgtEl>
                                          <p:spTgt spid="20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2531" name="TextBox 2"/>
          <p:cNvSpPr txBox="1">
            <a:spLocks noChangeArrowheads="1"/>
          </p:cNvSpPr>
          <p:nvPr/>
        </p:nvSpPr>
        <p:spPr bwMode="auto">
          <a:xfrm>
            <a:off x="827088" y="3068638"/>
            <a:ext cx="74168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defRPr sz="3200">
                <a:solidFill>
                  <a:schemeClr val="tx1"/>
                </a:solidFill>
                <a:latin typeface="Times New Roman" panose="02020603050405020304" pitchFamily="18" charset="0"/>
                <a:ea typeface="宋体" panose="02010600030101010101" pitchFamily="2" charset="-122"/>
              </a:defRPr>
            </a:lvl1pPr>
            <a:lvl2pPr marL="911225" indent="-285750">
              <a:spcBef>
                <a:spcPct val="50000"/>
              </a:spcBef>
              <a:defRPr sz="3200">
                <a:solidFill>
                  <a:schemeClr val="tx1"/>
                </a:solidFill>
                <a:latin typeface="Times New Roman" panose="02020603050405020304" pitchFamily="18" charset="0"/>
                <a:ea typeface="宋体" panose="02010600030101010101" pitchFamily="2" charset="-122"/>
              </a:defRPr>
            </a:lvl2pPr>
            <a:lvl3pPr marL="1319213" indent="-228600">
              <a:spcBef>
                <a:spcPct val="50000"/>
              </a:spcBef>
              <a:defRPr sz="3200">
                <a:solidFill>
                  <a:schemeClr val="tx1"/>
                </a:solidFill>
                <a:latin typeface="Times New Roman" panose="02020603050405020304" pitchFamily="18" charset="0"/>
                <a:ea typeface="宋体" panose="02010600030101010101" pitchFamily="2" charset="-122"/>
              </a:defRPr>
            </a:lvl3pPr>
            <a:lvl4pPr marL="1727200" indent="-228600">
              <a:spcBef>
                <a:spcPct val="50000"/>
              </a:spcBef>
              <a:defRPr sz="3200">
                <a:solidFill>
                  <a:schemeClr val="tx1"/>
                </a:solidFill>
                <a:latin typeface="Times New Roman" panose="02020603050405020304" pitchFamily="18" charset="0"/>
                <a:ea typeface="宋体" panose="02010600030101010101" pitchFamily="2" charset="-122"/>
              </a:defRPr>
            </a:lvl4pPr>
            <a:lvl5pPr marL="2135188" indent="-228600">
              <a:spcBef>
                <a:spcPct val="50000"/>
              </a:spcBef>
              <a:defRPr sz="3200">
                <a:solidFill>
                  <a:schemeClr val="tx1"/>
                </a:solidFill>
                <a:latin typeface="Times New Roman" panose="02020603050405020304" pitchFamily="18" charset="0"/>
                <a:ea typeface="宋体" panose="02010600030101010101" pitchFamily="2" charset="-122"/>
              </a:defRPr>
            </a:lvl5pPr>
            <a:lvl6pPr marL="2592388"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6pPr>
            <a:lvl7pPr marL="3049588"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7pPr>
            <a:lvl8pPr marL="3506788"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8pPr>
            <a:lvl9pPr marL="3963988"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 typeface="Arial" panose="020B0604020202020204" pitchFamily="34" charset="0"/>
              <a:buNone/>
            </a:pPr>
            <a:r>
              <a:rPr lang="en-US" altLang="zh-CN" b="1" dirty="0">
                <a:solidFill>
                  <a:srgbClr val="0000FF"/>
                </a:solidFill>
                <a:latin typeface="Arial" panose="020B0604020202020204" pitchFamily="34" charset="0"/>
                <a:cs typeface="Times New Roman" panose="02020603050405020304" pitchFamily="18" charset="0"/>
              </a:rPr>
              <a:t>Talk about a person’s personal qualities with examples.</a:t>
            </a:r>
          </a:p>
        </p:txBody>
      </p:sp>
      <p:pic>
        <p:nvPicPr>
          <p:cNvPr id="22533" name="Picture 5" descr="Free talk - 万能看图王"/>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1196975"/>
            <a:ext cx="6351588" cy="17065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圆角矩形 2"/>
          <p:cNvSpPr/>
          <p:nvPr/>
        </p:nvSpPr>
        <p:spPr>
          <a:xfrm>
            <a:off x="684213" y="188640"/>
            <a:ext cx="7207065" cy="10795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a:spcBef>
                <a:spcPct val="50000"/>
              </a:spcBef>
              <a:defRPr sz="32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sz="32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sz="32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sz="32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spcBef>
                <a:spcPct val="0"/>
              </a:spcBef>
            </a:pPr>
            <a:r>
              <a:rPr lang="en-US" altLang="zh-CN" b="1" dirty="0">
                <a:solidFill>
                  <a:srgbClr val="FFFFFF"/>
                </a:solidFill>
                <a:cs typeface="Times New Roman" panose="02020603050405020304" pitchFamily="18" charset="0"/>
              </a:rPr>
              <a:t>personal qualities; moral virtues</a:t>
            </a:r>
            <a:endParaRPr lang="zh-CN" altLang="en-US" b="1" dirty="0">
              <a:solidFill>
                <a:srgbClr val="FFFFFF"/>
              </a:solidFill>
              <a:cs typeface="Times New Roman" panose="02020603050405020304" pitchFamily="18" charset="0"/>
            </a:endParaRPr>
          </a:p>
        </p:txBody>
      </p:sp>
      <p:sp>
        <p:nvSpPr>
          <p:cNvPr id="4" name="矩形 3"/>
          <p:cNvSpPr/>
          <p:nvPr/>
        </p:nvSpPr>
        <p:spPr>
          <a:xfrm>
            <a:off x="801525" y="1485900"/>
            <a:ext cx="1727200" cy="6477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a:spcBef>
                <a:spcPct val="50000"/>
              </a:spcBef>
              <a:defRPr sz="32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sz="32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sz="32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sz="32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spcBef>
                <a:spcPct val="0"/>
              </a:spcBef>
            </a:pPr>
            <a:r>
              <a:rPr lang="en-US" altLang="zh-CN" b="1" dirty="0">
                <a:solidFill>
                  <a:srgbClr val="FFFFFF"/>
                </a:solidFill>
                <a:cs typeface="Times New Roman" panose="02020603050405020304" pitchFamily="18" charset="0"/>
              </a:rPr>
              <a:t>selfless</a:t>
            </a:r>
            <a:endParaRPr lang="zh-CN" altLang="en-US" b="1" dirty="0">
              <a:solidFill>
                <a:srgbClr val="FFFFFF"/>
              </a:solidFill>
              <a:cs typeface="Times New Roman" panose="02020603050405020304" pitchFamily="18" charset="0"/>
            </a:endParaRPr>
          </a:p>
        </p:txBody>
      </p:sp>
      <p:sp>
        <p:nvSpPr>
          <p:cNvPr id="5" name="矩形 4"/>
          <p:cNvSpPr/>
          <p:nvPr/>
        </p:nvSpPr>
        <p:spPr>
          <a:xfrm>
            <a:off x="775607" y="2349500"/>
            <a:ext cx="1800225" cy="6477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a:spcBef>
                <a:spcPct val="50000"/>
              </a:spcBef>
              <a:defRPr sz="32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sz="32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sz="32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sz="32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spcBef>
                <a:spcPct val="0"/>
              </a:spcBef>
            </a:pPr>
            <a:r>
              <a:rPr lang="en-US" altLang="zh-CN" b="1" dirty="0">
                <a:solidFill>
                  <a:srgbClr val="FFFFFF"/>
                </a:solidFill>
                <a:cs typeface="Times New Roman" panose="02020603050405020304" pitchFamily="18" charset="0"/>
              </a:rPr>
              <a:t>generous</a:t>
            </a:r>
            <a:endParaRPr lang="zh-CN" altLang="en-US" b="1" dirty="0">
              <a:solidFill>
                <a:srgbClr val="FFFFFF"/>
              </a:solidFill>
              <a:cs typeface="Times New Roman" panose="02020603050405020304" pitchFamily="18" charset="0"/>
            </a:endParaRPr>
          </a:p>
        </p:txBody>
      </p:sp>
      <p:sp>
        <p:nvSpPr>
          <p:cNvPr id="6" name="矩形 5"/>
          <p:cNvSpPr/>
          <p:nvPr/>
        </p:nvSpPr>
        <p:spPr>
          <a:xfrm>
            <a:off x="148819" y="3286125"/>
            <a:ext cx="3487077" cy="6477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a:spcBef>
                <a:spcPct val="50000"/>
              </a:spcBef>
              <a:defRPr sz="32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sz="32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sz="32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sz="32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spcBef>
                <a:spcPct val="0"/>
              </a:spcBef>
            </a:pPr>
            <a:r>
              <a:rPr lang="en-US" altLang="zh-CN" b="1" dirty="0">
                <a:solidFill>
                  <a:srgbClr val="FFFFFF"/>
                </a:solidFill>
                <a:cs typeface="Times New Roman" panose="02020603050405020304" pitchFamily="18" charset="0"/>
              </a:rPr>
              <a:t>capable/competent</a:t>
            </a:r>
            <a:endParaRPr lang="zh-CN" altLang="en-US" b="1" dirty="0">
              <a:solidFill>
                <a:srgbClr val="FFFFFF"/>
              </a:solidFill>
              <a:cs typeface="Times New Roman" panose="02020603050405020304" pitchFamily="18" charset="0"/>
            </a:endParaRPr>
          </a:p>
        </p:txBody>
      </p:sp>
      <p:sp>
        <p:nvSpPr>
          <p:cNvPr id="7" name="矩形 6"/>
          <p:cNvSpPr/>
          <p:nvPr/>
        </p:nvSpPr>
        <p:spPr>
          <a:xfrm>
            <a:off x="148819" y="4222750"/>
            <a:ext cx="3964217" cy="6477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a:spcBef>
                <a:spcPct val="50000"/>
              </a:spcBef>
              <a:defRPr sz="32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sz="32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sz="32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sz="32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spcBef>
                <a:spcPct val="0"/>
              </a:spcBef>
            </a:pPr>
            <a:r>
              <a:rPr lang="en-US" altLang="zh-CN" b="1" dirty="0">
                <a:solidFill>
                  <a:srgbClr val="FFFFFF"/>
                </a:solidFill>
                <a:cs typeface="Times New Roman" panose="02020603050405020304" pitchFamily="18" charset="0"/>
              </a:rPr>
              <a:t>aggressive/ambitious</a:t>
            </a:r>
            <a:endParaRPr lang="zh-CN" altLang="en-US" b="1" dirty="0">
              <a:solidFill>
                <a:srgbClr val="FFFFFF"/>
              </a:solidFill>
              <a:cs typeface="Times New Roman" panose="02020603050405020304" pitchFamily="18" charset="0"/>
            </a:endParaRPr>
          </a:p>
        </p:txBody>
      </p:sp>
      <p:sp>
        <p:nvSpPr>
          <p:cNvPr id="8" name="矩形 7"/>
          <p:cNvSpPr/>
          <p:nvPr/>
        </p:nvSpPr>
        <p:spPr>
          <a:xfrm>
            <a:off x="743333" y="5085184"/>
            <a:ext cx="4463851" cy="6477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a:spcBef>
                <a:spcPct val="50000"/>
              </a:spcBef>
              <a:defRPr sz="32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sz="32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sz="32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sz="32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spcBef>
                <a:spcPct val="0"/>
              </a:spcBef>
            </a:pPr>
            <a:r>
              <a:rPr lang="en-US" altLang="zh-CN" b="1" dirty="0">
                <a:solidFill>
                  <a:srgbClr val="FFFFFF"/>
                </a:solidFill>
                <a:cs typeface="Times New Roman" panose="02020603050405020304" pitchFamily="18" charset="0"/>
              </a:rPr>
              <a:t>warm/kind-hearted</a:t>
            </a:r>
            <a:endParaRPr lang="zh-CN" altLang="en-US" b="1" dirty="0">
              <a:solidFill>
                <a:srgbClr val="FFFFFF"/>
              </a:solidFill>
              <a:cs typeface="Times New Roman" panose="02020603050405020304" pitchFamily="18" charset="0"/>
            </a:endParaRPr>
          </a:p>
        </p:txBody>
      </p:sp>
      <p:sp>
        <p:nvSpPr>
          <p:cNvPr id="9" name="矩形 8"/>
          <p:cNvSpPr/>
          <p:nvPr/>
        </p:nvSpPr>
        <p:spPr>
          <a:xfrm>
            <a:off x="3059113" y="2349500"/>
            <a:ext cx="2016125" cy="6477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a:spcBef>
                <a:spcPct val="50000"/>
              </a:spcBef>
              <a:defRPr sz="32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sz="32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sz="32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sz="32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spcBef>
                <a:spcPct val="0"/>
              </a:spcBef>
            </a:pPr>
            <a:r>
              <a:rPr lang="en-US" altLang="zh-CN" b="1" dirty="0">
                <a:solidFill>
                  <a:srgbClr val="FFFFFF"/>
                </a:solidFill>
                <a:cs typeface="Times New Roman" panose="02020603050405020304" pitchFamily="18" charset="0"/>
              </a:rPr>
              <a:t>humorous</a:t>
            </a:r>
            <a:endParaRPr lang="zh-CN" altLang="en-US" b="1" dirty="0">
              <a:solidFill>
                <a:srgbClr val="FFFFFF"/>
              </a:solidFill>
              <a:cs typeface="Times New Roman" panose="02020603050405020304" pitchFamily="18" charset="0"/>
            </a:endParaRPr>
          </a:p>
        </p:txBody>
      </p:sp>
      <p:sp>
        <p:nvSpPr>
          <p:cNvPr id="10" name="矩形 9"/>
          <p:cNvSpPr/>
          <p:nvPr/>
        </p:nvSpPr>
        <p:spPr>
          <a:xfrm>
            <a:off x="3060700" y="1485900"/>
            <a:ext cx="1727200" cy="6477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a:spcBef>
                <a:spcPct val="50000"/>
              </a:spcBef>
              <a:defRPr sz="32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sz="32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sz="32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sz="32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spcBef>
                <a:spcPct val="0"/>
              </a:spcBef>
            </a:pPr>
            <a:r>
              <a:rPr lang="en-US" altLang="zh-CN" b="1" dirty="0">
                <a:solidFill>
                  <a:srgbClr val="FFFFFF"/>
                </a:solidFill>
                <a:cs typeface="Times New Roman" panose="02020603050405020304" pitchFamily="18" charset="0"/>
              </a:rPr>
              <a:t>wise</a:t>
            </a:r>
            <a:endParaRPr lang="zh-CN" altLang="en-US" b="1">
              <a:solidFill>
                <a:srgbClr val="FFFFFF"/>
              </a:solidFill>
              <a:cs typeface="Times New Roman" panose="02020603050405020304" pitchFamily="18" charset="0"/>
            </a:endParaRPr>
          </a:p>
        </p:txBody>
      </p:sp>
      <p:sp>
        <p:nvSpPr>
          <p:cNvPr id="11" name="矩形 10"/>
          <p:cNvSpPr/>
          <p:nvPr/>
        </p:nvSpPr>
        <p:spPr>
          <a:xfrm>
            <a:off x="5580063" y="1485900"/>
            <a:ext cx="2303462" cy="6477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a:spcBef>
                <a:spcPct val="50000"/>
              </a:spcBef>
              <a:defRPr sz="32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sz="32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sz="32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sz="32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spcBef>
                <a:spcPct val="0"/>
              </a:spcBef>
            </a:pPr>
            <a:r>
              <a:rPr lang="en-US" altLang="zh-CN" b="1" dirty="0">
                <a:solidFill>
                  <a:srgbClr val="FFFFFF"/>
                </a:solidFill>
                <a:cs typeface="Times New Roman" panose="02020603050405020304" pitchFamily="18" charset="0"/>
              </a:rPr>
              <a:t>determined</a:t>
            </a:r>
            <a:endParaRPr lang="zh-CN" altLang="en-US" b="1" dirty="0">
              <a:solidFill>
                <a:srgbClr val="FFFFFF"/>
              </a:solidFill>
              <a:cs typeface="Times New Roman" panose="02020603050405020304" pitchFamily="18" charset="0"/>
            </a:endParaRPr>
          </a:p>
        </p:txBody>
      </p:sp>
      <p:sp>
        <p:nvSpPr>
          <p:cNvPr id="12" name="矩形 11"/>
          <p:cNvSpPr/>
          <p:nvPr/>
        </p:nvSpPr>
        <p:spPr>
          <a:xfrm>
            <a:off x="3900636" y="3292021"/>
            <a:ext cx="4967288" cy="64928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a:spcBef>
                <a:spcPct val="50000"/>
              </a:spcBef>
              <a:defRPr sz="32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sz="32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sz="32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sz="32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spcBef>
                <a:spcPct val="0"/>
              </a:spcBef>
            </a:pPr>
            <a:r>
              <a:rPr lang="en-US" altLang="zh-CN" b="1" dirty="0">
                <a:solidFill>
                  <a:srgbClr val="FFFFFF"/>
                </a:solidFill>
                <a:cs typeface="Times New Roman" panose="02020603050405020304" pitchFamily="18" charset="0"/>
              </a:rPr>
              <a:t>hardworking/diligent</a:t>
            </a:r>
            <a:endParaRPr lang="zh-CN" altLang="en-US" b="1" dirty="0">
              <a:solidFill>
                <a:srgbClr val="FFFFFF"/>
              </a:solidFill>
              <a:cs typeface="Times New Roman" panose="02020603050405020304" pitchFamily="18" charset="0"/>
            </a:endParaRPr>
          </a:p>
        </p:txBody>
      </p:sp>
      <p:sp>
        <p:nvSpPr>
          <p:cNvPr id="13" name="矩形 12"/>
          <p:cNvSpPr/>
          <p:nvPr/>
        </p:nvSpPr>
        <p:spPr>
          <a:xfrm>
            <a:off x="4342790" y="4149725"/>
            <a:ext cx="1728787" cy="6477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a:spcBef>
                <a:spcPct val="50000"/>
              </a:spcBef>
              <a:defRPr sz="32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sz="32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sz="32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sz="32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spcBef>
                <a:spcPct val="0"/>
              </a:spcBef>
            </a:pPr>
            <a:r>
              <a:rPr lang="en-US" altLang="zh-CN" b="1" dirty="0">
                <a:solidFill>
                  <a:srgbClr val="FFFFFF"/>
                </a:solidFill>
                <a:cs typeface="Times New Roman" panose="02020603050405020304" pitchFamily="18" charset="0"/>
              </a:rPr>
              <a:t>creative</a:t>
            </a:r>
            <a:endParaRPr lang="zh-CN" altLang="en-US" b="1" dirty="0">
              <a:solidFill>
                <a:srgbClr val="FFFFFF"/>
              </a:solidFill>
              <a:cs typeface="Times New Roman" panose="02020603050405020304" pitchFamily="18" charset="0"/>
            </a:endParaRPr>
          </a:p>
        </p:txBody>
      </p:sp>
      <p:sp>
        <p:nvSpPr>
          <p:cNvPr id="14" name="矩形 13"/>
          <p:cNvSpPr/>
          <p:nvPr/>
        </p:nvSpPr>
        <p:spPr>
          <a:xfrm>
            <a:off x="6602256" y="4149725"/>
            <a:ext cx="1728787" cy="6477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a:spcBef>
                <a:spcPct val="50000"/>
              </a:spcBef>
              <a:defRPr sz="32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sz="32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sz="32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sz="32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spcBef>
                <a:spcPct val="0"/>
              </a:spcBef>
            </a:pPr>
            <a:r>
              <a:rPr lang="en-US" altLang="zh-CN" b="1" dirty="0">
                <a:solidFill>
                  <a:srgbClr val="FFFFFF"/>
                </a:solidFill>
                <a:cs typeface="Times New Roman" panose="02020603050405020304" pitchFamily="18" charset="0"/>
              </a:rPr>
              <a:t>friendly</a:t>
            </a:r>
            <a:endParaRPr lang="zh-CN" altLang="en-US" b="1" dirty="0">
              <a:solidFill>
                <a:srgbClr val="FFFFFF"/>
              </a:solidFill>
              <a:cs typeface="Times New Roman" panose="02020603050405020304" pitchFamily="18" charset="0"/>
            </a:endParaRPr>
          </a:p>
        </p:txBody>
      </p:sp>
      <p:sp>
        <p:nvSpPr>
          <p:cNvPr id="15" name="矩形 14"/>
          <p:cNvSpPr/>
          <p:nvPr/>
        </p:nvSpPr>
        <p:spPr>
          <a:xfrm>
            <a:off x="5803715" y="5085184"/>
            <a:ext cx="2087563" cy="6477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a:spcBef>
                <a:spcPct val="50000"/>
              </a:spcBef>
              <a:defRPr sz="32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sz="32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sz="32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sz="32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spcBef>
                <a:spcPct val="0"/>
              </a:spcBef>
            </a:pPr>
            <a:r>
              <a:rPr lang="en-US" altLang="zh-CN" b="1" dirty="0">
                <a:solidFill>
                  <a:srgbClr val="FFFFFF"/>
                </a:solidFill>
                <a:cs typeface="Times New Roman" panose="02020603050405020304" pitchFamily="18" charset="0"/>
              </a:rPr>
              <a:t>easygoing</a:t>
            </a:r>
            <a:endParaRPr lang="zh-CN" altLang="en-US" b="1" dirty="0">
              <a:solidFill>
                <a:srgbClr val="FFFFFF"/>
              </a:solidFill>
              <a:cs typeface="Times New Roman" panose="02020603050405020304" pitchFamily="18" charset="0"/>
            </a:endParaRPr>
          </a:p>
        </p:txBody>
      </p:sp>
      <p:sp>
        <p:nvSpPr>
          <p:cNvPr id="16" name="矩形 15"/>
          <p:cNvSpPr/>
          <p:nvPr/>
        </p:nvSpPr>
        <p:spPr>
          <a:xfrm>
            <a:off x="5544344" y="2349500"/>
            <a:ext cx="1727200" cy="6477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a:spcBef>
                <a:spcPct val="50000"/>
              </a:spcBef>
              <a:defRPr sz="32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sz="32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sz="32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sz="32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spcBef>
                <a:spcPct val="0"/>
              </a:spcBef>
            </a:pPr>
            <a:r>
              <a:rPr lang="en-US" altLang="zh-CN" b="1" dirty="0">
                <a:solidFill>
                  <a:srgbClr val="FFFFFF"/>
                </a:solidFill>
                <a:cs typeface="Times New Roman" panose="02020603050405020304" pitchFamily="18" charset="0"/>
              </a:rPr>
              <a:t>devoted</a:t>
            </a:r>
            <a:endParaRPr lang="zh-CN" altLang="en-US" b="1">
              <a:solidFill>
                <a:srgbClr val="FFFFFF"/>
              </a:solidFill>
              <a:cs typeface="Times New Roman" panose="02020603050405020304" pitchFamily="18" charset="0"/>
            </a:endParaRPr>
          </a:p>
        </p:txBody>
      </p:sp>
      <p:sp>
        <p:nvSpPr>
          <p:cNvPr id="17" name="矩形 16"/>
          <p:cNvSpPr/>
          <p:nvPr/>
        </p:nvSpPr>
        <p:spPr>
          <a:xfrm>
            <a:off x="783771" y="5885284"/>
            <a:ext cx="2087563" cy="6477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a:spcBef>
                <a:spcPct val="50000"/>
              </a:spcBef>
              <a:defRPr sz="32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sz="32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sz="32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sz="32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spcBef>
                <a:spcPct val="0"/>
              </a:spcBef>
            </a:pPr>
            <a:r>
              <a:rPr lang="en-US" altLang="zh-CN" b="1" dirty="0">
                <a:solidFill>
                  <a:srgbClr val="FFFFFF"/>
                </a:solidFill>
                <a:cs typeface="Times New Roman" panose="02020603050405020304" pitchFamily="18" charset="0"/>
              </a:rPr>
              <a:t>helpful</a:t>
            </a:r>
            <a:endParaRPr lang="zh-CN" altLang="en-US" b="1" dirty="0">
              <a:solidFill>
                <a:srgbClr val="FFFFFF"/>
              </a:solidFill>
              <a:cs typeface="Times New Roman" panose="02020603050405020304" pitchFamily="18" charset="0"/>
            </a:endParaRPr>
          </a:p>
        </p:txBody>
      </p:sp>
      <p:sp>
        <p:nvSpPr>
          <p:cNvPr id="18" name="矩形 17"/>
          <p:cNvSpPr/>
          <p:nvPr/>
        </p:nvSpPr>
        <p:spPr>
          <a:xfrm>
            <a:off x="3059113" y="5899539"/>
            <a:ext cx="2087563" cy="6477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a:spcBef>
                <a:spcPct val="50000"/>
              </a:spcBef>
              <a:defRPr sz="32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sz="32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sz="32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sz="32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spcBef>
                <a:spcPct val="0"/>
              </a:spcBef>
            </a:pPr>
            <a:r>
              <a:rPr lang="en-US" altLang="zh-CN" b="1" dirty="0">
                <a:solidFill>
                  <a:srgbClr val="FFFFFF"/>
                </a:solidFill>
                <a:cs typeface="Times New Roman" panose="02020603050405020304" pitchFamily="18" charset="0"/>
              </a:rPr>
              <a:t>honest</a:t>
            </a:r>
            <a:endParaRPr lang="zh-CN" altLang="en-US" b="1" dirty="0">
              <a:solidFill>
                <a:srgbClr val="FFFFFF"/>
              </a:solidFill>
              <a:cs typeface="Times New Roman" panose="02020603050405020304" pitchFamily="18" charset="0"/>
            </a:endParaRPr>
          </a:p>
        </p:txBody>
      </p:sp>
      <p:sp>
        <p:nvSpPr>
          <p:cNvPr id="19" name="矩形 18"/>
          <p:cNvSpPr/>
          <p:nvPr/>
        </p:nvSpPr>
        <p:spPr>
          <a:xfrm>
            <a:off x="5519125" y="5925587"/>
            <a:ext cx="2797291" cy="6477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a:spcBef>
                <a:spcPct val="50000"/>
              </a:spcBef>
              <a:defRPr sz="32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sz="32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sz="32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sz="32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spcBef>
                <a:spcPct val="0"/>
              </a:spcBef>
            </a:pPr>
            <a:r>
              <a:rPr lang="en-US" altLang="zh-CN" b="1" dirty="0">
                <a:solidFill>
                  <a:srgbClr val="FFFFFF"/>
                </a:solidFill>
                <a:cs typeface="Times New Roman" panose="02020603050405020304" pitchFamily="18" charset="0"/>
              </a:rPr>
              <a:t>sympathetic</a:t>
            </a:r>
            <a:endParaRPr lang="zh-CN" altLang="en-US" b="1" dirty="0">
              <a:solidFill>
                <a:srgbClr val="FFFFFF"/>
              </a:solidFill>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5830" y="197933"/>
            <a:ext cx="7372350" cy="1077218"/>
          </a:xfrm>
          <a:prstGeom prst="rect">
            <a:avLst/>
          </a:prstGeom>
          <a:noFill/>
        </p:spPr>
        <p:txBody>
          <a:bodyPr wrap="square" rtlCol="0">
            <a:spAutoFit/>
          </a:bodyPr>
          <a:lstStyle/>
          <a:p>
            <a:r>
              <a:rPr lang="en-US" altLang="zh-CN" sz="3200" b="1" dirty="0">
                <a:solidFill>
                  <a:srgbClr val="0000FF"/>
                </a:solidFill>
                <a:latin typeface="Arial" panose="020B0604020202020204" pitchFamily="34" charset="0"/>
                <a:cs typeface="Arial" panose="020B0604020202020204" pitchFamily="34" charset="0"/>
              </a:rPr>
              <a:t>Look at the map and talk about water problems in Africa.</a:t>
            </a:r>
            <a:endParaRPr lang="zh-CN" altLang="en-US" sz="3200" b="1" dirty="0">
              <a:solidFill>
                <a:srgbClr val="0000FF"/>
              </a:solidFill>
              <a:latin typeface="Arial" panose="020B0604020202020204" pitchFamily="34" charset="0"/>
              <a:cs typeface="Arial" panose="020B0604020202020204" pitchFamily="34" charset="0"/>
            </a:endParaRPr>
          </a:p>
        </p:txBody>
      </p:sp>
      <p:pic>
        <p:nvPicPr>
          <p:cNvPr id="3" name="图片 2" descr="非洲地图2.jpg"/>
          <p:cNvPicPr>
            <a:picLocks noChangeAspect="1"/>
          </p:cNvPicPr>
          <p:nvPr/>
        </p:nvPicPr>
        <p:blipFill>
          <a:blip r:embed="rId2" cstate="print"/>
          <a:stretch>
            <a:fillRect/>
          </a:stretch>
        </p:blipFill>
        <p:spPr>
          <a:xfrm>
            <a:off x="0" y="1468431"/>
            <a:ext cx="4373111" cy="5230769"/>
          </a:xfrm>
          <a:prstGeom prst="rect">
            <a:avLst/>
          </a:prstGeom>
        </p:spPr>
      </p:pic>
      <p:sp>
        <p:nvSpPr>
          <p:cNvPr id="4" name="矩形 3"/>
          <p:cNvSpPr/>
          <p:nvPr/>
        </p:nvSpPr>
        <p:spPr>
          <a:xfrm>
            <a:off x="4487416" y="4633356"/>
            <a:ext cx="216024" cy="288032"/>
          </a:xfrm>
          <a:prstGeom prst="rect">
            <a:avLst/>
          </a:prstGeom>
          <a:solidFill>
            <a:srgbClr val="F7964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sp>
        <p:nvSpPr>
          <p:cNvPr id="5" name="TextBox 6"/>
          <p:cNvSpPr txBox="1"/>
          <p:nvPr/>
        </p:nvSpPr>
        <p:spPr>
          <a:xfrm>
            <a:off x="4817745" y="4465002"/>
            <a:ext cx="3816424" cy="584775"/>
          </a:xfrm>
          <a:prstGeom prst="rect">
            <a:avLst/>
          </a:prstGeom>
          <a:noFill/>
        </p:spPr>
        <p:txBody>
          <a:bodyPr wrap="square" rtlCol="0">
            <a:spAutoFit/>
          </a:bodyPr>
          <a:lstStyle/>
          <a:p>
            <a:r>
              <a:rPr lang="en-US" altLang="zh-CN" sz="3200" b="1" dirty="0">
                <a:solidFill>
                  <a:prstClr val="black"/>
                </a:solidFill>
                <a:latin typeface="Times New Roman" pitchFamily="18" charset="0"/>
                <a:cs typeface="Times New Roman" pitchFamily="18" charset="0"/>
              </a:rPr>
              <a:t>Freshwater shortage</a:t>
            </a:r>
            <a:endParaRPr lang="zh-CN" altLang="en-US" sz="3200" b="1" dirty="0">
              <a:solidFill>
                <a:prstClr val="black"/>
              </a:solidFill>
              <a:latin typeface="Times New Roman" pitchFamily="18" charset="0"/>
              <a:cs typeface="Times New Roman" pitchFamily="18" charset="0"/>
            </a:endParaRPr>
          </a:p>
        </p:txBody>
      </p:sp>
      <p:sp>
        <p:nvSpPr>
          <p:cNvPr id="6" name="矩形 5"/>
          <p:cNvSpPr/>
          <p:nvPr/>
        </p:nvSpPr>
        <p:spPr>
          <a:xfrm>
            <a:off x="4487416" y="5166501"/>
            <a:ext cx="216024" cy="285610"/>
          </a:xfrm>
          <a:prstGeom prst="rect">
            <a:avLst/>
          </a:prstGeom>
          <a:solidFill>
            <a:srgbClr val="FFFF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sp>
        <p:nvSpPr>
          <p:cNvPr id="7" name="TextBox 8"/>
          <p:cNvSpPr txBox="1"/>
          <p:nvPr/>
        </p:nvSpPr>
        <p:spPr>
          <a:xfrm>
            <a:off x="4703440" y="5049777"/>
            <a:ext cx="3816424" cy="584775"/>
          </a:xfrm>
          <a:prstGeom prst="rect">
            <a:avLst/>
          </a:prstGeom>
          <a:noFill/>
        </p:spPr>
        <p:txBody>
          <a:bodyPr wrap="square" rtlCol="0">
            <a:spAutoFit/>
          </a:bodyPr>
          <a:lstStyle/>
          <a:p>
            <a:r>
              <a:rPr lang="en-US" altLang="zh-CN" sz="3200" b="1" dirty="0">
                <a:solidFill>
                  <a:prstClr val="black"/>
                </a:solidFill>
                <a:latin typeface="Times New Roman" pitchFamily="18" charset="0"/>
                <a:cs typeface="Times New Roman" pitchFamily="18" charset="0"/>
              </a:rPr>
              <a:t>Freshwater stress</a:t>
            </a:r>
            <a:endParaRPr lang="zh-CN" altLang="en-US" sz="3200" b="1" dirty="0">
              <a:solidFill>
                <a:prstClr val="black"/>
              </a:solidFill>
              <a:latin typeface="Times New Roman" pitchFamily="18" charset="0"/>
              <a:cs typeface="Times New Roman" pitchFamily="18" charset="0"/>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52" y="276332"/>
            <a:ext cx="920420" cy="920420"/>
          </a:xfrm>
          <a:prstGeom prst="rect">
            <a:avLst/>
          </a:prstGeom>
        </p:spPr>
      </p:pic>
      <p:sp>
        <p:nvSpPr>
          <p:cNvPr id="12" name="文本框 11"/>
          <p:cNvSpPr txBox="1"/>
          <p:nvPr/>
        </p:nvSpPr>
        <p:spPr>
          <a:xfrm>
            <a:off x="4521175" y="2446422"/>
            <a:ext cx="4180953" cy="1015663"/>
          </a:xfrm>
          <a:prstGeom prst="rect">
            <a:avLst/>
          </a:prstGeom>
          <a:noFill/>
        </p:spPr>
        <p:txBody>
          <a:bodyPr wrap="none" rtlCol="0">
            <a:spAutoFit/>
          </a:bodyPr>
          <a:lstStyle/>
          <a:p>
            <a:pPr algn="ctr"/>
            <a:r>
              <a:rPr lang="en-US" altLang="zh-CN" sz="3000" b="1" dirty="0">
                <a:solidFill>
                  <a:srgbClr val="FF0000"/>
                </a:solidFill>
                <a:latin typeface="Arial" panose="020B0604020202020204" pitchFamily="34" charset="0"/>
                <a:cs typeface="Arial" panose="020B0604020202020204" pitchFamily="34" charset="0"/>
              </a:rPr>
              <a:t>Freshwater problems </a:t>
            </a:r>
          </a:p>
          <a:p>
            <a:pPr algn="ctr"/>
            <a:r>
              <a:rPr lang="en-US" altLang="zh-CN" sz="3000" b="1" dirty="0">
                <a:solidFill>
                  <a:srgbClr val="FF0000"/>
                </a:solidFill>
                <a:latin typeface="Arial" panose="020B0604020202020204" pitchFamily="34" charset="0"/>
                <a:cs typeface="Arial" panose="020B0604020202020204" pitchFamily="34" charset="0"/>
              </a:rPr>
              <a:t>in Africa by 2025</a:t>
            </a:r>
            <a:endParaRPr lang="en-US" sz="30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2504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16510" y="1112520"/>
            <a:ext cx="9144000" cy="5295053"/>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70398" y="-133773"/>
            <a:ext cx="8462148" cy="830997"/>
          </a:xfrm>
          <a:prstGeom prst="rect">
            <a:avLst/>
          </a:prstGeom>
        </p:spPr>
        <p:txBody>
          <a:bodyPr wrap="square">
            <a:spAutoFit/>
          </a:bodyPr>
          <a:lstStyle/>
          <a:p>
            <a:pPr>
              <a:defRPr/>
            </a:pPr>
            <a:r>
              <a:rPr lang="en-US" altLang="zh-CN" sz="4800" b="1" i="1" dirty="0">
                <a:solidFill>
                  <a:srgbClr val="2C7A8E"/>
                </a:solidFill>
                <a:latin typeface="Times New Roman" panose="02020603050405020304" pitchFamily="18" charset="0"/>
                <a:ea typeface="Segoe UI Black" panose="020B0A02040204020203" pitchFamily="34"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Pre-reading: </a:t>
            </a:r>
            <a:r>
              <a:rPr lang="en-US" altLang="zh-CN" sz="2800" b="1" dirty="0">
                <a:latin typeface="Times New Roman" panose="02020603050405020304" pitchFamily="18" charset="0"/>
                <a:cs typeface="Times New Roman" panose="02020603050405020304" pitchFamily="18" charset="0"/>
                <a:sym typeface="+mn-ea"/>
              </a:rPr>
              <a:t>Background Information</a:t>
            </a:r>
            <a:r>
              <a:rPr lang="en-US" altLang="zh-CN" sz="2800" b="1" dirty="0">
                <a:latin typeface="Times New Roman" panose="02020603050405020304" pitchFamily="18" charset="0"/>
                <a:cs typeface="Times New Roman" panose="02020603050405020304" pitchFamily="18" charset="0"/>
              </a:rPr>
              <a:t> </a:t>
            </a:r>
            <a:endParaRPr lang="zh-CN" altLang="en-US" sz="2800" b="1"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77801" y="1204041"/>
            <a:ext cx="8754533" cy="3600986"/>
          </a:xfrm>
          <a:prstGeom prst="rect">
            <a:avLst/>
          </a:prstGeom>
          <a:noFill/>
        </p:spPr>
        <p:txBody>
          <a:bodyPr wrap="square" rtlCol="0">
            <a:spAutoFit/>
          </a:bodyPr>
          <a:lstStyle/>
          <a:p>
            <a:pPr algn="ctr"/>
            <a:r>
              <a:rPr lang="en-US" altLang="zh-CN" sz="3600" b="1" dirty="0">
                <a:solidFill>
                  <a:srgbClr val="FF0000"/>
                </a:solidFill>
                <a:latin typeface="Times New Roman" panose="02020603050405020304" pitchFamily="18" charset="0"/>
                <a:cs typeface="Times New Roman" panose="02020603050405020304" pitchFamily="18" charset="0"/>
                <a:sym typeface="+mn-ea"/>
              </a:rPr>
              <a:t>Water shortage in Africa</a:t>
            </a:r>
            <a:r>
              <a:rPr lang="en-US" altLang="zh-CN" sz="3600" b="1" dirty="0">
                <a:solidFill>
                  <a:schemeClr val="tx2"/>
                </a:solidFill>
                <a:latin typeface="Times New Roman" panose="02020603050405020304" pitchFamily="18" charset="0"/>
                <a:cs typeface="Times New Roman" panose="02020603050405020304" pitchFamily="18" charset="0"/>
              </a:rPr>
              <a:t>     </a:t>
            </a:r>
            <a:r>
              <a:rPr lang="en-US" altLang="zh-CN" sz="3600" dirty="0">
                <a:solidFill>
                  <a:schemeClr val="tx2"/>
                </a:solidFill>
                <a:latin typeface="Times New Roman" panose="02020603050405020304" pitchFamily="18" charset="0"/>
                <a:cs typeface="Times New Roman" panose="02020603050405020304" pitchFamily="18" charset="0"/>
              </a:rPr>
              <a:t> </a:t>
            </a:r>
          </a:p>
          <a:p>
            <a:r>
              <a:rPr lang="en-US" altLang="zh-CN" sz="2800" dirty="0">
                <a:solidFill>
                  <a:schemeClr val="tx2"/>
                </a:solidFill>
                <a:latin typeface="Times New Roman" panose="02020603050405020304" pitchFamily="18" charset="0"/>
                <a:cs typeface="Times New Roman" panose="02020603050405020304" pitchFamily="18" charset="0"/>
              </a:rPr>
              <a:t>    </a:t>
            </a:r>
            <a:r>
              <a:rPr lang="en-US" altLang="zh-CN" dirty="0">
                <a:solidFill>
                  <a:schemeClr val="tx2"/>
                </a:solidFill>
                <a:latin typeface="Times New Roman" panose="02020603050405020304" pitchFamily="18" charset="0"/>
                <a:cs typeface="Times New Roman" panose="02020603050405020304" pitchFamily="18" charset="0"/>
              </a:rPr>
              <a:t>Water shortage remains a serious issue in parts of Africa for years, especially in North Africa. </a:t>
            </a:r>
            <a:r>
              <a:rPr lang="en-US" altLang="zh-CN" dirty="0">
                <a:latin typeface="Times New Roman" panose="02020603050405020304" pitchFamily="18" charset="0"/>
                <a:cs typeface="Times New Roman" panose="02020603050405020304" pitchFamily="18" charset="0"/>
              </a:rPr>
              <a:t>In Africa, millions  of people </a:t>
            </a:r>
            <a:r>
              <a:rPr lang="en-US" altLang="zh-CN" dirty="0">
                <a:solidFill>
                  <a:srgbClr val="FF0000"/>
                </a:solidFill>
                <a:latin typeface="Times New Roman" panose="02020603050405020304" pitchFamily="18" charset="0"/>
                <a:cs typeface="Times New Roman" panose="02020603050405020304" pitchFamily="18" charset="0"/>
              </a:rPr>
              <a:t>can’t get access to clean drinking water</a:t>
            </a:r>
            <a:r>
              <a:rPr lang="en-US" altLang="zh-CN" dirty="0">
                <a:latin typeface="Times New Roman" panose="02020603050405020304" pitchFamily="18" charset="0"/>
                <a:cs typeface="Times New Roman" panose="02020603050405020304" pitchFamily="18" charset="0"/>
              </a:rPr>
              <a:t>, and they are living in areas with </a:t>
            </a:r>
            <a:r>
              <a:rPr lang="en-US" altLang="zh-CN" dirty="0">
                <a:solidFill>
                  <a:srgbClr val="FF0000"/>
                </a:solidFill>
                <a:latin typeface="Times New Roman" panose="02020603050405020304" pitchFamily="18" charset="0"/>
                <a:cs typeface="Times New Roman" panose="02020603050405020304" pitchFamily="18" charset="0"/>
              </a:rPr>
              <a:t>poor </a:t>
            </a:r>
            <a:r>
              <a:rPr lang="en-US" altLang="zh-CN" dirty="0">
                <a:solidFill>
                  <a:srgbClr val="FF0000"/>
                </a:solidFill>
                <a:cs typeface="Times New Roman" panose="02020603050405020304" pitchFamily="18" charset="0"/>
              </a:rPr>
              <a:t>sanitation [ˌ</a:t>
            </a:r>
            <a:r>
              <a:rPr lang="en-US" altLang="zh-CN" dirty="0" err="1">
                <a:solidFill>
                  <a:srgbClr val="FF0000"/>
                </a:solidFill>
                <a:cs typeface="Times New Roman" panose="02020603050405020304" pitchFamily="18" charset="0"/>
              </a:rPr>
              <a:t>sænɪˈteɪʃn</a:t>
            </a:r>
            <a:r>
              <a:rPr lang="en-US" altLang="zh-CN" dirty="0">
                <a:solidFill>
                  <a:srgbClr val="FF0000"/>
                </a:solidFill>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services</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卫生系统）</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endParaRPr lang="zh-CN" altLang="en-US"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08390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0" y="1136227"/>
            <a:ext cx="9144000" cy="5291667"/>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80975" y="1135381"/>
            <a:ext cx="8897620" cy="5170646"/>
          </a:xfrm>
          <a:prstGeom prst="rect">
            <a:avLst/>
          </a:prstGeom>
          <a:noFill/>
        </p:spPr>
        <p:txBody>
          <a:bodyPr wrap="square" rtlCol="0">
            <a:spAutoFit/>
          </a:bodyPr>
          <a:lstStyle/>
          <a:p>
            <a:r>
              <a:rPr lang="en-US" altLang="zh-CN" sz="3000" dirty="0">
                <a:solidFill>
                  <a:schemeClr val="tx2"/>
                </a:solidFill>
                <a:latin typeface="Times New Roman" panose="02020603050405020304" pitchFamily="18" charset="0"/>
                <a:cs typeface="Times New Roman" panose="02020603050405020304" pitchFamily="18" charset="0"/>
              </a:rPr>
              <a:t>     The reasons for water shortage  in Africa are complicated.</a:t>
            </a:r>
          </a:p>
          <a:p>
            <a:pPr marL="457200" indent="-457200">
              <a:buFont typeface="Wingdings" panose="05000000000000000000" charset="0"/>
              <a:buChar char="l"/>
            </a:pPr>
            <a:r>
              <a:rPr lang="en-US" altLang="zh-CN" sz="3000" dirty="0">
                <a:solidFill>
                  <a:srgbClr val="FF0000"/>
                </a:solidFill>
                <a:latin typeface="Times New Roman" panose="02020603050405020304" pitchFamily="18" charset="0"/>
                <a:cs typeface="Times New Roman" panose="02020603050405020304" pitchFamily="18" charset="0"/>
              </a:rPr>
              <a:t>Frequent droughts </a:t>
            </a:r>
            <a:r>
              <a:rPr lang="en-US" altLang="zh-CN" sz="3000" dirty="0">
                <a:solidFill>
                  <a:schemeClr val="tx2"/>
                </a:solidFill>
                <a:latin typeface="Times New Roman" panose="02020603050405020304" pitchFamily="18" charset="0"/>
                <a:cs typeface="Times New Roman" panose="02020603050405020304" pitchFamily="18" charset="0"/>
              </a:rPr>
              <a:t>due to global warming and deforestation have shrunk lakes and changed rainfall patterns.</a:t>
            </a:r>
          </a:p>
          <a:p>
            <a:pPr marL="457200" indent="-457200">
              <a:buFont typeface="Wingdings" panose="05000000000000000000" charset="0"/>
              <a:buChar char="l"/>
            </a:pPr>
            <a:r>
              <a:rPr lang="en-US" altLang="zh-CN" sz="3000" dirty="0">
                <a:solidFill>
                  <a:srgbClr val="FF0000"/>
                </a:solidFill>
                <a:latin typeface="Times New Roman" panose="02020603050405020304" pitchFamily="18" charset="0"/>
                <a:cs typeface="Times New Roman" panose="02020603050405020304" pitchFamily="18" charset="0"/>
              </a:rPr>
              <a:t>Traditional irrigation technology and agriculture </a:t>
            </a:r>
            <a:r>
              <a:rPr lang="en-US" altLang="zh-CN" sz="3000" dirty="0">
                <a:solidFill>
                  <a:schemeClr val="tx2"/>
                </a:solidFill>
                <a:latin typeface="Times New Roman" panose="02020603050405020304" pitchFamily="18" charset="0"/>
                <a:cs typeface="Times New Roman" panose="02020603050405020304" pitchFamily="18" charset="0"/>
              </a:rPr>
              <a:t>have caused a good sum of water waste.</a:t>
            </a:r>
          </a:p>
          <a:p>
            <a:pPr marL="457200" indent="-457200">
              <a:buFont typeface="Wingdings" panose="05000000000000000000" charset="0"/>
              <a:buChar char="l"/>
            </a:pPr>
            <a:r>
              <a:rPr lang="en-US" altLang="zh-CN" sz="3000" dirty="0">
                <a:solidFill>
                  <a:srgbClr val="FF0000"/>
                </a:solidFill>
                <a:latin typeface="Times New Roman" panose="02020603050405020304" pitchFamily="18" charset="0"/>
                <a:cs typeface="Times New Roman" panose="02020603050405020304" pitchFamily="18" charset="0"/>
              </a:rPr>
              <a:t>Growing population and urbanization </a:t>
            </a:r>
            <a:r>
              <a:rPr lang="en-US" altLang="zh-CN" sz="3000" dirty="0">
                <a:solidFill>
                  <a:schemeClr val="tx2"/>
                </a:solidFill>
                <a:latin typeface="Times New Roman" panose="02020603050405020304" pitchFamily="18" charset="0"/>
                <a:cs typeface="Times New Roman" panose="02020603050405020304" pitchFamily="18" charset="0"/>
              </a:rPr>
              <a:t>have increased the domestic and industrial water consumption, which can’t be fully supported by poor </a:t>
            </a:r>
            <a:r>
              <a:rPr lang="en-US" altLang="zh-CN" sz="3000" dirty="0">
                <a:solidFill>
                  <a:schemeClr val="tx2"/>
                </a:solidFill>
                <a:cs typeface="Times New Roman" panose="02020603050405020304" pitchFamily="18" charset="0"/>
              </a:rPr>
              <a:t>infrastructure [ˈ</a:t>
            </a:r>
            <a:r>
              <a:rPr lang="en-US" altLang="zh-CN" sz="3000" dirty="0" err="1">
                <a:solidFill>
                  <a:schemeClr val="tx2"/>
                </a:solidFill>
                <a:cs typeface="Times New Roman" panose="02020603050405020304" pitchFamily="18" charset="0"/>
              </a:rPr>
              <a:t>ɪnfrəstrʌktʃə</a:t>
            </a:r>
            <a:r>
              <a:rPr lang="en-US" altLang="zh-CN" sz="3000" dirty="0">
                <a:solidFill>
                  <a:schemeClr val="tx2"/>
                </a:solidFill>
                <a:cs typeface="Times New Roman" panose="02020603050405020304" pitchFamily="18" charset="0"/>
              </a:rPr>
              <a:t>(r)].</a:t>
            </a:r>
            <a:r>
              <a:rPr lang="zh-CN" altLang="en-US" sz="3000" dirty="0">
                <a:solidFill>
                  <a:schemeClr val="tx2"/>
                </a:solidFill>
                <a:cs typeface="Times New Roman" panose="02020603050405020304" pitchFamily="18" charset="0"/>
              </a:rPr>
              <a:t>（基础设施）</a:t>
            </a:r>
            <a:endParaRPr lang="en-US" altLang="zh-CN" sz="3000" dirty="0">
              <a:solidFill>
                <a:schemeClr val="tx2"/>
              </a:solidFill>
              <a:latin typeface="Times New Roman" panose="02020603050405020304" pitchFamily="18" charset="0"/>
              <a:cs typeface="Times New Roman" panose="02020603050405020304" pitchFamily="18" charset="0"/>
            </a:endParaRPr>
          </a:p>
        </p:txBody>
      </p:sp>
      <p:sp>
        <p:nvSpPr>
          <p:cNvPr id="2" name="矩形 1"/>
          <p:cNvSpPr/>
          <p:nvPr/>
        </p:nvSpPr>
        <p:spPr>
          <a:xfrm>
            <a:off x="470398" y="-133773"/>
            <a:ext cx="8462148" cy="830997"/>
          </a:xfrm>
          <a:prstGeom prst="rect">
            <a:avLst/>
          </a:prstGeom>
        </p:spPr>
        <p:txBody>
          <a:bodyPr wrap="square">
            <a:spAutoFit/>
          </a:bodyPr>
          <a:lstStyle/>
          <a:p>
            <a:pPr>
              <a:defRPr/>
            </a:pPr>
            <a:r>
              <a:rPr lang="en-US" altLang="zh-CN" sz="4800" b="1" i="1" dirty="0">
                <a:solidFill>
                  <a:srgbClr val="2C7A8E"/>
                </a:solidFill>
                <a:latin typeface="Times New Roman" panose="02020603050405020304" pitchFamily="18" charset="0"/>
                <a:ea typeface="Segoe UI Black" panose="020B0A02040204020203" pitchFamily="34"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Pre-reading: </a:t>
            </a:r>
            <a:r>
              <a:rPr lang="en-US" altLang="zh-CN" sz="2800" b="1" dirty="0">
                <a:latin typeface="Times New Roman" panose="02020603050405020304" pitchFamily="18" charset="0"/>
                <a:cs typeface="Times New Roman" panose="02020603050405020304" pitchFamily="18" charset="0"/>
                <a:sym typeface="+mn-ea"/>
              </a:rPr>
              <a:t>Background Information</a:t>
            </a:r>
            <a:r>
              <a:rPr lang="en-US" altLang="zh-CN" sz="2800" b="1" dirty="0">
                <a:latin typeface="Times New Roman" panose="02020603050405020304" pitchFamily="18" charset="0"/>
                <a:cs typeface="Times New Roman" panose="02020603050405020304" pitchFamily="18" charset="0"/>
              </a:rPr>
              <a:t> </a:t>
            </a:r>
            <a:endParaRPr lang="zh-C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45298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45920" y="4396023"/>
            <a:ext cx="5657850" cy="1421847"/>
          </a:xfrm>
          <a:prstGeom prst="rect">
            <a:avLst/>
          </a:prstGeom>
          <a:noFill/>
        </p:spPr>
        <p:txBody>
          <a:bodyPr wrap="none" lIns="91440" tIns="45720" rIns="91440" bIns="45720">
            <a:prstTxWarp prst="textPlain">
              <a:avLst/>
            </a:prstTxWarp>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4000" b="1" dirty="0">
                <a:ln w="11430"/>
                <a:gradFill>
                  <a:gsLst>
                    <a:gs pos="0">
                      <a:srgbClr val="333399">
                        <a:tint val="70000"/>
                        <a:satMod val="245000"/>
                      </a:srgbClr>
                    </a:gs>
                    <a:gs pos="75000">
                      <a:srgbClr val="333399">
                        <a:tint val="90000"/>
                        <a:shade val="60000"/>
                        <a:satMod val="240000"/>
                      </a:srgbClr>
                    </a:gs>
                    <a:gs pos="100000">
                      <a:srgbClr val="333399">
                        <a:tint val="100000"/>
                        <a:shade val="50000"/>
                        <a:satMod val="240000"/>
                      </a:srgbClr>
                    </a:gs>
                  </a:gsLst>
                  <a:lin ang="5400000"/>
                </a:gradFill>
                <a:effectLst>
                  <a:outerShdw blurRad="50800" dist="39000" dir="5460000" algn="tl">
                    <a:srgbClr val="000000">
                      <a:alpha val="38000"/>
                    </a:srgbClr>
                  </a:outerShdw>
                </a:effectLst>
                <a:latin typeface="Times New Roman" pitchFamily="18" charset="0"/>
                <a:ea typeface="黑体"/>
                <a:cs typeface="Times New Roman" pitchFamily="18" charset="0"/>
              </a:rPr>
              <a:t>What should we do </a:t>
            </a:r>
          </a:p>
          <a:p>
            <a:pPr algn="ctr"/>
            <a:r>
              <a:rPr lang="en-US" altLang="zh-CN" sz="4000" b="1" dirty="0">
                <a:ln w="11430"/>
                <a:gradFill>
                  <a:gsLst>
                    <a:gs pos="0">
                      <a:srgbClr val="333399">
                        <a:tint val="70000"/>
                        <a:satMod val="245000"/>
                      </a:srgbClr>
                    </a:gs>
                    <a:gs pos="75000">
                      <a:srgbClr val="333399">
                        <a:tint val="90000"/>
                        <a:shade val="60000"/>
                        <a:satMod val="240000"/>
                      </a:srgbClr>
                    </a:gs>
                    <a:gs pos="100000">
                      <a:srgbClr val="333399">
                        <a:tint val="100000"/>
                        <a:shade val="50000"/>
                        <a:satMod val="240000"/>
                      </a:srgbClr>
                    </a:gs>
                  </a:gsLst>
                  <a:lin ang="5400000"/>
                </a:gradFill>
                <a:effectLst>
                  <a:outerShdw blurRad="50800" dist="39000" dir="5460000" algn="tl">
                    <a:srgbClr val="000000">
                      <a:alpha val="38000"/>
                    </a:srgbClr>
                  </a:outerShdw>
                </a:effectLst>
                <a:latin typeface="Times New Roman" pitchFamily="18" charset="0"/>
                <a:ea typeface="黑体"/>
                <a:cs typeface="Times New Roman" pitchFamily="18" charset="0"/>
              </a:rPr>
              <a:t>to solve the problem?</a:t>
            </a:r>
            <a:endParaRPr lang="zh-CN" altLang="en-US" sz="4000" b="1" dirty="0">
              <a:ln w="11430"/>
              <a:gradFill>
                <a:gsLst>
                  <a:gs pos="0">
                    <a:srgbClr val="333399">
                      <a:tint val="70000"/>
                      <a:satMod val="245000"/>
                    </a:srgbClr>
                  </a:gs>
                  <a:gs pos="75000">
                    <a:srgbClr val="333399">
                      <a:tint val="90000"/>
                      <a:shade val="60000"/>
                      <a:satMod val="240000"/>
                    </a:srgbClr>
                  </a:gs>
                  <a:gs pos="100000">
                    <a:srgbClr val="333399">
                      <a:tint val="100000"/>
                      <a:shade val="50000"/>
                      <a:satMod val="240000"/>
                    </a:srgbClr>
                  </a:gs>
                </a:gsLst>
                <a:lin ang="5400000"/>
              </a:gradFill>
              <a:effectLst>
                <a:outerShdw blurRad="50800" dist="39000" dir="5460000" algn="tl">
                  <a:srgbClr val="000000">
                    <a:alpha val="38000"/>
                  </a:srgbClr>
                </a:outerShdw>
              </a:effectLst>
              <a:latin typeface="Times New Roman" pitchFamily="18" charset="0"/>
              <a:ea typeface="黑体"/>
              <a:cs typeface="Times New Roman" pitchFamily="18" charset="0"/>
            </a:endParaRPr>
          </a:p>
        </p:txBody>
      </p:sp>
      <p:sp>
        <p:nvSpPr>
          <p:cNvPr id="4" name="文本框 3"/>
          <p:cNvSpPr txBox="1"/>
          <p:nvPr/>
        </p:nvSpPr>
        <p:spPr>
          <a:xfrm>
            <a:off x="411480" y="1686489"/>
            <a:ext cx="6343650" cy="2062103"/>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This 13-year-old African girl has to spend 8 hours a day to fetch water. What’ s worse, this is the normal life for the people around her. </a:t>
            </a:r>
            <a:endParaRPr lang="en-US" sz="3200" b="1" dirty="0">
              <a:latin typeface="Times New Roman" panose="02020603050405020304" pitchFamily="18" charset="0"/>
              <a:cs typeface="Times New Roman" panose="02020603050405020304" pitchFamily="18" charset="0"/>
            </a:endParaRPr>
          </a:p>
        </p:txBody>
      </p:sp>
      <p:pic>
        <p:nvPicPr>
          <p:cNvPr id="5" name="图片 4">
            <a:hlinkClick r:id="rId2" action="ppaction://hlinkfile"/>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55130" y="2004639"/>
            <a:ext cx="1652961" cy="1652961"/>
          </a:xfrm>
          <a:prstGeom prst="rect">
            <a:avLst/>
          </a:prstGeom>
        </p:spPr>
      </p:pic>
      <p:sp>
        <p:nvSpPr>
          <p:cNvPr id="6" name="矩形 5"/>
          <p:cNvSpPr/>
          <p:nvPr/>
        </p:nvSpPr>
        <p:spPr>
          <a:xfrm>
            <a:off x="2438261" y="623114"/>
            <a:ext cx="3673121" cy="923330"/>
          </a:xfrm>
          <a:prstGeom prst="rect">
            <a:avLst/>
          </a:prstGeom>
          <a:noFill/>
        </p:spPr>
        <p:txBody>
          <a:bodyPr wrap="none" lIns="91440" tIns="45720" rIns="91440" bIns="45720">
            <a:spAutoFit/>
          </a:bodyPr>
          <a:lstStyle/>
          <a:p>
            <a:pPr algn="ctr"/>
            <a:r>
              <a:rPr lang="en-US" altLang="zh-CN" sz="5400" b="1" cap="none" spc="0" dirty="0">
                <a:ln w="22225">
                  <a:solidFill>
                    <a:schemeClr val="accent2"/>
                  </a:solidFill>
                  <a:prstDash val="solid"/>
                </a:ln>
                <a:solidFill>
                  <a:schemeClr val="accent2">
                    <a:lumMod val="40000"/>
                    <a:lumOff val="60000"/>
                  </a:schemeClr>
                </a:solidFill>
                <a:effectLst/>
                <a:latin typeface="Arial" panose="020B0604020202020204" pitchFamily="34" charset="0"/>
                <a:cs typeface="Arial" panose="020B0604020202020204" pitchFamily="34" charset="0"/>
              </a:rPr>
              <a:t>Video time</a:t>
            </a:r>
            <a:endParaRPr lang="zh-CN" altLang="en-US" sz="5400" b="1" cap="none" spc="0" dirty="0">
              <a:ln w="22225">
                <a:solidFill>
                  <a:schemeClr val="accent2"/>
                </a:solidFill>
                <a:prstDash val="solid"/>
              </a:ln>
              <a:solidFill>
                <a:schemeClr val="accent2">
                  <a:lumMod val="40000"/>
                  <a:lumOff val="60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073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2890" y="441856"/>
            <a:ext cx="8675370" cy="1077218"/>
          </a:xfrm>
          <a:prstGeom prst="rect">
            <a:avLst/>
          </a:prstGeom>
          <a:noFill/>
        </p:spPr>
        <p:txBody>
          <a:bodyPr wrap="square" rtlCol="0">
            <a:spAutoFit/>
          </a:bodyPr>
          <a:lstStyle/>
          <a:p>
            <a:r>
              <a:rPr lang="en-US" altLang="zh-CN" sz="3200" b="1" dirty="0">
                <a:solidFill>
                  <a:srgbClr val="0000FF"/>
                </a:solidFill>
                <a:latin typeface="Arial" panose="020B0604020202020204" pitchFamily="34" charset="0"/>
                <a:cs typeface="Arial" panose="020B0604020202020204" pitchFamily="34" charset="0"/>
              </a:rPr>
              <a:t>Tick the solutions that you think are most effective to supply Africa with fresh water.</a:t>
            </a:r>
            <a:endParaRPr lang="zh-CN" altLang="en-US" sz="3200" b="1" dirty="0">
              <a:solidFill>
                <a:srgbClr val="0000FF"/>
              </a:solidFill>
              <a:latin typeface="Arial" panose="020B0604020202020204" pitchFamily="34" charset="0"/>
              <a:cs typeface="Arial" panose="020B0604020202020204" pitchFamily="34" charset="0"/>
            </a:endParaRPr>
          </a:p>
        </p:txBody>
      </p:sp>
      <p:sp>
        <p:nvSpPr>
          <p:cNvPr id="3" name="TextBox 2"/>
          <p:cNvSpPr txBox="1"/>
          <p:nvPr/>
        </p:nvSpPr>
        <p:spPr>
          <a:xfrm>
            <a:off x="262890" y="1779880"/>
            <a:ext cx="8532440" cy="4131900"/>
          </a:xfrm>
          <a:prstGeom prst="rect">
            <a:avLst/>
          </a:prstGeom>
          <a:noFill/>
        </p:spPr>
        <p:txBody>
          <a:bodyPr wrap="square" rtlCol="0">
            <a:spAutoFit/>
          </a:bodyPr>
          <a:lstStyle/>
          <a:p>
            <a:pPr>
              <a:lnSpc>
                <a:spcPts val="4500"/>
              </a:lnSpc>
              <a:buFont typeface="Wingdings" pitchFamily="2" charset="2"/>
              <a:buChar char="p"/>
            </a:pPr>
            <a:r>
              <a:rPr lang="en-US" altLang="zh-CN" sz="3200" b="1" dirty="0">
                <a:latin typeface="Times New Roman" pitchFamily="18" charset="0"/>
                <a:cs typeface="Times New Roman" pitchFamily="18" charset="0"/>
              </a:rPr>
              <a:t> collect and purify rainwater</a:t>
            </a:r>
          </a:p>
          <a:p>
            <a:pPr>
              <a:lnSpc>
                <a:spcPts val="4500"/>
              </a:lnSpc>
              <a:buFont typeface="Wingdings" pitchFamily="2" charset="2"/>
              <a:buChar char="p"/>
            </a:pPr>
            <a:r>
              <a:rPr lang="en-US" altLang="zh-CN" sz="3200" b="1" dirty="0">
                <a:latin typeface="Times New Roman" pitchFamily="18" charset="0"/>
                <a:cs typeface="Times New Roman" pitchFamily="18" charset="0"/>
              </a:rPr>
              <a:t> </a:t>
            </a:r>
            <a:r>
              <a:rPr lang="en-US" altLang="zh-CN" sz="3200" b="1" dirty="0">
                <a:solidFill>
                  <a:srgbClr val="FF0000"/>
                </a:solidFill>
                <a:latin typeface="Times New Roman" pitchFamily="18" charset="0"/>
                <a:cs typeface="Times New Roman" pitchFamily="18" charset="0"/>
              </a:rPr>
              <a:t>fund</a:t>
            </a:r>
            <a:r>
              <a:rPr lang="en-US" altLang="zh-CN" sz="3200" b="1" dirty="0">
                <a:latin typeface="Times New Roman" pitchFamily="18" charset="0"/>
                <a:cs typeface="Times New Roman" pitchFamily="18" charset="0"/>
              </a:rPr>
              <a:t> (provide money for </a:t>
            </a:r>
            <a:r>
              <a:rPr lang="en-US" altLang="zh-CN" sz="3200" b="1" dirty="0" err="1">
                <a:latin typeface="Times New Roman" pitchFamily="18" charset="0"/>
                <a:cs typeface="Times New Roman" pitchFamily="18" charset="0"/>
              </a:rPr>
              <a:t>sth</a:t>
            </a:r>
            <a:r>
              <a:rPr lang="en-US" altLang="zh-CN" sz="3200" b="1" dirty="0">
                <a:latin typeface="Times New Roman" pitchFamily="18" charset="0"/>
                <a:cs typeface="Times New Roman" pitchFamily="18" charset="0"/>
              </a:rPr>
              <a:t>) water projects</a:t>
            </a:r>
          </a:p>
          <a:p>
            <a:pPr>
              <a:lnSpc>
                <a:spcPts val="4500"/>
              </a:lnSpc>
              <a:buFont typeface="Wingdings" pitchFamily="2" charset="2"/>
              <a:buChar char="p"/>
            </a:pPr>
            <a:r>
              <a:rPr lang="en-US" altLang="zh-CN" sz="3200" b="1" dirty="0">
                <a:latin typeface="Times New Roman" pitchFamily="18" charset="0"/>
                <a:cs typeface="Times New Roman" pitchFamily="18" charset="0"/>
              </a:rPr>
              <a:t> build wells and pumps</a:t>
            </a:r>
          </a:p>
          <a:p>
            <a:pPr>
              <a:lnSpc>
                <a:spcPts val="4500"/>
              </a:lnSpc>
              <a:buFont typeface="Wingdings" pitchFamily="2" charset="2"/>
              <a:buChar char="p"/>
            </a:pPr>
            <a:r>
              <a:rPr lang="en-US" altLang="zh-CN" sz="3200" b="1" dirty="0">
                <a:latin typeface="Times New Roman" pitchFamily="18" charset="0"/>
                <a:cs typeface="Times New Roman" pitchFamily="18" charset="0"/>
              </a:rPr>
              <a:t> </a:t>
            </a:r>
            <a:r>
              <a:rPr lang="en-US" altLang="zh-CN" sz="3200" b="1" dirty="0">
                <a:solidFill>
                  <a:srgbClr val="FF0000"/>
                </a:solidFill>
                <a:latin typeface="Times New Roman" pitchFamily="18" charset="0"/>
                <a:cs typeface="Times New Roman" pitchFamily="18" charset="0"/>
              </a:rPr>
              <a:t>recycle</a:t>
            </a:r>
            <a:r>
              <a:rPr lang="en-US" altLang="zh-CN" sz="3200" b="1" dirty="0">
                <a:latin typeface="Times New Roman" pitchFamily="18" charset="0"/>
                <a:cs typeface="Times New Roman" pitchFamily="18" charset="0"/>
              </a:rPr>
              <a:t> (use </a:t>
            </a:r>
            <a:r>
              <a:rPr lang="en-US" altLang="zh-CN" sz="3200" b="1" dirty="0" err="1">
                <a:latin typeface="Times New Roman" pitchFamily="18" charset="0"/>
                <a:cs typeface="Times New Roman" pitchFamily="18" charset="0"/>
              </a:rPr>
              <a:t>sth</a:t>
            </a:r>
            <a:r>
              <a:rPr lang="en-US" altLang="zh-CN" sz="3200" b="1" dirty="0">
                <a:latin typeface="Times New Roman" pitchFamily="18" charset="0"/>
                <a:cs typeface="Times New Roman" pitchFamily="18" charset="0"/>
              </a:rPr>
              <a:t> again) waste water</a:t>
            </a:r>
          </a:p>
          <a:p>
            <a:pPr>
              <a:lnSpc>
                <a:spcPts val="4500"/>
              </a:lnSpc>
              <a:buFont typeface="Wingdings" pitchFamily="2" charset="2"/>
              <a:buChar char="p"/>
            </a:pPr>
            <a:r>
              <a:rPr lang="en-US" altLang="zh-CN" sz="3200" b="1" dirty="0">
                <a:latin typeface="Times New Roman" pitchFamily="18" charset="0"/>
                <a:cs typeface="Times New Roman" pitchFamily="18" charset="0"/>
              </a:rPr>
              <a:t> set up facilities to purify water</a:t>
            </a:r>
          </a:p>
          <a:p>
            <a:pPr marL="446088" indent="-446088">
              <a:lnSpc>
                <a:spcPts val="4500"/>
              </a:lnSpc>
              <a:buFont typeface="Wingdings" pitchFamily="2" charset="2"/>
              <a:buChar char="p"/>
            </a:pPr>
            <a:r>
              <a:rPr lang="en-US" altLang="zh-CN" sz="3200" b="1" dirty="0">
                <a:latin typeface="Times New Roman" pitchFamily="18" charset="0"/>
                <a:cs typeface="Times New Roman" pitchFamily="18" charset="0"/>
              </a:rPr>
              <a:t>develop new water </a:t>
            </a:r>
            <a:r>
              <a:rPr lang="en-US" altLang="zh-CN" sz="3200" b="1" dirty="0">
                <a:solidFill>
                  <a:srgbClr val="FF0000"/>
                </a:solidFill>
                <a:latin typeface="Times New Roman" pitchFamily="18" charset="0"/>
                <a:cs typeface="Times New Roman" pitchFamily="18" charset="0"/>
              </a:rPr>
              <a:t>conservation</a:t>
            </a:r>
            <a:r>
              <a:rPr lang="en-US" altLang="zh-CN" sz="3200" b="1" dirty="0">
                <a:latin typeface="Times New Roman" pitchFamily="18" charset="0"/>
                <a:cs typeface="Times New Roman" pitchFamily="18" charset="0"/>
              </a:rPr>
              <a:t> (protection)  technologies</a:t>
            </a:r>
            <a:endParaRPr lang="zh-CN" alt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1195949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15875" y="2386754"/>
            <a:ext cx="9094470" cy="4271433"/>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en-US" altLang="zh-CN" sz="2800" b="1" dirty="0">
              <a:solidFill>
                <a:srgbClr val="2C7A8E"/>
              </a:solidFill>
              <a:latin typeface="Times New Roman" panose="02020603050405020304" pitchFamily="18" charset="0"/>
              <a:cs typeface="Times New Roman" panose="02020603050405020304" pitchFamily="18" charset="0"/>
            </a:endParaRPr>
          </a:p>
          <a:p>
            <a:pPr>
              <a:defRPr/>
            </a:pPr>
            <a:endParaRPr lang="en-US" altLang="zh-CN" sz="2800" b="1" dirty="0">
              <a:solidFill>
                <a:srgbClr val="2C7A8E"/>
              </a:solidFill>
              <a:latin typeface="Times New Roman" panose="02020603050405020304" pitchFamily="18" charset="0"/>
              <a:cs typeface="Times New Roman" panose="02020603050405020304" pitchFamily="18" charset="0"/>
            </a:endParaRPr>
          </a:p>
          <a:p>
            <a:pPr>
              <a:lnSpc>
                <a:spcPts val="3500"/>
              </a:lnSpc>
              <a:defRPr/>
            </a:pPr>
            <a:r>
              <a:rPr lang="en-US" altLang="zh-CN" sz="2400" b="1" dirty="0">
                <a:solidFill>
                  <a:srgbClr val="2C7A8E"/>
                </a:solidFill>
                <a:latin typeface="Times New Roman" panose="02020603050405020304" pitchFamily="18" charset="0"/>
                <a:cs typeface="Times New Roman" panose="02020603050405020304" pitchFamily="18" charset="0"/>
              </a:rPr>
              <a:t>  </a:t>
            </a:r>
          </a:p>
          <a:p>
            <a:pPr>
              <a:lnSpc>
                <a:spcPts val="3500"/>
              </a:lnSpc>
            </a:pPr>
            <a:r>
              <a:rPr lang="en-US" altLang="zh-CN" sz="2400" dirty="0">
                <a:solidFill>
                  <a:srgbClr val="2C7A8E"/>
                </a:solidFill>
                <a:latin typeface="Times New Roman" panose="02020603050405020304" pitchFamily="18" charset="0"/>
                <a:cs typeface="Times New Roman" panose="02020603050405020304" pitchFamily="18" charset="0"/>
              </a:rPr>
              <a:t> </a:t>
            </a:r>
          </a:p>
          <a:p>
            <a:endParaRPr lang="en-US" altLang="zh-CN" sz="2400" dirty="0">
              <a:solidFill>
                <a:srgbClr val="2C7A8E"/>
              </a:solidFill>
              <a:latin typeface="Times New Roman" panose="02020603050405020304" pitchFamily="18" charset="0"/>
              <a:cs typeface="Times New Roman" panose="02020603050405020304" pitchFamily="18" charset="0"/>
            </a:endParaRPr>
          </a:p>
          <a:p>
            <a:r>
              <a:rPr lang="en-US" altLang="zh-CN" dirty="0">
                <a:solidFill>
                  <a:srgbClr val="2C7A8E"/>
                </a:solidFill>
                <a:latin typeface="Times New Roman" panose="02020603050405020304" pitchFamily="18" charset="0"/>
                <a:cs typeface="Times New Roman" panose="02020603050405020304" pitchFamily="18" charset="0"/>
              </a:rPr>
              <a:t>  </a:t>
            </a:r>
          </a:p>
        </p:txBody>
      </p:sp>
      <p:sp>
        <p:nvSpPr>
          <p:cNvPr id="3" name="矩形 2"/>
          <p:cNvSpPr/>
          <p:nvPr/>
        </p:nvSpPr>
        <p:spPr>
          <a:xfrm>
            <a:off x="453198" y="2809461"/>
            <a:ext cx="9799955" cy="2185214"/>
          </a:xfrm>
          <a:prstGeom prst="rect">
            <a:avLst/>
          </a:prstGeom>
        </p:spPr>
        <p:txBody>
          <a:bodyPr wrap="square">
            <a:spAutoFit/>
          </a:bodyPr>
          <a:lstStyle/>
          <a:p>
            <a:pPr>
              <a:lnSpc>
                <a:spcPct val="150000"/>
              </a:lnSpc>
              <a:defRPr/>
            </a:pPr>
            <a:endParaRPr lang="en-US" altLang="zh-CN" sz="2400" b="1" dirty="0">
              <a:solidFill>
                <a:schemeClr val="accent4">
                  <a:lumMod val="50000"/>
                </a:schemeClr>
              </a:solidFill>
              <a:latin typeface="Times New Roman" panose="02020603050405020304" pitchFamily="18" charset="0"/>
              <a:cs typeface="+mn-lt"/>
              <a:sym typeface="+mn-ea"/>
            </a:endParaRPr>
          </a:p>
          <a:p>
            <a:pPr>
              <a:lnSpc>
                <a:spcPts val="4000"/>
              </a:lnSpc>
            </a:pPr>
            <a:r>
              <a:rPr lang="en-US" altLang="zh-CN" sz="2400" b="1" dirty="0">
                <a:solidFill>
                  <a:schemeClr val="accent4">
                    <a:lumMod val="50000"/>
                  </a:schemeClr>
                </a:solidFill>
                <a:latin typeface="Times New Roman" panose="02020603050405020304" pitchFamily="18" charset="0"/>
                <a:cs typeface="+mn-lt"/>
                <a:sym typeface="+mn-ea"/>
              </a:rPr>
              <a:t>  </a:t>
            </a:r>
          </a:p>
          <a:p>
            <a:pPr algn="l">
              <a:lnSpc>
                <a:spcPts val="4000"/>
              </a:lnSpc>
              <a:buNone/>
            </a:pPr>
            <a:r>
              <a:rPr lang="en-US" altLang="zh-CN" sz="2400" dirty="0">
                <a:solidFill>
                  <a:schemeClr val="tx1">
                    <a:lumMod val="75000"/>
                    <a:lumOff val="25000"/>
                  </a:schemeClr>
                </a:solidFill>
                <a:latin typeface="Arial" panose="020B0604020202020204" pitchFamily="34" charset="0"/>
                <a:cs typeface="Arial" panose="020B0604020202020204" pitchFamily="34" charset="0"/>
              </a:rPr>
              <a:t> </a:t>
            </a:r>
          </a:p>
          <a:p>
            <a:pPr algn="l">
              <a:lnSpc>
                <a:spcPts val="4000"/>
              </a:lnSpc>
              <a:buNone/>
            </a:pPr>
            <a:endParaRPr lang="en-US" altLang="zh-CN" sz="24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2" name="矩形 11"/>
          <p:cNvSpPr/>
          <p:nvPr/>
        </p:nvSpPr>
        <p:spPr>
          <a:xfrm>
            <a:off x="536314" y="-158770"/>
            <a:ext cx="8189994" cy="830997"/>
          </a:xfrm>
          <a:prstGeom prst="rect">
            <a:avLst/>
          </a:prstGeom>
        </p:spPr>
        <p:txBody>
          <a:bodyPr wrap="square">
            <a:spAutoFit/>
          </a:bodyPr>
          <a:lstStyle/>
          <a:p>
            <a:pPr algn="l"/>
            <a:r>
              <a:rPr lang="en-US" altLang="zh-CN" sz="4800" b="1" i="1" dirty="0">
                <a:solidFill>
                  <a:srgbClr val="2C7A8E"/>
                </a:solidFill>
                <a:latin typeface="Times New Roman" panose="02020603050405020304" pitchFamily="18" charset="0"/>
                <a:ea typeface="Segoe UI Black" panose="020B0A02040204020203" pitchFamily="34" charset="0"/>
                <a:cs typeface="Times New Roman" panose="02020603050405020304" pitchFamily="18" charset="0"/>
              </a:rPr>
              <a:t>  </a:t>
            </a:r>
            <a:r>
              <a:rPr lang="en-US" altLang="zh-CN" sz="2800" b="1" dirty="0">
                <a:solidFill>
                  <a:schemeClr val="tx1"/>
                </a:solidFill>
                <a:latin typeface="Times New Roman" panose="02020603050405020304" pitchFamily="18" charset="0"/>
                <a:cs typeface="Times New Roman" panose="02020603050405020304" pitchFamily="18" charset="0"/>
              </a:rPr>
              <a:t>Fast reading</a:t>
            </a:r>
          </a:p>
        </p:txBody>
      </p:sp>
      <p:pic>
        <p:nvPicPr>
          <p:cNvPr id="2054" name="Picture 6" descr="学科网(www.zxxk.com)--教育资源门户，提供试卷、教案、课件、论文、素材及各类教学资源下载，还有大量而丰富的教学相关资讯！"/>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7323" y="4072836"/>
            <a:ext cx="15875" cy="29633"/>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学科网(www.zxxk.com)--教育资源门户，提供试卷、教案、课件、论文、素材及各类教学资源下载，还有大量而丰富的教学相关资讯！"/>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7323" y="4102469"/>
            <a:ext cx="15875" cy="21167"/>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学科网(www.zxxk.com)--教育资源门户，提供试卷、教案、课件、论文、素材及各类教学资源下载，还有大量而丰富的教学相关资讯！"/>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09601"/>
            <a:ext cx="15875" cy="21167"/>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233543" y="1043983"/>
            <a:ext cx="8876803" cy="954107"/>
          </a:xfrm>
          <a:prstGeom prst="rect">
            <a:avLst/>
          </a:prstGeom>
          <a:noFill/>
        </p:spPr>
        <p:txBody>
          <a:bodyPr wrap="square" rtlCol="0">
            <a:spAutoFit/>
          </a:bodyPr>
          <a:lstStyle/>
          <a:p>
            <a:r>
              <a:rPr lang="en-US" altLang="zh-CN" sz="2800" b="1" dirty="0">
                <a:solidFill>
                  <a:schemeClr val="accent1">
                    <a:lumMod val="50000"/>
                  </a:schemeClr>
                </a:solidFill>
                <a:latin typeface="Times New Roman" panose="02020603050405020304" pitchFamily="18" charset="0"/>
                <a:cs typeface="Times New Roman" panose="02020603050405020304" pitchFamily="18" charset="0"/>
              </a:rPr>
              <a:t>Read the passage and find out what Ryan did to help solve the problem of water shortage in Africa.</a:t>
            </a:r>
          </a:p>
        </p:txBody>
      </p:sp>
      <p:sp>
        <p:nvSpPr>
          <p:cNvPr id="14" name="矩形 13"/>
          <p:cNvSpPr/>
          <p:nvPr/>
        </p:nvSpPr>
        <p:spPr>
          <a:xfrm>
            <a:off x="233859" y="2738338"/>
            <a:ext cx="4975772" cy="2677656"/>
          </a:xfrm>
          <a:prstGeom prst="rect">
            <a:avLst/>
          </a:prstGeom>
        </p:spPr>
        <p:txBody>
          <a:bodyPr wrap="square">
            <a:spAutoFit/>
          </a:bodyPr>
          <a:lstStyle/>
          <a:p>
            <a:r>
              <a:rPr lang="en-US" altLang="zh-CN" sz="2800" b="1" dirty="0">
                <a:solidFill>
                  <a:schemeClr val="tx1"/>
                </a:solidFill>
                <a:latin typeface="Times New Roman" panose="02020603050405020304" pitchFamily="18" charset="0"/>
                <a:cs typeface="Times New Roman" panose="02020603050405020304" pitchFamily="18" charset="0"/>
              </a:rPr>
              <a:t>Ryan raised $2,000 to build a well near a primary school in Uganda, and later set up a foundation to attract more support to provide clean, safe water for people in Africa.</a:t>
            </a:r>
          </a:p>
        </p:txBody>
      </p:sp>
      <p:sp>
        <p:nvSpPr>
          <p:cNvPr id="57347" name="AutoShape 3" descr="https://tse3-mm.cn.bing.net/th/id/OIP.F5LhHWMBrHCW1vT5x0AkZQHaEx?pid=Api&amp;rs=1"/>
          <p:cNvSpPr>
            <a:spLocks noChangeAspect="1" noChangeArrowheads="1"/>
          </p:cNvSpPr>
          <p:nvPr/>
        </p:nvSpPr>
        <p:spPr bwMode="auto">
          <a:xfrm>
            <a:off x="155575" y="-192617"/>
            <a:ext cx="304800" cy="406401"/>
          </a:xfrm>
          <a:prstGeom prst="rect">
            <a:avLst/>
          </a:prstGeom>
          <a:noFill/>
        </p:spPr>
        <p:txBody>
          <a:bodyPr vert="horz" wrap="square" lIns="91440" tIns="45720" rIns="91440" bIns="45720" numCol="1" anchor="t" anchorCtr="0" compatLnSpc="1"/>
          <a:lstStyle/>
          <a:p>
            <a:endParaRPr lang="zh-CN" altLang="en-US"/>
          </a:p>
        </p:txBody>
      </p:sp>
      <p:pic>
        <p:nvPicPr>
          <p:cNvPr id="45058" name="Picture 2" descr="查看源图像"/>
          <p:cNvPicPr>
            <a:picLocks noChangeAspect="1" noChangeArrowheads="1"/>
          </p:cNvPicPr>
          <p:nvPr/>
        </p:nvPicPr>
        <p:blipFill>
          <a:blip r:embed="rId5"/>
          <a:srcRect/>
          <a:stretch>
            <a:fillRect/>
          </a:stretch>
        </p:blipFill>
        <p:spPr bwMode="auto">
          <a:xfrm>
            <a:off x="5264785" y="2386754"/>
            <a:ext cx="3542030" cy="4271433"/>
          </a:xfrm>
          <a:prstGeom prst="rect">
            <a:avLst/>
          </a:prstGeom>
          <a:noFill/>
        </p:spPr>
      </p:pic>
    </p:spTree>
    <p:extLst>
      <p:ext uri="{BB962C8B-B14F-4D97-AF65-F5344CB8AC3E}">
        <p14:creationId xmlns:p14="http://schemas.microsoft.com/office/powerpoint/2010/main" val="5015450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636" y="2114973"/>
            <a:ext cx="9143365" cy="4651587"/>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en-US" altLang="zh-CN" sz="2800" b="1" dirty="0">
              <a:solidFill>
                <a:srgbClr val="2C7A8E"/>
              </a:solidFill>
              <a:latin typeface="Times New Roman" panose="02020603050405020304" pitchFamily="18" charset="0"/>
              <a:cs typeface="Times New Roman" panose="02020603050405020304" pitchFamily="18" charset="0"/>
            </a:endParaRPr>
          </a:p>
          <a:p>
            <a:pPr>
              <a:defRPr/>
            </a:pPr>
            <a:endParaRPr lang="en-US" altLang="zh-CN" sz="2800" b="1" dirty="0">
              <a:solidFill>
                <a:srgbClr val="2C7A8E"/>
              </a:solidFill>
              <a:latin typeface="Times New Roman" panose="02020603050405020304" pitchFamily="18" charset="0"/>
              <a:cs typeface="Times New Roman" panose="02020603050405020304" pitchFamily="18" charset="0"/>
            </a:endParaRPr>
          </a:p>
          <a:p>
            <a:pPr>
              <a:lnSpc>
                <a:spcPts val="3500"/>
              </a:lnSpc>
              <a:defRPr/>
            </a:pPr>
            <a:r>
              <a:rPr lang="en-US" altLang="zh-CN" sz="2400" b="1" dirty="0">
                <a:solidFill>
                  <a:srgbClr val="2C7A8E"/>
                </a:solidFill>
                <a:latin typeface="Times New Roman" panose="02020603050405020304" pitchFamily="18" charset="0"/>
                <a:cs typeface="Times New Roman" panose="02020603050405020304" pitchFamily="18" charset="0"/>
              </a:rPr>
              <a:t>  </a:t>
            </a:r>
          </a:p>
          <a:p>
            <a:pPr>
              <a:lnSpc>
                <a:spcPts val="3500"/>
              </a:lnSpc>
            </a:pPr>
            <a:r>
              <a:rPr lang="en-US" altLang="zh-CN" sz="2400" dirty="0">
                <a:solidFill>
                  <a:srgbClr val="2C7A8E"/>
                </a:solidFill>
                <a:latin typeface="Times New Roman" panose="02020603050405020304" pitchFamily="18" charset="0"/>
                <a:cs typeface="Times New Roman" panose="02020603050405020304" pitchFamily="18" charset="0"/>
              </a:rPr>
              <a:t> </a:t>
            </a:r>
          </a:p>
          <a:p>
            <a:endParaRPr lang="en-US" altLang="zh-CN" sz="2400" dirty="0">
              <a:solidFill>
                <a:srgbClr val="2C7A8E"/>
              </a:solidFill>
              <a:latin typeface="Times New Roman" panose="02020603050405020304" pitchFamily="18" charset="0"/>
              <a:cs typeface="Times New Roman" panose="02020603050405020304" pitchFamily="18" charset="0"/>
            </a:endParaRPr>
          </a:p>
          <a:p>
            <a:r>
              <a:rPr lang="en-US" altLang="zh-CN" dirty="0">
                <a:solidFill>
                  <a:srgbClr val="2C7A8E"/>
                </a:solidFill>
                <a:latin typeface="Times New Roman" panose="02020603050405020304" pitchFamily="18" charset="0"/>
                <a:cs typeface="Times New Roman" panose="02020603050405020304" pitchFamily="18" charset="0"/>
              </a:rPr>
              <a:t>  </a:t>
            </a:r>
          </a:p>
        </p:txBody>
      </p:sp>
      <p:sp>
        <p:nvSpPr>
          <p:cNvPr id="3" name="矩形 2"/>
          <p:cNvSpPr/>
          <p:nvPr/>
        </p:nvSpPr>
        <p:spPr>
          <a:xfrm>
            <a:off x="453198" y="2809461"/>
            <a:ext cx="9799955" cy="2185214"/>
          </a:xfrm>
          <a:prstGeom prst="rect">
            <a:avLst/>
          </a:prstGeom>
        </p:spPr>
        <p:txBody>
          <a:bodyPr wrap="square">
            <a:spAutoFit/>
          </a:bodyPr>
          <a:lstStyle/>
          <a:p>
            <a:pPr>
              <a:lnSpc>
                <a:spcPct val="150000"/>
              </a:lnSpc>
              <a:defRPr/>
            </a:pPr>
            <a:endParaRPr lang="en-US" altLang="zh-CN" sz="2400" b="1" dirty="0">
              <a:solidFill>
                <a:schemeClr val="accent4">
                  <a:lumMod val="50000"/>
                </a:schemeClr>
              </a:solidFill>
              <a:latin typeface="Times New Roman" panose="02020603050405020304" pitchFamily="18" charset="0"/>
              <a:cs typeface="+mn-lt"/>
              <a:sym typeface="+mn-ea"/>
            </a:endParaRPr>
          </a:p>
          <a:p>
            <a:pPr>
              <a:lnSpc>
                <a:spcPts val="4000"/>
              </a:lnSpc>
            </a:pPr>
            <a:r>
              <a:rPr lang="en-US" altLang="zh-CN" sz="2400" b="1" dirty="0">
                <a:solidFill>
                  <a:schemeClr val="accent4">
                    <a:lumMod val="50000"/>
                  </a:schemeClr>
                </a:solidFill>
                <a:latin typeface="Times New Roman" panose="02020603050405020304" pitchFamily="18" charset="0"/>
                <a:cs typeface="+mn-lt"/>
                <a:sym typeface="+mn-ea"/>
              </a:rPr>
              <a:t>  </a:t>
            </a:r>
          </a:p>
          <a:p>
            <a:pPr algn="l">
              <a:lnSpc>
                <a:spcPts val="4000"/>
              </a:lnSpc>
              <a:buNone/>
            </a:pPr>
            <a:r>
              <a:rPr lang="en-US" altLang="zh-CN" sz="2400" dirty="0">
                <a:solidFill>
                  <a:schemeClr val="tx1">
                    <a:lumMod val="75000"/>
                    <a:lumOff val="25000"/>
                  </a:schemeClr>
                </a:solidFill>
                <a:latin typeface="Arial" panose="020B0604020202020204" pitchFamily="34" charset="0"/>
                <a:cs typeface="Arial" panose="020B0604020202020204" pitchFamily="34" charset="0"/>
              </a:rPr>
              <a:t> </a:t>
            </a:r>
          </a:p>
          <a:p>
            <a:pPr algn="l">
              <a:lnSpc>
                <a:spcPts val="4000"/>
              </a:lnSpc>
              <a:buNone/>
            </a:pPr>
            <a:endParaRPr lang="en-US" altLang="zh-CN" sz="24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2" name="矩形 11"/>
          <p:cNvSpPr/>
          <p:nvPr/>
        </p:nvSpPr>
        <p:spPr>
          <a:xfrm>
            <a:off x="536314" y="-158770"/>
            <a:ext cx="8189994" cy="830997"/>
          </a:xfrm>
          <a:prstGeom prst="rect">
            <a:avLst/>
          </a:prstGeom>
        </p:spPr>
        <p:txBody>
          <a:bodyPr wrap="square">
            <a:spAutoFit/>
          </a:bodyPr>
          <a:lstStyle/>
          <a:p>
            <a:pPr algn="l"/>
            <a:r>
              <a:rPr lang="en-US" altLang="zh-CN" sz="4800" b="1" i="1" dirty="0">
                <a:solidFill>
                  <a:srgbClr val="2C7A8E"/>
                </a:solidFill>
                <a:latin typeface="Times New Roman" panose="02020603050405020304" pitchFamily="18" charset="0"/>
                <a:ea typeface="Segoe UI Black" panose="020B0A02040204020203" pitchFamily="34" charset="0"/>
                <a:cs typeface="Times New Roman" panose="02020603050405020304" pitchFamily="18" charset="0"/>
              </a:rPr>
              <a:t>  </a:t>
            </a:r>
            <a:r>
              <a:rPr lang="en-US" altLang="zh-CN" sz="2800" b="1" dirty="0">
                <a:solidFill>
                  <a:schemeClr val="tx1"/>
                </a:solidFill>
                <a:latin typeface="Times New Roman" panose="02020603050405020304" pitchFamily="18" charset="0"/>
                <a:cs typeface="Times New Roman" panose="02020603050405020304" pitchFamily="18" charset="0"/>
              </a:rPr>
              <a:t>Fast reading</a:t>
            </a:r>
          </a:p>
        </p:txBody>
      </p:sp>
      <p:pic>
        <p:nvPicPr>
          <p:cNvPr id="2054" name="Picture 6" descr="学科网(www.zxxk.com)--教育资源门户，提供试卷、教案、课件、论文、素材及各类教学资源下载，还有大量而丰富的教学相关资讯！"/>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7323" y="4072836"/>
            <a:ext cx="15875" cy="29633"/>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学科网(www.zxxk.com)--教育资源门户，提供试卷、教案、课件、论文、素材及各类教学资源下载，还有大量而丰富的教学相关资讯！"/>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7323" y="4102469"/>
            <a:ext cx="15875" cy="21167"/>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学科网(www.zxxk.com)--教育资源门户，提供试卷、教案、课件、论文、素材及各类教学资源下载，还有大量而丰富的教学相关资讯！"/>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09601"/>
            <a:ext cx="15875" cy="21167"/>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536848" y="844170"/>
            <a:ext cx="9004663" cy="954107"/>
          </a:xfrm>
          <a:prstGeom prst="rect">
            <a:avLst/>
          </a:prstGeom>
          <a:noFill/>
        </p:spPr>
        <p:txBody>
          <a:bodyPr wrap="square" rtlCol="0">
            <a:spAutoFit/>
          </a:bodyPr>
          <a:lstStyle/>
          <a:p>
            <a:r>
              <a:rPr lang="en-US" altLang="zh-CN" sz="2800" b="1" dirty="0">
                <a:solidFill>
                  <a:schemeClr val="accent1">
                    <a:lumMod val="50000"/>
                  </a:schemeClr>
                </a:solidFill>
                <a:latin typeface="Times New Roman" panose="02020603050405020304" pitchFamily="18" charset="0"/>
                <a:cs typeface="Times New Roman" panose="02020603050405020304" pitchFamily="18" charset="0"/>
              </a:rPr>
              <a:t>Choose the best explanation of the title and give your reasons.</a:t>
            </a:r>
          </a:p>
        </p:txBody>
      </p:sp>
      <p:sp>
        <p:nvSpPr>
          <p:cNvPr id="14" name="矩形 13"/>
          <p:cNvSpPr/>
          <p:nvPr/>
        </p:nvSpPr>
        <p:spPr>
          <a:xfrm>
            <a:off x="165736" y="2114973"/>
            <a:ext cx="5789295" cy="3539430"/>
          </a:xfrm>
          <a:prstGeom prst="rect">
            <a:avLst/>
          </a:prstGeom>
        </p:spPr>
        <p:txBody>
          <a:bodyPr wrap="square">
            <a:spAutoFit/>
          </a:bodyPr>
          <a:lstStyle/>
          <a:p>
            <a:r>
              <a:rPr lang="en-US" altLang="zh-CN" sz="2800" dirty="0">
                <a:latin typeface="Times New Roman" panose="02020603050405020304" pitchFamily="18" charset="0"/>
                <a:cs typeface="Times New Roman" panose="02020603050405020304" pitchFamily="18" charset="0"/>
              </a:rPr>
              <a:t>1. The well built by Ryan solved </a:t>
            </a:r>
          </a:p>
          <a:p>
            <a:r>
              <a:rPr lang="en-US" altLang="zh-CN" sz="2800" dirty="0">
                <a:latin typeface="Times New Roman" panose="02020603050405020304" pitchFamily="18" charset="0"/>
                <a:cs typeface="Times New Roman" panose="02020603050405020304" pitchFamily="18" charset="0"/>
              </a:rPr>
              <a:t>    the problem of worldwide water </a:t>
            </a:r>
          </a:p>
          <a:p>
            <a:r>
              <a:rPr lang="en-US" altLang="zh-CN" sz="2800" dirty="0">
                <a:latin typeface="Times New Roman" panose="02020603050405020304" pitchFamily="18" charset="0"/>
                <a:cs typeface="Times New Roman" panose="02020603050405020304" pitchFamily="18" charset="0"/>
              </a:rPr>
              <a:t>    shortage. </a:t>
            </a:r>
          </a:p>
          <a:p>
            <a:r>
              <a:rPr lang="en-US" altLang="zh-CN" sz="2800" dirty="0">
                <a:latin typeface="Times New Roman" panose="02020603050405020304" pitchFamily="18" charset="0"/>
                <a:cs typeface="Times New Roman" panose="02020603050405020304" pitchFamily="18" charset="0"/>
              </a:rPr>
              <a:t>2. The more wells you dig, the better </a:t>
            </a:r>
          </a:p>
          <a:p>
            <a:r>
              <a:rPr lang="en-US" altLang="zh-CN" sz="2800" dirty="0">
                <a:latin typeface="Times New Roman" panose="02020603050405020304" pitchFamily="18" charset="0"/>
                <a:cs typeface="Times New Roman" panose="02020603050405020304" pitchFamily="18" charset="0"/>
              </a:rPr>
              <a:t>    the world will be. </a:t>
            </a:r>
          </a:p>
          <a:p>
            <a:r>
              <a:rPr lang="en-US" altLang="zh-CN" sz="2800" dirty="0">
                <a:latin typeface="Times New Roman" panose="02020603050405020304" pitchFamily="18" charset="0"/>
                <a:cs typeface="Times New Roman" panose="02020603050405020304" pitchFamily="18" charset="0"/>
              </a:rPr>
              <a:t>3. The well built by Ryan encouraged</a:t>
            </a:r>
          </a:p>
          <a:p>
            <a:r>
              <a:rPr lang="en-US" altLang="zh-CN" sz="2800" dirty="0">
                <a:latin typeface="Times New Roman" panose="02020603050405020304" pitchFamily="18" charset="0"/>
                <a:cs typeface="Times New Roman" panose="02020603050405020304" pitchFamily="18" charset="0"/>
              </a:rPr>
              <a:t>    more people to help make the world </a:t>
            </a:r>
          </a:p>
          <a:p>
            <a:r>
              <a:rPr lang="en-US" altLang="zh-CN" sz="2800" dirty="0">
                <a:latin typeface="Times New Roman" panose="02020603050405020304" pitchFamily="18" charset="0"/>
                <a:cs typeface="Times New Roman" panose="02020603050405020304" pitchFamily="18" charset="0"/>
              </a:rPr>
              <a:t>    a better place.</a:t>
            </a:r>
            <a:endParaRPr lang="zh-CN" altLang="en-US" sz="2800" dirty="0">
              <a:solidFill>
                <a:srgbClr val="FF0000"/>
              </a:solidFill>
              <a:latin typeface="Times New Roman" panose="02020603050405020304" pitchFamily="18" charset="0"/>
              <a:cs typeface="Times New Roman" panose="02020603050405020304" pitchFamily="18" charset="0"/>
            </a:endParaRPr>
          </a:p>
        </p:txBody>
      </p:sp>
      <p:sp>
        <p:nvSpPr>
          <p:cNvPr id="57347" name="AutoShape 3" descr="https://tse3-mm.cn.bing.net/th/id/OIP.F5LhHWMBrHCW1vT5x0AkZQHaEx?pid=Api&amp;rs=1"/>
          <p:cNvSpPr>
            <a:spLocks noChangeAspect="1" noChangeArrowheads="1"/>
          </p:cNvSpPr>
          <p:nvPr/>
        </p:nvSpPr>
        <p:spPr bwMode="auto">
          <a:xfrm>
            <a:off x="155575" y="-192617"/>
            <a:ext cx="304800" cy="406401"/>
          </a:xfrm>
          <a:prstGeom prst="rect">
            <a:avLst/>
          </a:prstGeom>
          <a:noFill/>
        </p:spPr>
        <p:txBody>
          <a:bodyPr vert="horz" wrap="square" lIns="91440" tIns="45720" rIns="91440" bIns="45720" numCol="1" anchor="t" anchorCtr="0" compatLnSpc="1"/>
          <a:lstStyle/>
          <a:p>
            <a:endParaRPr lang="zh-CN" altLang="en-US"/>
          </a:p>
        </p:txBody>
      </p:sp>
      <p:sp>
        <p:nvSpPr>
          <p:cNvPr id="13" name="笑脸 12"/>
          <p:cNvSpPr/>
          <p:nvPr/>
        </p:nvSpPr>
        <p:spPr>
          <a:xfrm>
            <a:off x="165464" y="4981061"/>
            <a:ext cx="383177" cy="580571"/>
          </a:xfrm>
          <a:prstGeom prst="smileyFace">
            <a:avLst>
              <a:gd name="adj" fmla="val 341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3010" name="Picture 2" descr="the well that changed the world  Ryan 的图像结果"/>
          <p:cNvPicPr>
            <a:picLocks noChangeAspect="1" noChangeArrowheads="1"/>
          </p:cNvPicPr>
          <p:nvPr/>
        </p:nvPicPr>
        <p:blipFill>
          <a:blip r:embed="rId5"/>
          <a:srcRect/>
          <a:stretch>
            <a:fillRect/>
          </a:stretch>
        </p:blipFill>
        <p:spPr bwMode="auto">
          <a:xfrm>
            <a:off x="5815451" y="1798277"/>
            <a:ext cx="3205625" cy="2879701"/>
          </a:xfrm>
          <a:prstGeom prst="rect">
            <a:avLst/>
          </a:prstGeom>
          <a:noFill/>
        </p:spPr>
      </p:pic>
    </p:spTree>
    <p:extLst>
      <p:ext uri="{BB962C8B-B14F-4D97-AF65-F5344CB8AC3E}">
        <p14:creationId xmlns:p14="http://schemas.microsoft.com/office/powerpoint/2010/main" val="1173187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0050" y="361295"/>
            <a:ext cx="8286750" cy="1569660"/>
          </a:xfrm>
          <a:prstGeom prst="rect">
            <a:avLst/>
          </a:prstGeom>
        </p:spPr>
        <p:txBody>
          <a:bodyPr wrap="square">
            <a:spAutoFit/>
          </a:bodyPr>
          <a:lstStyle/>
          <a:p>
            <a:r>
              <a:rPr lang="en-US" sz="3200" b="1" dirty="0">
                <a:solidFill>
                  <a:srgbClr val="0000FF"/>
                </a:solidFill>
                <a:latin typeface="Arial" panose="020B0604020202020204" pitchFamily="34" charset="0"/>
                <a:cs typeface="Arial" panose="020B0604020202020204" pitchFamily="34" charset="0"/>
              </a:rPr>
              <a:t>Read the text carefully and get the line of efforts that Ryan made to help set up wells in Africa.</a:t>
            </a:r>
          </a:p>
        </p:txBody>
      </p:sp>
      <p:sp>
        <p:nvSpPr>
          <p:cNvPr id="3" name="TextBox 1"/>
          <p:cNvSpPr txBox="1"/>
          <p:nvPr/>
        </p:nvSpPr>
        <p:spPr>
          <a:xfrm>
            <a:off x="400050" y="2107739"/>
            <a:ext cx="7760970" cy="3791807"/>
          </a:xfrm>
          <a:prstGeom prst="rect">
            <a:avLst/>
          </a:prstGeom>
          <a:noFill/>
        </p:spPr>
        <p:txBody>
          <a:bodyPr wrap="square" rtlCol="0">
            <a:spAutoFit/>
          </a:bodyPr>
          <a:lstStyle/>
          <a:p>
            <a:pPr marL="324000" indent="-324000">
              <a:lnSpc>
                <a:spcPct val="120000"/>
              </a:lnSpc>
              <a:spcBef>
                <a:spcPts val="1200"/>
              </a:spcBef>
              <a:buFont typeface="Arial" pitchFamily="34" charset="0"/>
              <a:buChar char="•"/>
            </a:pPr>
            <a:r>
              <a:rPr lang="en-US" altLang="zh-CN" sz="3200" b="1" dirty="0">
                <a:solidFill>
                  <a:prstClr val="black"/>
                </a:solidFill>
                <a:latin typeface="Times New Roman" pitchFamily="18" charset="0"/>
                <a:cs typeface="Times New Roman" pitchFamily="18" charset="0"/>
              </a:rPr>
              <a:t>The passage is arranged in the order of time. We should find out what Ryan did at different periods.</a:t>
            </a:r>
          </a:p>
          <a:p>
            <a:pPr marL="324000" indent="-324000">
              <a:lnSpc>
                <a:spcPct val="120000"/>
              </a:lnSpc>
              <a:spcBef>
                <a:spcPts val="1200"/>
              </a:spcBef>
              <a:buFont typeface="Arial" pitchFamily="34" charset="0"/>
              <a:buChar char="•"/>
            </a:pPr>
            <a:r>
              <a:rPr lang="en-US" altLang="zh-CN" sz="3200" b="1" dirty="0">
                <a:solidFill>
                  <a:prstClr val="black"/>
                </a:solidFill>
                <a:latin typeface="Times New Roman" pitchFamily="18" charset="0"/>
                <a:cs typeface="Times New Roman" pitchFamily="18" charset="0"/>
              </a:rPr>
              <a:t>During each period, he met different difficulties. We should find out what the difficulties were.</a:t>
            </a:r>
            <a:endParaRPr lang="zh-CN" altLang="en-US" sz="32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416450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600" y="556682"/>
            <a:ext cx="6802824" cy="584775"/>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US" altLang="zh-CN" sz="3200" b="1" dirty="0">
                <a:latin typeface="Times New Roman" pitchFamily="18" charset="0"/>
                <a:cs typeface="Times New Roman" pitchFamily="18" charset="0"/>
              </a:rPr>
              <a:t>first heard of water problem in Africa</a:t>
            </a:r>
            <a:endParaRPr lang="zh-CN" altLang="en-US" sz="3200" b="1" dirty="0">
              <a:latin typeface="Times New Roman" pitchFamily="18" charset="0"/>
              <a:cs typeface="Times New Roman" pitchFamily="18" charset="0"/>
            </a:endParaRPr>
          </a:p>
        </p:txBody>
      </p:sp>
      <p:sp>
        <p:nvSpPr>
          <p:cNvPr id="3" name="TextBox 5"/>
          <p:cNvSpPr txBox="1"/>
          <p:nvPr/>
        </p:nvSpPr>
        <p:spPr>
          <a:xfrm>
            <a:off x="971600" y="4121081"/>
            <a:ext cx="5688632" cy="58477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CN" sz="3200" b="1" dirty="0">
                <a:latin typeface="Times New Roman" pitchFamily="18" charset="0"/>
                <a:cs typeface="Times New Roman" pitchFamily="18" charset="0"/>
              </a:rPr>
              <a:t>went to Uganda to see the wells</a:t>
            </a:r>
            <a:endParaRPr lang="zh-CN" altLang="en-US" sz="3200" b="1" dirty="0">
              <a:latin typeface="Times New Roman" pitchFamily="18" charset="0"/>
              <a:cs typeface="Times New Roman" pitchFamily="18" charset="0"/>
            </a:endParaRPr>
          </a:p>
        </p:txBody>
      </p:sp>
      <p:sp>
        <p:nvSpPr>
          <p:cNvPr id="4" name="下箭头 3"/>
          <p:cNvSpPr/>
          <p:nvPr/>
        </p:nvSpPr>
        <p:spPr>
          <a:xfrm>
            <a:off x="2252866" y="1227108"/>
            <a:ext cx="216024" cy="432048"/>
          </a:xfrm>
          <a:prstGeom prst="downArrow">
            <a:avLst/>
          </a:prstGeom>
          <a:solidFill>
            <a:srgbClr val="FF0000"/>
          </a:solidFill>
          <a:ln>
            <a:noFill/>
          </a:ln>
          <a:effectLst>
            <a:outerShdw blurRad="40000" dist="20000" sx="1000" sy="1000"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3200" b="1" dirty="0">
              <a:latin typeface="Times New Roman" pitchFamily="18" charset="0"/>
              <a:cs typeface="Times New Roman" pitchFamily="18" charset="0"/>
            </a:endParaRPr>
          </a:p>
        </p:txBody>
      </p:sp>
      <p:sp>
        <p:nvSpPr>
          <p:cNvPr id="5" name="下箭头 4"/>
          <p:cNvSpPr/>
          <p:nvPr/>
        </p:nvSpPr>
        <p:spPr>
          <a:xfrm>
            <a:off x="2252866" y="2415245"/>
            <a:ext cx="216024" cy="432048"/>
          </a:xfrm>
          <a:prstGeom prst="downArrow">
            <a:avLst/>
          </a:prstGeom>
          <a:solidFill>
            <a:srgbClr val="FF0000"/>
          </a:solidFill>
          <a:ln>
            <a:noFill/>
          </a:ln>
          <a:effectLst>
            <a:outerShdw blurRad="40000" dist="20000" sx="1000" sy="1000"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3200" b="1" dirty="0">
              <a:latin typeface="Times New Roman" pitchFamily="18" charset="0"/>
              <a:cs typeface="Times New Roman" pitchFamily="18" charset="0"/>
            </a:endParaRPr>
          </a:p>
        </p:txBody>
      </p:sp>
      <p:sp>
        <p:nvSpPr>
          <p:cNvPr id="6" name="TextBox 8"/>
          <p:cNvSpPr txBox="1"/>
          <p:nvPr/>
        </p:nvSpPr>
        <p:spPr>
          <a:xfrm>
            <a:off x="971600" y="1744815"/>
            <a:ext cx="7052260" cy="58477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CN" sz="3200" b="1" dirty="0">
                <a:latin typeface="Times New Roman" pitchFamily="18" charset="0"/>
                <a:cs typeface="Times New Roman" pitchFamily="18" charset="0"/>
              </a:rPr>
              <a:t>earned enough money for a hand pump</a:t>
            </a:r>
            <a:endParaRPr lang="zh-CN" altLang="en-US" sz="3200" b="1" dirty="0">
              <a:latin typeface="Times New Roman" pitchFamily="18" charset="0"/>
              <a:cs typeface="Times New Roman" pitchFamily="18" charset="0"/>
            </a:endParaRPr>
          </a:p>
        </p:txBody>
      </p:sp>
      <p:sp>
        <p:nvSpPr>
          <p:cNvPr id="7" name="TextBox 9"/>
          <p:cNvSpPr txBox="1"/>
          <p:nvPr/>
        </p:nvSpPr>
        <p:spPr>
          <a:xfrm>
            <a:off x="971600" y="2932948"/>
            <a:ext cx="6915100" cy="58477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CN" sz="3200" b="1" dirty="0">
                <a:latin typeface="Times New Roman" pitchFamily="18" charset="0"/>
                <a:cs typeface="Times New Roman" pitchFamily="18" charset="0"/>
              </a:rPr>
              <a:t>asked others for help to donate money</a:t>
            </a:r>
            <a:endParaRPr lang="zh-CN" altLang="en-US" sz="3200" b="1" dirty="0">
              <a:latin typeface="Times New Roman" pitchFamily="18" charset="0"/>
              <a:cs typeface="Times New Roman" pitchFamily="18" charset="0"/>
            </a:endParaRPr>
          </a:p>
        </p:txBody>
      </p:sp>
      <p:sp>
        <p:nvSpPr>
          <p:cNvPr id="8" name="下箭头 7"/>
          <p:cNvSpPr/>
          <p:nvPr/>
        </p:nvSpPr>
        <p:spPr>
          <a:xfrm>
            <a:off x="2270594" y="3646208"/>
            <a:ext cx="216024" cy="432048"/>
          </a:xfrm>
          <a:prstGeom prst="downArrow">
            <a:avLst/>
          </a:prstGeom>
          <a:solidFill>
            <a:srgbClr val="FF0000"/>
          </a:solidFill>
          <a:ln>
            <a:noFill/>
          </a:ln>
          <a:effectLst>
            <a:outerShdw blurRad="40000" dist="20000" sx="1000" sy="1000"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3200" b="1" dirty="0">
              <a:latin typeface="Times New Roman" pitchFamily="18" charset="0"/>
              <a:cs typeface="Times New Roman" pitchFamily="18" charset="0"/>
            </a:endParaRPr>
          </a:p>
        </p:txBody>
      </p:sp>
      <p:sp>
        <p:nvSpPr>
          <p:cNvPr id="9" name="下箭头 8"/>
          <p:cNvSpPr/>
          <p:nvPr/>
        </p:nvSpPr>
        <p:spPr>
          <a:xfrm>
            <a:off x="2337361" y="4877162"/>
            <a:ext cx="216024" cy="432048"/>
          </a:xfrm>
          <a:prstGeom prst="downArrow">
            <a:avLst/>
          </a:prstGeom>
          <a:solidFill>
            <a:srgbClr val="FF0000"/>
          </a:solidFill>
          <a:ln>
            <a:noFill/>
          </a:ln>
          <a:effectLst>
            <a:outerShdw blurRad="40000" dist="20000" sx="1000" sy="1000"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3200" b="1" dirty="0">
              <a:latin typeface="Times New Roman" pitchFamily="18" charset="0"/>
              <a:cs typeface="Times New Roman" pitchFamily="18" charset="0"/>
            </a:endParaRPr>
          </a:p>
        </p:txBody>
      </p:sp>
      <p:sp>
        <p:nvSpPr>
          <p:cNvPr id="10" name="TextBox 12"/>
          <p:cNvSpPr txBox="1"/>
          <p:nvPr/>
        </p:nvSpPr>
        <p:spPr>
          <a:xfrm>
            <a:off x="971600" y="5309210"/>
            <a:ext cx="6663640" cy="58477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CN" sz="3200" b="1" dirty="0">
                <a:latin typeface="Times New Roman" pitchFamily="18" charset="0"/>
                <a:cs typeface="Times New Roman" pitchFamily="18" charset="0"/>
              </a:rPr>
              <a:t>set up a foundation for more help</a:t>
            </a:r>
            <a:endParaRPr lang="zh-CN" altLang="en-US" sz="3200" b="1" dirty="0">
              <a:latin typeface="Times New Roman" pitchFamily="18" charset="0"/>
              <a:cs typeface="Times New Roman" pitchFamily="18" charset="0"/>
            </a:endParaRPr>
          </a:p>
        </p:txBody>
      </p:sp>
      <p:sp>
        <p:nvSpPr>
          <p:cNvPr id="11" name="文本框 10"/>
          <p:cNvSpPr txBox="1"/>
          <p:nvPr/>
        </p:nvSpPr>
        <p:spPr>
          <a:xfrm>
            <a:off x="2378606" y="1126575"/>
            <a:ext cx="3425425" cy="553998"/>
          </a:xfrm>
          <a:prstGeom prst="rect">
            <a:avLst/>
          </a:prstGeom>
          <a:noFill/>
        </p:spPr>
        <p:txBody>
          <a:bodyPr wrap="none" rtlCol="0">
            <a:spAutoFit/>
          </a:bodyPr>
          <a:lstStyle/>
          <a:p>
            <a:r>
              <a:rPr lang="en-US" sz="3000" b="1" dirty="0">
                <a:latin typeface="Times New Roman" panose="02020603050405020304" pitchFamily="18" charset="0"/>
                <a:cs typeface="Times New Roman" panose="02020603050405020304" pitchFamily="18" charset="0"/>
              </a:rPr>
              <a:t>(know the problem)</a:t>
            </a:r>
          </a:p>
        </p:txBody>
      </p:sp>
      <p:sp>
        <p:nvSpPr>
          <p:cNvPr id="12" name="文本框 11"/>
          <p:cNvSpPr txBox="1"/>
          <p:nvPr/>
        </p:nvSpPr>
        <p:spPr>
          <a:xfrm>
            <a:off x="2445373" y="2303854"/>
            <a:ext cx="2791149" cy="553998"/>
          </a:xfrm>
          <a:prstGeom prst="rect">
            <a:avLst/>
          </a:prstGeom>
          <a:noFill/>
        </p:spPr>
        <p:txBody>
          <a:bodyPr wrap="none" rtlCol="0">
            <a:spAutoFit/>
          </a:bodyPr>
          <a:lstStyle/>
          <a:p>
            <a:r>
              <a:rPr lang="en-US" sz="3000" b="1" dirty="0">
                <a:latin typeface="Times New Roman" panose="02020603050405020304" pitchFamily="18" charset="0"/>
                <a:cs typeface="Times New Roman" panose="02020603050405020304" pitchFamily="18" charset="0"/>
              </a:rPr>
              <a:t>(find a solution)</a:t>
            </a:r>
          </a:p>
        </p:txBody>
      </p:sp>
      <p:sp>
        <p:nvSpPr>
          <p:cNvPr id="13" name="文本框 12"/>
          <p:cNvSpPr txBox="1"/>
          <p:nvPr/>
        </p:nvSpPr>
        <p:spPr>
          <a:xfrm>
            <a:off x="2461962" y="3517723"/>
            <a:ext cx="3342069" cy="553998"/>
          </a:xfrm>
          <a:prstGeom prst="rect">
            <a:avLst/>
          </a:prstGeom>
          <a:noFill/>
        </p:spPr>
        <p:txBody>
          <a:bodyPr wrap="none" rtlCol="0">
            <a:spAutoFit/>
          </a:bodyPr>
          <a:lstStyle/>
          <a:p>
            <a:r>
              <a:rPr lang="en-US" sz="3000" b="1" dirty="0">
                <a:latin typeface="Times New Roman" panose="02020603050405020304" pitchFamily="18" charset="0"/>
                <a:cs typeface="Times New Roman" panose="02020603050405020304" pitchFamily="18" charset="0"/>
              </a:rPr>
              <a:t>(solve the problem)</a:t>
            </a:r>
          </a:p>
        </p:txBody>
      </p:sp>
      <p:sp>
        <p:nvSpPr>
          <p:cNvPr id="14" name="文本框 13"/>
          <p:cNvSpPr txBox="1"/>
          <p:nvPr/>
        </p:nvSpPr>
        <p:spPr>
          <a:xfrm>
            <a:off x="2540611" y="4705856"/>
            <a:ext cx="3598549" cy="553998"/>
          </a:xfrm>
          <a:prstGeom prst="rect">
            <a:avLst/>
          </a:prstGeom>
          <a:noFill/>
        </p:spPr>
        <p:txBody>
          <a:bodyPr wrap="none" rtlCol="0">
            <a:spAutoFit/>
          </a:bodyPr>
          <a:lstStyle/>
          <a:p>
            <a:r>
              <a:rPr lang="en-US" sz="3000" b="1" dirty="0">
                <a:latin typeface="Times New Roman" panose="02020603050405020304" pitchFamily="18" charset="0"/>
                <a:cs typeface="Times New Roman" panose="02020603050405020304" pitchFamily="18" charset="0"/>
              </a:rPr>
              <a:t>(evaluate the results)</a:t>
            </a:r>
          </a:p>
        </p:txBody>
      </p:sp>
      <p:sp>
        <p:nvSpPr>
          <p:cNvPr id="15" name="矩形 14"/>
          <p:cNvSpPr/>
          <p:nvPr/>
        </p:nvSpPr>
        <p:spPr>
          <a:xfrm>
            <a:off x="1320725" y="5900752"/>
            <a:ext cx="6038320" cy="553998"/>
          </a:xfrm>
          <a:prstGeom prst="rect">
            <a:avLst/>
          </a:prstGeom>
        </p:spPr>
        <p:txBody>
          <a:bodyPr wrap="none">
            <a:spAutoFit/>
          </a:bodyPr>
          <a:lstStyle/>
          <a:p>
            <a:pPr lvl="0"/>
            <a:r>
              <a:rPr lang="en-US" sz="3000" b="1" dirty="0">
                <a:solidFill>
                  <a:prstClr val="black"/>
                </a:solidFill>
                <a:latin typeface="Times New Roman" panose="02020603050405020304" pitchFamily="18" charset="0"/>
                <a:cs typeface="Times New Roman" panose="02020603050405020304" pitchFamily="18" charset="0"/>
              </a:rPr>
              <a:t>(</a:t>
            </a:r>
            <a:r>
              <a:rPr lang="en-US" altLang="zh-CN" sz="3000" b="1" dirty="0">
                <a:solidFill>
                  <a:prstClr val="black"/>
                </a:solidFill>
                <a:latin typeface="Times New Roman" panose="02020603050405020304" pitchFamily="18" charset="0"/>
                <a:cs typeface="Times New Roman" panose="02020603050405020304" pitchFamily="18" charset="0"/>
              </a:rPr>
              <a:t>raise the theme into a higher lever</a:t>
            </a:r>
            <a:r>
              <a:rPr lang="en-US" sz="3000" b="1" dirty="0">
                <a:solidFill>
                  <a:prstClr val="black"/>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06101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0" y="1949874"/>
            <a:ext cx="9144000" cy="4244340"/>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en-US" altLang="zh-CN" sz="2800" b="1" dirty="0">
              <a:solidFill>
                <a:srgbClr val="2C7A8E"/>
              </a:solidFill>
              <a:latin typeface="Times New Roman" panose="02020603050405020304" pitchFamily="18" charset="0"/>
              <a:cs typeface="Times New Roman" panose="02020603050405020304" pitchFamily="18" charset="0"/>
            </a:endParaRPr>
          </a:p>
          <a:p>
            <a:pPr>
              <a:defRPr/>
            </a:pPr>
            <a:endParaRPr lang="en-US" altLang="zh-CN" sz="2800" b="1" dirty="0">
              <a:solidFill>
                <a:srgbClr val="2C7A8E"/>
              </a:solidFill>
              <a:latin typeface="Times New Roman" panose="02020603050405020304" pitchFamily="18" charset="0"/>
              <a:cs typeface="Times New Roman" panose="02020603050405020304" pitchFamily="18" charset="0"/>
            </a:endParaRPr>
          </a:p>
          <a:p>
            <a:pPr>
              <a:lnSpc>
                <a:spcPts val="3500"/>
              </a:lnSpc>
              <a:defRPr/>
            </a:pPr>
            <a:r>
              <a:rPr lang="en-US" altLang="zh-CN" sz="2400" b="1" dirty="0">
                <a:solidFill>
                  <a:srgbClr val="2C7A8E"/>
                </a:solidFill>
                <a:latin typeface="Times New Roman" panose="02020603050405020304" pitchFamily="18" charset="0"/>
                <a:cs typeface="Times New Roman" panose="02020603050405020304" pitchFamily="18" charset="0"/>
              </a:rPr>
              <a:t>  </a:t>
            </a:r>
          </a:p>
          <a:p>
            <a:pPr>
              <a:lnSpc>
                <a:spcPts val="3500"/>
              </a:lnSpc>
            </a:pPr>
            <a:r>
              <a:rPr lang="en-US" altLang="zh-CN" sz="2400" dirty="0">
                <a:solidFill>
                  <a:srgbClr val="2C7A8E"/>
                </a:solidFill>
                <a:latin typeface="Times New Roman" panose="02020603050405020304" pitchFamily="18" charset="0"/>
                <a:cs typeface="Times New Roman" panose="02020603050405020304" pitchFamily="18" charset="0"/>
              </a:rPr>
              <a:t> </a:t>
            </a:r>
          </a:p>
          <a:p>
            <a:endParaRPr lang="en-US" altLang="zh-CN" sz="2400" dirty="0">
              <a:solidFill>
                <a:srgbClr val="2C7A8E"/>
              </a:solidFill>
              <a:latin typeface="Times New Roman" panose="02020603050405020304" pitchFamily="18" charset="0"/>
              <a:cs typeface="Times New Roman" panose="02020603050405020304" pitchFamily="18" charset="0"/>
            </a:endParaRPr>
          </a:p>
          <a:p>
            <a:r>
              <a:rPr lang="en-US" altLang="zh-CN" dirty="0">
                <a:solidFill>
                  <a:srgbClr val="2C7A8E"/>
                </a:solidFill>
                <a:latin typeface="Times New Roman" panose="02020603050405020304" pitchFamily="18" charset="0"/>
                <a:cs typeface="Times New Roman" panose="02020603050405020304" pitchFamily="18" charset="0"/>
              </a:rPr>
              <a:t>  </a:t>
            </a:r>
          </a:p>
        </p:txBody>
      </p:sp>
      <p:sp>
        <p:nvSpPr>
          <p:cNvPr id="2" name="矩形 1"/>
          <p:cNvSpPr/>
          <p:nvPr/>
        </p:nvSpPr>
        <p:spPr>
          <a:xfrm>
            <a:off x="609201" y="1781059"/>
            <a:ext cx="7925598" cy="584775"/>
          </a:xfrm>
          <a:prstGeom prst="rect">
            <a:avLst/>
          </a:prstGeom>
        </p:spPr>
        <p:txBody>
          <a:bodyPr wrap="square">
            <a:spAutoFit/>
          </a:bodyPr>
          <a:lstStyle/>
          <a:p>
            <a:r>
              <a:rPr lang="en-US" altLang="zh-CN" dirty="0"/>
              <a:t>      </a:t>
            </a:r>
            <a:endParaRPr lang="zh-CN" altLang="zh-CN" sz="3600" b="1" i="1" dirty="0">
              <a:solidFill>
                <a:srgbClr val="2C7A8E"/>
              </a:solidFill>
              <a:latin typeface="Times New Roman" panose="02020603050405020304" pitchFamily="18" charset="0"/>
              <a:ea typeface="Segoe UI Black" panose="020B0A02040204020203" pitchFamily="34" charset="0"/>
              <a:cs typeface="Times New Roman" panose="02020603050405020304" pitchFamily="18" charset="0"/>
            </a:endParaRPr>
          </a:p>
        </p:txBody>
      </p:sp>
      <p:sp>
        <p:nvSpPr>
          <p:cNvPr id="12" name="矩形 11"/>
          <p:cNvSpPr/>
          <p:nvPr/>
        </p:nvSpPr>
        <p:spPr>
          <a:xfrm>
            <a:off x="477003" y="-193277"/>
            <a:ext cx="8189994" cy="830997"/>
          </a:xfrm>
          <a:prstGeom prst="rect">
            <a:avLst/>
          </a:prstGeom>
        </p:spPr>
        <p:txBody>
          <a:bodyPr wrap="square">
            <a:spAutoFit/>
          </a:bodyPr>
          <a:lstStyle/>
          <a:p>
            <a:r>
              <a:rPr lang="en-US" altLang="zh-CN" sz="4800" b="1" i="1" dirty="0">
                <a:solidFill>
                  <a:srgbClr val="2C7A8E"/>
                </a:solidFill>
                <a:latin typeface="Times New Roman" panose="02020603050405020304" pitchFamily="18" charset="0"/>
                <a:ea typeface="Segoe UI Black" panose="020B0A02040204020203" pitchFamily="34"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Intensive reading: Find detailed information</a:t>
            </a:r>
          </a:p>
        </p:txBody>
      </p:sp>
      <p:pic>
        <p:nvPicPr>
          <p:cNvPr id="2054" name="Picture 6" descr="学科网(www.zxxk.com)--教育资源门户，提供试卷、教案、课件、论文、素材及各类教学资源下载，还有大量而丰富的教学相关资讯！"/>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7323" y="4072836"/>
            <a:ext cx="15875" cy="29633"/>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学科网(www.zxxk.com)--教育资源门户，提供试卷、教案、课件、论文、素材及各类教学资源下载，还有大量而丰富的教学相关资讯！"/>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7323" y="4102469"/>
            <a:ext cx="15875" cy="21167"/>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学科网(www.zxxk.com)--教育资源门户，提供试卷、教案、课件、论文、素材及各类教学资源下载，还有大量而丰富的教学相关资讯！"/>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09601"/>
            <a:ext cx="15875" cy="21167"/>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p:nvPr/>
        </p:nvSpPr>
        <p:spPr>
          <a:xfrm>
            <a:off x="48896" y="999913"/>
            <a:ext cx="9045575" cy="523220"/>
          </a:xfrm>
          <a:prstGeom prst="rect">
            <a:avLst/>
          </a:prstGeom>
          <a:noFill/>
        </p:spPr>
        <p:txBody>
          <a:bodyPr wrap="square" rtlCol="0">
            <a:spAutoFit/>
          </a:bodyPr>
          <a:lstStyle/>
          <a:p>
            <a:r>
              <a:rPr lang="en-US" altLang="zh-CN" sz="2800" b="1" dirty="0">
                <a:solidFill>
                  <a:schemeClr val="accent1">
                    <a:lumMod val="50000"/>
                  </a:schemeClr>
                </a:solidFill>
                <a:latin typeface="Times New Roman" panose="02020603050405020304" pitchFamily="18" charset="0"/>
                <a:cs typeface="Times New Roman" panose="02020603050405020304" pitchFamily="18" charset="0"/>
              </a:rPr>
              <a:t>Complete Ryan’s story with expressions from the passage.</a:t>
            </a:r>
          </a:p>
        </p:txBody>
      </p:sp>
      <p:sp>
        <p:nvSpPr>
          <p:cNvPr id="13" name="矩形 12"/>
          <p:cNvSpPr/>
          <p:nvPr/>
        </p:nvSpPr>
        <p:spPr>
          <a:xfrm>
            <a:off x="2286000" y="2998113"/>
            <a:ext cx="4572000" cy="584775"/>
          </a:xfrm>
          <a:prstGeom prst="rect">
            <a:avLst/>
          </a:prstGeom>
        </p:spPr>
        <p:txBody>
          <a:bodyPr>
            <a:spAutoFit/>
          </a:bodyPr>
          <a:lstStyle/>
          <a:p>
            <a:endParaRPr lang="zh-CN" altLang="en-US" dirty="0"/>
          </a:p>
        </p:txBody>
      </p:sp>
      <p:sp>
        <p:nvSpPr>
          <p:cNvPr id="51205" name="AutoShape 5" descr="https://tse2-mm.cn.bing.net/th/id/OIP.45YbJvQX_V7zUenL9OuEVAHaKn?pid=Api&amp;rs=1"/>
          <p:cNvSpPr>
            <a:spLocks noChangeAspect="1" noChangeArrowheads="1"/>
          </p:cNvSpPr>
          <p:nvPr/>
        </p:nvSpPr>
        <p:spPr bwMode="auto">
          <a:xfrm>
            <a:off x="155575" y="-192617"/>
            <a:ext cx="304800" cy="406401"/>
          </a:xfrm>
          <a:prstGeom prst="rect">
            <a:avLst/>
          </a:prstGeom>
          <a:noFill/>
        </p:spPr>
        <p:txBody>
          <a:bodyPr vert="horz" wrap="square" lIns="91440" tIns="45720" rIns="91440" bIns="45720" numCol="1" anchor="t" anchorCtr="0" compatLnSpc="1"/>
          <a:lstStyle/>
          <a:p>
            <a:endParaRPr lang="zh-CN" altLang="en-US"/>
          </a:p>
        </p:txBody>
      </p:sp>
      <p:sp>
        <p:nvSpPr>
          <p:cNvPr id="51207" name="AutoShape 7" descr="https://tse2-mm.cn.bing.net/th/id/OIP.y8ziX3EvMD_ISpjGvqGzaAHaHY?w=203&amp;h=203&amp;c=7&amp;o=5&amp;pid=1.7"/>
          <p:cNvSpPr>
            <a:spLocks noChangeAspect="1" noChangeArrowheads="1"/>
          </p:cNvSpPr>
          <p:nvPr/>
        </p:nvSpPr>
        <p:spPr bwMode="auto">
          <a:xfrm>
            <a:off x="155575" y="-192617"/>
            <a:ext cx="304800" cy="406401"/>
          </a:xfrm>
          <a:prstGeom prst="rect">
            <a:avLst/>
          </a:prstGeom>
          <a:noFill/>
        </p:spPr>
        <p:txBody>
          <a:bodyPr vert="horz" wrap="square" lIns="91440" tIns="45720" rIns="91440" bIns="45720" numCol="1" anchor="t" anchorCtr="0" compatLnSpc="1"/>
          <a:lstStyle/>
          <a:p>
            <a:endParaRPr lang="zh-CN" altLang="en-US"/>
          </a:p>
        </p:txBody>
      </p:sp>
      <p:pic>
        <p:nvPicPr>
          <p:cNvPr id="38916" name="Picture 4" descr="查看源图像"/>
          <p:cNvPicPr>
            <a:picLocks noChangeAspect="1" noChangeArrowheads="1"/>
          </p:cNvPicPr>
          <p:nvPr/>
        </p:nvPicPr>
        <p:blipFill>
          <a:blip r:embed="rId5"/>
          <a:srcRect/>
          <a:stretch>
            <a:fillRect/>
          </a:stretch>
        </p:blipFill>
        <p:spPr bwMode="auto">
          <a:xfrm>
            <a:off x="4597797" y="2170573"/>
            <a:ext cx="3352799" cy="3833092"/>
          </a:xfrm>
          <a:prstGeom prst="rect">
            <a:avLst/>
          </a:prstGeom>
          <a:noFill/>
        </p:spPr>
      </p:pic>
      <p:pic>
        <p:nvPicPr>
          <p:cNvPr id="38918" name="Picture 6" descr="the well that changed the world  Ryan 的图像结果"/>
          <p:cNvPicPr>
            <a:picLocks noChangeAspect="1" noChangeArrowheads="1"/>
          </p:cNvPicPr>
          <p:nvPr/>
        </p:nvPicPr>
        <p:blipFill>
          <a:blip r:embed="rId6"/>
          <a:srcRect/>
          <a:stretch>
            <a:fillRect/>
          </a:stretch>
        </p:blipFill>
        <p:spPr bwMode="auto">
          <a:xfrm>
            <a:off x="853613" y="2159771"/>
            <a:ext cx="3114097" cy="3823853"/>
          </a:xfrm>
          <a:prstGeom prst="rect">
            <a:avLst/>
          </a:prstGeom>
          <a:noFill/>
          <a:ln>
            <a:noFill/>
          </a:ln>
        </p:spPr>
      </p:pic>
    </p:spTree>
    <p:extLst>
      <p:ext uri="{BB962C8B-B14F-4D97-AF65-F5344CB8AC3E}">
        <p14:creationId xmlns:p14="http://schemas.microsoft.com/office/powerpoint/2010/main" val="252722579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635" y="1781388"/>
            <a:ext cx="9144000" cy="4784513"/>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en-US" altLang="zh-CN" sz="2800" b="1" dirty="0">
              <a:solidFill>
                <a:srgbClr val="2C7A8E"/>
              </a:solidFill>
              <a:latin typeface="Times New Roman" panose="02020603050405020304" pitchFamily="18" charset="0"/>
              <a:cs typeface="Times New Roman" panose="02020603050405020304" pitchFamily="18" charset="0"/>
            </a:endParaRPr>
          </a:p>
          <a:p>
            <a:pPr>
              <a:defRPr/>
            </a:pPr>
            <a:endParaRPr lang="en-US" altLang="zh-CN" sz="2800" b="1" dirty="0">
              <a:solidFill>
                <a:srgbClr val="2C7A8E"/>
              </a:solidFill>
              <a:latin typeface="Times New Roman" panose="02020603050405020304" pitchFamily="18" charset="0"/>
              <a:cs typeface="Times New Roman" panose="02020603050405020304" pitchFamily="18" charset="0"/>
            </a:endParaRPr>
          </a:p>
          <a:p>
            <a:pPr>
              <a:lnSpc>
                <a:spcPts val="3500"/>
              </a:lnSpc>
              <a:defRPr/>
            </a:pPr>
            <a:r>
              <a:rPr lang="en-US" altLang="zh-CN" sz="2400" b="1" dirty="0">
                <a:solidFill>
                  <a:srgbClr val="2C7A8E"/>
                </a:solidFill>
                <a:latin typeface="Times New Roman" panose="02020603050405020304" pitchFamily="18" charset="0"/>
                <a:cs typeface="Times New Roman" panose="02020603050405020304" pitchFamily="18" charset="0"/>
              </a:rPr>
              <a:t>  </a:t>
            </a:r>
          </a:p>
          <a:p>
            <a:pPr>
              <a:lnSpc>
                <a:spcPts val="3500"/>
              </a:lnSpc>
            </a:pPr>
            <a:r>
              <a:rPr lang="en-US" altLang="zh-CN" sz="2400" dirty="0">
                <a:solidFill>
                  <a:srgbClr val="2C7A8E"/>
                </a:solidFill>
                <a:latin typeface="Times New Roman" panose="02020603050405020304" pitchFamily="18" charset="0"/>
                <a:cs typeface="Times New Roman" panose="02020603050405020304" pitchFamily="18" charset="0"/>
              </a:rPr>
              <a:t> </a:t>
            </a:r>
          </a:p>
          <a:p>
            <a:endParaRPr lang="en-US" altLang="zh-CN" sz="2400" dirty="0">
              <a:solidFill>
                <a:srgbClr val="2C7A8E"/>
              </a:solidFill>
              <a:latin typeface="Times New Roman" panose="02020603050405020304" pitchFamily="18" charset="0"/>
              <a:cs typeface="Times New Roman" panose="02020603050405020304" pitchFamily="18" charset="0"/>
            </a:endParaRPr>
          </a:p>
          <a:p>
            <a:r>
              <a:rPr lang="en-US" altLang="zh-CN" dirty="0">
                <a:solidFill>
                  <a:srgbClr val="2C7A8E"/>
                </a:solidFill>
                <a:latin typeface="Times New Roman" panose="02020603050405020304" pitchFamily="18" charset="0"/>
                <a:cs typeface="Times New Roman" panose="02020603050405020304" pitchFamily="18" charset="0"/>
              </a:rPr>
              <a:t>  </a:t>
            </a:r>
          </a:p>
        </p:txBody>
      </p:sp>
      <p:sp>
        <p:nvSpPr>
          <p:cNvPr id="2" name="矩形 1"/>
          <p:cNvSpPr/>
          <p:nvPr/>
        </p:nvSpPr>
        <p:spPr>
          <a:xfrm>
            <a:off x="609201" y="1781059"/>
            <a:ext cx="7925598" cy="584775"/>
          </a:xfrm>
          <a:prstGeom prst="rect">
            <a:avLst/>
          </a:prstGeom>
        </p:spPr>
        <p:txBody>
          <a:bodyPr wrap="square">
            <a:spAutoFit/>
          </a:bodyPr>
          <a:lstStyle/>
          <a:p>
            <a:r>
              <a:rPr lang="en-US" altLang="zh-CN" dirty="0"/>
              <a:t>      </a:t>
            </a:r>
            <a:endParaRPr lang="zh-CN" altLang="zh-CN" sz="3600" b="1" i="1" dirty="0">
              <a:solidFill>
                <a:srgbClr val="2C7A8E"/>
              </a:solidFill>
              <a:latin typeface="Times New Roman" panose="02020603050405020304" pitchFamily="18" charset="0"/>
              <a:ea typeface="Segoe UI Black" panose="020B0A02040204020203" pitchFamily="34" charset="0"/>
              <a:cs typeface="Times New Roman" panose="02020603050405020304" pitchFamily="18" charset="0"/>
            </a:endParaRPr>
          </a:p>
        </p:txBody>
      </p:sp>
      <p:sp>
        <p:nvSpPr>
          <p:cNvPr id="12" name="矩形 11"/>
          <p:cNvSpPr/>
          <p:nvPr/>
        </p:nvSpPr>
        <p:spPr>
          <a:xfrm>
            <a:off x="477003" y="-193277"/>
            <a:ext cx="8189994" cy="830997"/>
          </a:xfrm>
          <a:prstGeom prst="rect">
            <a:avLst/>
          </a:prstGeom>
        </p:spPr>
        <p:txBody>
          <a:bodyPr wrap="square">
            <a:spAutoFit/>
          </a:bodyPr>
          <a:lstStyle/>
          <a:p>
            <a:r>
              <a:rPr lang="en-US" altLang="zh-CN" sz="4800" b="1" i="1" dirty="0">
                <a:solidFill>
                  <a:srgbClr val="2C7A8E"/>
                </a:solidFill>
                <a:latin typeface="Times New Roman" panose="02020603050405020304" pitchFamily="18" charset="0"/>
                <a:ea typeface="Segoe UI Black" panose="020B0A02040204020203" pitchFamily="34"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Intensive reading: Find detailed information</a:t>
            </a:r>
          </a:p>
        </p:txBody>
      </p:sp>
      <p:pic>
        <p:nvPicPr>
          <p:cNvPr id="2054" name="Picture 6" descr="学科网(www.zxxk.com)--教育资源门户，提供试卷、教案、课件、论文、素材及各类教学资源下载，还有大量而丰富的教学相关资讯！"/>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7323" y="4072836"/>
            <a:ext cx="15875" cy="29633"/>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学科网(www.zxxk.com)--教育资源门户，提供试卷、教案、课件、论文、素材及各类教学资源下载，还有大量而丰富的教学相关资讯！"/>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7323" y="4102469"/>
            <a:ext cx="15875" cy="21167"/>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学科网(www.zxxk.com)--教育资源门户，提供试卷、教案、课件、论文、素材及各类教学资源下载，还有大量而丰富的教学相关资讯！"/>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09601"/>
            <a:ext cx="15875" cy="21167"/>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2286000" y="2998113"/>
            <a:ext cx="4572000" cy="584775"/>
          </a:xfrm>
          <a:prstGeom prst="rect">
            <a:avLst/>
          </a:prstGeom>
        </p:spPr>
        <p:txBody>
          <a:bodyPr>
            <a:spAutoFit/>
          </a:bodyPr>
          <a:lstStyle/>
          <a:p>
            <a:endParaRPr lang="zh-CN" altLang="en-US" dirty="0"/>
          </a:p>
        </p:txBody>
      </p:sp>
      <p:sp>
        <p:nvSpPr>
          <p:cNvPr id="51205" name="AutoShape 5" descr="https://tse2-mm.cn.bing.net/th/id/OIP.45YbJvQX_V7zUenL9OuEVAHaKn?pid=Api&amp;rs=1"/>
          <p:cNvSpPr>
            <a:spLocks noChangeAspect="1" noChangeArrowheads="1"/>
          </p:cNvSpPr>
          <p:nvPr/>
        </p:nvSpPr>
        <p:spPr bwMode="auto">
          <a:xfrm>
            <a:off x="155575" y="-192617"/>
            <a:ext cx="304800" cy="406401"/>
          </a:xfrm>
          <a:prstGeom prst="rect">
            <a:avLst/>
          </a:prstGeom>
          <a:noFill/>
        </p:spPr>
        <p:txBody>
          <a:bodyPr vert="horz" wrap="square" lIns="91440" tIns="45720" rIns="91440" bIns="45720" numCol="1" anchor="t" anchorCtr="0" compatLnSpc="1"/>
          <a:lstStyle/>
          <a:p>
            <a:endParaRPr lang="zh-CN" altLang="en-US"/>
          </a:p>
        </p:txBody>
      </p:sp>
      <p:sp>
        <p:nvSpPr>
          <p:cNvPr id="51207" name="AutoShape 7" descr="https://tse2-mm.cn.bing.net/th/id/OIP.y8ziX3EvMD_ISpjGvqGzaAHaHY?w=203&amp;h=203&amp;c=7&amp;o=5&amp;pid=1.7"/>
          <p:cNvSpPr>
            <a:spLocks noChangeAspect="1" noChangeArrowheads="1"/>
          </p:cNvSpPr>
          <p:nvPr/>
        </p:nvSpPr>
        <p:spPr bwMode="auto">
          <a:xfrm>
            <a:off x="155575" y="-192617"/>
            <a:ext cx="304800" cy="406401"/>
          </a:xfrm>
          <a:prstGeom prst="rect">
            <a:avLst/>
          </a:prstGeom>
          <a:noFill/>
        </p:spPr>
        <p:txBody>
          <a:bodyPr vert="horz" wrap="square" lIns="91440" tIns="45720" rIns="91440" bIns="45720" numCol="1" anchor="t" anchorCtr="0" compatLnSpc="1"/>
          <a:lstStyle/>
          <a:p>
            <a:endParaRPr lang="zh-CN" altLang="en-US"/>
          </a:p>
        </p:txBody>
      </p:sp>
      <p:sp>
        <p:nvSpPr>
          <p:cNvPr id="14" name="矩形 13"/>
          <p:cNvSpPr/>
          <p:nvPr/>
        </p:nvSpPr>
        <p:spPr>
          <a:xfrm>
            <a:off x="130175" y="1927014"/>
            <a:ext cx="8882380" cy="3453253"/>
          </a:xfrm>
          <a:prstGeom prst="rect">
            <a:avLst/>
          </a:prstGeom>
          <a:noFill/>
          <a:extLst>
            <a:ext uri="{909E8E84-426E-40DD-AFC4-6F175D3DCCD1}">
              <a14:hiddenFill xmlns:a14="http://schemas.microsoft.com/office/drawing/2010/main">
                <a:solidFill>
                  <a:schemeClr val="accent6">
                    <a:lumMod val="40000"/>
                    <a:lumOff val="60000"/>
                  </a:schemeClr>
                </a:solidFill>
              </a14:hiddenFill>
            </a:ext>
          </a:extLst>
        </p:spPr>
        <p:txBody>
          <a:bodyPr wrap="square">
            <a:spAutoFit/>
          </a:bodyPr>
          <a:lstStyle/>
          <a:p>
            <a:pPr indent="0" fontAlgn="auto">
              <a:lnSpc>
                <a:spcPct val="130000"/>
              </a:lnSpc>
              <a:buNone/>
            </a:pPr>
            <a:r>
              <a:rPr lang="en-US" altLang="zh-CN" sz="2800" dirty="0">
                <a:latin typeface="Times New Roman" panose="02020603050405020304" pitchFamily="18" charset="0"/>
                <a:cs typeface="Times New Roman" panose="02020603050405020304" pitchFamily="18" charset="0"/>
              </a:rPr>
              <a:t>1. Ryan could get clean drinking water within ten steps, but </a:t>
            </a:r>
          </a:p>
          <a:p>
            <a:pPr indent="0" fontAlgn="auto">
              <a:lnSpc>
                <a:spcPct val="130000"/>
              </a:lnSpc>
              <a:buNone/>
            </a:pPr>
            <a:r>
              <a:rPr lang="en-US" altLang="zh-CN" sz="2800" dirty="0">
                <a:latin typeface="Times New Roman" panose="02020603050405020304" pitchFamily="18" charset="0"/>
                <a:cs typeface="Times New Roman" panose="02020603050405020304" pitchFamily="18" charset="0"/>
              </a:rPr>
              <a:t>    some African children had to ______________________</a:t>
            </a:r>
          </a:p>
          <a:p>
            <a:pPr indent="0" fontAlgn="auto">
              <a:lnSpc>
                <a:spcPct val="130000"/>
              </a:lnSpc>
              <a:buNone/>
            </a:pPr>
            <a:r>
              <a:rPr lang="en-US" altLang="zh-CN" sz="2800" dirty="0">
                <a:latin typeface="Times New Roman" panose="02020603050405020304" pitchFamily="18" charset="0"/>
                <a:cs typeface="Times New Roman" panose="02020603050405020304" pitchFamily="18" charset="0"/>
              </a:rPr>
              <a:t>    _________________. So Ryan decided to help. </a:t>
            </a:r>
          </a:p>
          <a:p>
            <a:pPr indent="0" fontAlgn="auto">
              <a:lnSpc>
                <a:spcPct val="130000"/>
              </a:lnSpc>
              <a:buNone/>
            </a:pPr>
            <a:r>
              <a:rPr lang="en-US" altLang="zh-CN" sz="2800" dirty="0">
                <a:latin typeface="Times New Roman" panose="02020603050405020304" pitchFamily="18" charset="0"/>
                <a:cs typeface="Times New Roman" panose="02020603050405020304" pitchFamily="18" charset="0"/>
              </a:rPr>
              <a:t>2. Ryan cleaned windows and did gardening, and reached  </a:t>
            </a:r>
          </a:p>
          <a:p>
            <a:pPr indent="0" fontAlgn="auto">
              <a:lnSpc>
                <a:spcPct val="130000"/>
              </a:lnSpc>
              <a:buNone/>
            </a:pPr>
            <a:r>
              <a:rPr lang="en-US" altLang="zh-CN" sz="2800" dirty="0">
                <a:latin typeface="Times New Roman" panose="02020603050405020304" pitchFamily="18" charset="0"/>
                <a:cs typeface="Times New Roman" panose="02020603050405020304" pitchFamily="18" charset="0"/>
              </a:rPr>
              <a:t>    ___________________. But when he ________________</a:t>
            </a:r>
          </a:p>
          <a:p>
            <a:pPr indent="0" fontAlgn="auto">
              <a:lnSpc>
                <a:spcPct val="130000"/>
              </a:lnSpc>
              <a:buNone/>
            </a:pPr>
            <a:r>
              <a:rPr lang="en-US" altLang="zh-CN" sz="2800" dirty="0">
                <a:latin typeface="Times New Roman" panose="02020603050405020304" pitchFamily="18" charset="0"/>
                <a:cs typeface="Times New Roman" panose="02020603050405020304" pitchFamily="18" charset="0"/>
              </a:rPr>
              <a:t>    ________ he was told it cost $2,000 to build a well. </a:t>
            </a:r>
            <a:endParaRPr lang="zh-CN" altLang="en-US" sz="28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5002009" y="2514566"/>
            <a:ext cx="3604260" cy="523220"/>
          </a:xfrm>
          <a:prstGeom prst="rect">
            <a:avLst/>
          </a:prstGeom>
          <a:noFill/>
        </p:spPr>
        <p:txBody>
          <a:bodyPr wrap="squar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rPr>
              <a:t>walk ten kilometres to </a:t>
            </a:r>
          </a:p>
        </p:txBody>
      </p:sp>
      <p:sp>
        <p:nvSpPr>
          <p:cNvPr id="16" name="TextBox 15"/>
          <p:cNvSpPr txBox="1"/>
          <p:nvPr/>
        </p:nvSpPr>
        <p:spPr>
          <a:xfrm>
            <a:off x="609201" y="4174733"/>
            <a:ext cx="3576955" cy="523220"/>
          </a:xfrm>
          <a:prstGeom prst="rect">
            <a:avLst/>
          </a:prstGeom>
          <a:noFill/>
        </p:spPr>
        <p:txBody>
          <a:bodyPr wrap="squar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rPr>
              <a:t>his first target of $70</a:t>
            </a:r>
          </a:p>
        </p:txBody>
      </p:sp>
      <p:sp>
        <p:nvSpPr>
          <p:cNvPr id="17" name="TextBox 16"/>
          <p:cNvSpPr txBox="1"/>
          <p:nvPr/>
        </p:nvSpPr>
        <p:spPr>
          <a:xfrm>
            <a:off x="5963920" y="4204850"/>
            <a:ext cx="2988945" cy="523220"/>
          </a:xfrm>
          <a:prstGeom prst="rect">
            <a:avLst/>
          </a:prstGeom>
          <a:noFill/>
        </p:spPr>
        <p:txBody>
          <a:bodyPr wrap="squar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rPr>
              <a:t>gave the money to </a:t>
            </a:r>
          </a:p>
        </p:txBody>
      </p:sp>
      <p:sp>
        <p:nvSpPr>
          <p:cNvPr id="3" name="文本框 2"/>
          <p:cNvSpPr txBox="1"/>
          <p:nvPr/>
        </p:nvSpPr>
        <p:spPr>
          <a:xfrm>
            <a:off x="48896" y="999913"/>
            <a:ext cx="9045575" cy="523220"/>
          </a:xfrm>
          <a:prstGeom prst="rect">
            <a:avLst/>
          </a:prstGeom>
          <a:noFill/>
        </p:spPr>
        <p:txBody>
          <a:bodyPr wrap="square" rtlCol="0">
            <a:spAutoFit/>
          </a:bodyPr>
          <a:lstStyle/>
          <a:p>
            <a:r>
              <a:rPr lang="en-US" altLang="zh-CN" sz="2800" b="1" dirty="0">
                <a:solidFill>
                  <a:schemeClr val="accent1">
                    <a:lumMod val="50000"/>
                  </a:schemeClr>
                </a:solidFill>
                <a:latin typeface="Times New Roman" panose="02020603050405020304" pitchFamily="18" charset="0"/>
                <a:cs typeface="Times New Roman" panose="02020603050405020304" pitchFamily="18" charset="0"/>
              </a:rPr>
              <a:t>Complete Ryan’s story with expressions from the passage.</a:t>
            </a:r>
          </a:p>
        </p:txBody>
      </p:sp>
      <p:sp>
        <p:nvSpPr>
          <p:cNvPr id="4" name="文本框 3"/>
          <p:cNvSpPr txBox="1"/>
          <p:nvPr/>
        </p:nvSpPr>
        <p:spPr>
          <a:xfrm>
            <a:off x="561976" y="3059668"/>
            <a:ext cx="3314065" cy="523220"/>
          </a:xfrm>
          <a:prstGeom prst="rect">
            <a:avLst/>
          </a:prstGeom>
          <a:noFill/>
        </p:spPr>
        <p:txBody>
          <a:bodyPr wrap="squar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sym typeface="+mn-ea"/>
              </a:rPr>
              <a:t>get water every day</a:t>
            </a:r>
          </a:p>
        </p:txBody>
      </p:sp>
      <p:sp>
        <p:nvSpPr>
          <p:cNvPr id="5" name="文本框 4"/>
          <p:cNvSpPr txBox="1"/>
          <p:nvPr/>
        </p:nvSpPr>
        <p:spPr>
          <a:xfrm>
            <a:off x="482912" y="4757461"/>
            <a:ext cx="1605280" cy="523220"/>
          </a:xfrm>
          <a:prstGeom prst="rect">
            <a:avLst/>
          </a:prstGeom>
          <a:noFill/>
        </p:spPr>
        <p:txBody>
          <a:bodyPr wrap="squar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sym typeface="+mn-ea"/>
              </a:rPr>
              <a:t>a charity</a:t>
            </a:r>
          </a:p>
        </p:txBody>
      </p:sp>
    </p:spTree>
    <p:extLst>
      <p:ext uri="{BB962C8B-B14F-4D97-AF65-F5344CB8AC3E}">
        <p14:creationId xmlns:p14="http://schemas.microsoft.com/office/powerpoint/2010/main" val="8900478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arn(inVertical)">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arn(inVertical)">
                                      <p:cBhvr>
                                        <p:cTn id="20" dur="500"/>
                                        <p:tgtEl>
                                          <p:spTgt spid="17"/>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arn(inVertic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 y="1781388"/>
            <a:ext cx="9144000" cy="4784513"/>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en-US" altLang="zh-CN" sz="2800" b="1" dirty="0">
              <a:solidFill>
                <a:srgbClr val="2C7A8E"/>
              </a:solidFill>
              <a:latin typeface="Times New Roman" panose="02020603050405020304" pitchFamily="18" charset="0"/>
              <a:cs typeface="Times New Roman" panose="02020603050405020304" pitchFamily="18" charset="0"/>
            </a:endParaRPr>
          </a:p>
          <a:p>
            <a:pPr>
              <a:defRPr/>
            </a:pPr>
            <a:endParaRPr lang="en-US" altLang="zh-CN" sz="2800" b="1" dirty="0">
              <a:solidFill>
                <a:srgbClr val="2C7A8E"/>
              </a:solidFill>
              <a:latin typeface="Times New Roman" panose="02020603050405020304" pitchFamily="18" charset="0"/>
              <a:cs typeface="Times New Roman" panose="02020603050405020304" pitchFamily="18" charset="0"/>
            </a:endParaRPr>
          </a:p>
          <a:p>
            <a:pPr>
              <a:lnSpc>
                <a:spcPts val="3500"/>
              </a:lnSpc>
              <a:defRPr/>
            </a:pPr>
            <a:r>
              <a:rPr lang="en-US" altLang="zh-CN" sz="2400" b="1" dirty="0">
                <a:solidFill>
                  <a:srgbClr val="2C7A8E"/>
                </a:solidFill>
                <a:latin typeface="Times New Roman" panose="02020603050405020304" pitchFamily="18" charset="0"/>
                <a:cs typeface="Times New Roman" panose="02020603050405020304" pitchFamily="18" charset="0"/>
              </a:rPr>
              <a:t>  </a:t>
            </a:r>
          </a:p>
          <a:p>
            <a:pPr>
              <a:lnSpc>
                <a:spcPts val="3500"/>
              </a:lnSpc>
            </a:pPr>
            <a:r>
              <a:rPr lang="en-US" altLang="zh-CN" sz="2400" dirty="0">
                <a:solidFill>
                  <a:srgbClr val="2C7A8E"/>
                </a:solidFill>
                <a:latin typeface="Times New Roman" panose="02020603050405020304" pitchFamily="18" charset="0"/>
                <a:cs typeface="Times New Roman" panose="02020603050405020304" pitchFamily="18" charset="0"/>
              </a:rPr>
              <a:t> </a:t>
            </a:r>
          </a:p>
          <a:p>
            <a:endParaRPr lang="en-US" altLang="zh-CN" sz="2400" dirty="0">
              <a:solidFill>
                <a:srgbClr val="2C7A8E"/>
              </a:solidFill>
              <a:latin typeface="Times New Roman" panose="02020603050405020304" pitchFamily="18" charset="0"/>
              <a:cs typeface="Times New Roman" panose="02020603050405020304" pitchFamily="18" charset="0"/>
            </a:endParaRPr>
          </a:p>
          <a:p>
            <a:r>
              <a:rPr lang="en-US" altLang="zh-CN" dirty="0">
                <a:solidFill>
                  <a:srgbClr val="2C7A8E"/>
                </a:solidFill>
                <a:latin typeface="Times New Roman" panose="02020603050405020304" pitchFamily="18" charset="0"/>
                <a:cs typeface="Times New Roman" panose="02020603050405020304" pitchFamily="18" charset="0"/>
              </a:rPr>
              <a:t>  </a:t>
            </a:r>
          </a:p>
        </p:txBody>
      </p:sp>
      <p:sp>
        <p:nvSpPr>
          <p:cNvPr id="2" name="矩形 1"/>
          <p:cNvSpPr/>
          <p:nvPr/>
        </p:nvSpPr>
        <p:spPr>
          <a:xfrm>
            <a:off x="609201" y="1781059"/>
            <a:ext cx="7925598" cy="584775"/>
          </a:xfrm>
          <a:prstGeom prst="rect">
            <a:avLst/>
          </a:prstGeom>
        </p:spPr>
        <p:txBody>
          <a:bodyPr wrap="square">
            <a:spAutoFit/>
          </a:bodyPr>
          <a:lstStyle/>
          <a:p>
            <a:r>
              <a:rPr lang="en-US" altLang="zh-CN" dirty="0"/>
              <a:t>      </a:t>
            </a:r>
            <a:endParaRPr lang="zh-CN" altLang="zh-CN" sz="3600" b="1" i="1" dirty="0">
              <a:solidFill>
                <a:srgbClr val="2C7A8E"/>
              </a:solidFill>
              <a:latin typeface="Times New Roman" panose="02020603050405020304" pitchFamily="18" charset="0"/>
              <a:ea typeface="Segoe UI Black" panose="020B0A02040204020203" pitchFamily="34" charset="0"/>
              <a:cs typeface="Times New Roman" panose="02020603050405020304" pitchFamily="18" charset="0"/>
            </a:endParaRPr>
          </a:p>
        </p:txBody>
      </p:sp>
      <p:sp>
        <p:nvSpPr>
          <p:cNvPr id="12" name="矩形 11"/>
          <p:cNvSpPr/>
          <p:nvPr/>
        </p:nvSpPr>
        <p:spPr>
          <a:xfrm>
            <a:off x="453508" y="-193277"/>
            <a:ext cx="8189994" cy="830997"/>
          </a:xfrm>
          <a:prstGeom prst="rect">
            <a:avLst/>
          </a:prstGeom>
        </p:spPr>
        <p:txBody>
          <a:bodyPr wrap="square">
            <a:spAutoFit/>
          </a:bodyPr>
          <a:lstStyle/>
          <a:p>
            <a:r>
              <a:rPr lang="en-US" altLang="zh-CN" sz="4800" b="1" i="1" dirty="0">
                <a:solidFill>
                  <a:srgbClr val="2C7A8E"/>
                </a:solidFill>
                <a:latin typeface="Times New Roman" panose="02020603050405020304" pitchFamily="18" charset="0"/>
                <a:ea typeface="Segoe UI Black" panose="020B0A02040204020203" pitchFamily="34"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Intensive reading: Find detailed information</a:t>
            </a:r>
          </a:p>
        </p:txBody>
      </p:sp>
      <p:pic>
        <p:nvPicPr>
          <p:cNvPr id="2054" name="Picture 6" descr="学科网(www.zxxk.com)--教育资源门户，提供试卷、教案、课件、论文、素材及各类教学资源下载，还有大量而丰富的教学相关资讯！"/>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7323" y="4072836"/>
            <a:ext cx="15875" cy="29633"/>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学科网(www.zxxk.com)--教育资源门户，提供试卷、教案、课件、论文、素材及各类教学资源下载，还有大量而丰富的教学相关资讯！"/>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7323" y="4102469"/>
            <a:ext cx="15875" cy="21167"/>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学科网(www.zxxk.com)--教育资源门户，提供试卷、教案、课件、论文、素材及各类教学资源下载，还有大量而丰富的教学相关资讯！"/>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09601"/>
            <a:ext cx="15875" cy="21167"/>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2286000" y="2998113"/>
            <a:ext cx="4572000" cy="584775"/>
          </a:xfrm>
          <a:prstGeom prst="rect">
            <a:avLst/>
          </a:prstGeom>
        </p:spPr>
        <p:txBody>
          <a:bodyPr>
            <a:spAutoFit/>
          </a:bodyPr>
          <a:lstStyle/>
          <a:p>
            <a:endParaRPr lang="zh-CN" altLang="en-US" dirty="0"/>
          </a:p>
        </p:txBody>
      </p:sp>
      <p:sp>
        <p:nvSpPr>
          <p:cNvPr id="51205" name="AutoShape 5" descr="https://tse2-mm.cn.bing.net/th/id/OIP.45YbJvQX_V7zUenL9OuEVAHaKn?pid=Api&amp;rs=1"/>
          <p:cNvSpPr>
            <a:spLocks noChangeAspect="1" noChangeArrowheads="1"/>
          </p:cNvSpPr>
          <p:nvPr/>
        </p:nvSpPr>
        <p:spPr bwMode="auto">
          <a:xfrm>
            <a:off x="155575" y="-192617"/>
            <a:ext cx="304800" cy="406401"/>
          </a:xfrm>
          <a:prstGeom prst="rect">
            <a:avLst/>
          </a:prstGeom>
          <a:noFill/>
        </p:spPr>
        <p:txBody>
          <a:bodyPr vert="horz" wrap="square" lIns="91440" tIns="45720" rIns="91440" bIns="45720" numCol="1" anchor="t" anchorCtr="0" compatLnSpc="1"/>
          <a:lstStyle/>
          <a:p>
            <a:endParaRPr lang="zh-CN" altLang="en-US"/>
          </a:p>
        </p:txBody>
      </p:sp>
      <p:sp>
        <p:nvSpPr>
          <p:cNvPr id="51207" name="AutoShape 7" descr="https://tse2-mm.cn.bing.net/th/id/OIP.y8ziX3EvMD_ISpjGvqGzaAHaHY?w=203&amp;h=203&amp;c=7&amp;o=5&amp;pid=1.7"/>
          <p:cNvSpPr>
            <a:spLocks noChangeAspect="1" noChangeArrowheads="1"/>
          </p:cNvSpPr>
          <p:nvPr/>
        </p:nvSpPr>
        <p:spPr bwMode="auto">
          <a:xfrm>
            <a:off x="155575" y="-192617"/>
            <a:ext cx="304800" cy="406401"/>
          </a:xfrm>
          <a:prstGeom prst="rect">
            <a:avLst/>
          </a:prstGeom>
          <a:noFill/>
        </p:spPr>
        <p:txBody>
          <a:bodyPr vert="horz" wrap="square" lIns="91440" tIns="45720" rIns="91440" bIns="45720" numCol="1" anchor="t" anchorCtr="0" compatLnSpc="1"/>
          <a:lstStyle/>
          <a:p>
            <a:endParaRPr lang="zh-CN" altLang="en-US"/>
          </a:p>
        </p:txBody>
      </p:sp>
      <p:sp>
        <p:nvSpPr>
          <p:cNvPr id="14" name="矩形 13"/>
          <p:cNvSpPr/>
          <p:nvPr/>
        </p:nvSpPr>
        <p:spPr>
          <a:xfrm>
            <a:off x="102235" y="1781387"/>
            <a:ext cx="8939530" cy="3711785"/>
          </a:xfrm>
          <a:prstGeom prst="rect">
            <a:avLst/>
          </a:prstGeom>
          <a:solidFill>
            <a:srgbClr val="000000">
              <a:alpha val="0"/>
            </a:srgbClr>
          </a:solidFill>
        </p:spPr>
        <p:txBody>
          <a:bodyPr wrap="square">
            <a:spAutoFit/>
          </a:bodyPr>
          <a:lstStyle/>
          <a:p>
            <a:pPr indent="0" fontAlgn="auto">
              <a:lnSpc>
                <a:spcPct val="120000"/>
              </a:lnSpc>
              <a:buNone/>
            </a:pPr>
            <a:r>
              <a:rPr lang="en-US" altLang="zh-CN" sz="2800" dirty="0">
                <a:latin typeface="Times New Roman" panose="02020603050405020304" pitchFamily="18" charset="0"/>
                <a:cs typeface="Times New Roman" panose="02020603050405020304" pitchFamily="18" charset="0"/>
              </a:rPr>
              <a:t>3. Ryan persuaded his classmates and </a:t>
            </a:r>
            <a:r>
              <a:rPr lang="en-US" altLang="zh-CN" sz="2800" dirty="0" err="1">
                <a:latin typeface="Times New Roman" panose="02020603050405020304" pitchFamily="18" charset="0"/>
                <a:cs typeface="Times New Roman" panose="02020603050405020304" pitchFamily="18" charset="0"/>
              </a:rPr>
              <a:t>neighbours</a:t>
            </a:r>
            <a:r>
              <a:rPr lang="en-US" altLang="zh-CN" sz="2800" dirty="0">
                <a:latin typeface="Times New Roman" panose="02020603050405020304" pitchFamily="18" charset="0"/>
                <a:cs typeface="Times New Roman" panose="02020603050405020304" pitchFamily="18" charset="0"/>
              </a:rPr>
              <a:t> to _______  </a:t>
            </a:r>
          </a:p>
          <a:p>
            <a:pPr indent="0" fontAlgn="auto">
              <a:lnSpc>
                <a:spcPct val="120000"/>
              </a:lnSpc>
              <a:buNone/>
            </a:pPr>
            <a:r>
              <a:rPr lang="en-US" altLang="zh-CN" sz="2800" dirty="0">
                <a:latin typeface="Times New Roman" panose="02020603050405020304" pitchFamily="18" charset="0"/>
                <a:cs typeface="Times New Roman" panose="02020603050405020304" pitchFamily="18" charset="0"/>
              </a:rPr>
              <a:t>    _______. His mother’s friend also helped him. After </a:t>
            </a:r>
          </a:p>
          <a:p>
            <a:pPr indent="0" fontAlgn="auto">
              <a:lnSpc>
                <a:spcPct val="120000"/>
              </a:lnSpc>
              <a:buNone/>
            </a:pPr>
            <a:r>
              <a:rPr lang="en-US" altLang="zh-CN" sz="2800" dirty="0">
                <a:latin typeface="Times New Roman" panose="02020603050405020304" pitchFamily="18" charset="0"/>
                <a:cs typeface="Times New Roman" panose="02020603050405020304" pitchFamily="18" charset="0"/>
              </a:rPr>
              <a:t>    several months, he raised enough money and a well was </a:t>
            </a:r>
          </a:p>
          <a:p>
            <a:pPr indent="0" fontAlgn="auto">
              <a:lnSpc>
                <a:spcPct val="120000"/>
              </a:lnSpc>
              <a:buNone/>
            </a:pPr>
            <a:r>
              <a:rPr lang="en-US" altLang="zh-CN" sz="2800" dirty="0">
                <a:latin typeface="Times New Roman" panose="02020603050405020304" pitchFamily="18" charset="0"/>
                <a:cs typeface="Times New Roman" panose="02020603050405020304" pitchFamily="18" charset="0"/>
              </a:rPr>
              <a:t>    built in Uganda. </a:t>
            </a:r>
          </a:p>
          <a:p>
            <a:pPr indent="0" fontAlgn="auto">
              <a:lnSpc>
                <a:spcPct val="120000"/>
              </a:lnSpc>
              <a:buNone/>
            </a:pPr>
            <a:r>
              <a:rPr lang="en-US" altLang="zh-CN" sz="2800" dirty="0">
                <a:latin typeface="Times New Roman" panose="02020603050405020304" pitchFamily="18" charset="0"/>
                <a:cs typeface="Times New Roman" panose="02020603050405020304" pitchFamily="18" charset="0"/>
              </a:rPr>
              <a:t>4. Ryan visited Uganda. He saw ______________ . He also </a:t>
            </a:r>
          </a:p>
          <a:p>
            <a:pPr indent="0" fontAlgn="auto">
              <a:lnSpc>
                <a:spcPct val="120000"/>
              </a:lnSpc>
              <a:buNone/>
            </a:pPr>
            <a:r>
              <a:rPr lang="en-US" altLang="zh-CN" sz="2800" dirty="0">
                <a:latin typeface="Times New Roman" panose="02020603050405020304" pitchFamily="18" charset="0"/>
                <a:cs typeface="Times New Roman" panose="02020603050405020304" pitchFamily="18" charset="0"/>
              </a:rPr>
              <a:t>    saw ___________________________who had turned out </a:t>
            </a:r>
          </a:p>
          <a:p>
            <a:pPr indent="0" fontAlgn="auto">
              <a:lnSpc>
                <a:spcPct val="120000"/>
              </a:lnSpc>
              <a:buNone/>
            </a:pPr>
            <a:r>
              <a:rPr lang="en-US" altLang="zh-CN" sz="2800" dirty="0">
                <a:latin typeface="Times New Roman" panose="02020603050405020304" pitchFamily="18" charset="0"/>
                <a:cs typeface="Times New Roman" panose="02020603050405020304" pitchFamily="18" charset="0"/>
              </a:rPr>
              <a:t>    to welcome him. </a:t>
            </a:r>
            <a:endParaRPr lang="zh-CN" altLang="en-US" sz="28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7675609" y="1852415"/>
            <a:ext cx="1269365" cy="523220"/>
          </a:xfrm>
          <a:prstGeom prst="rect">
            <a:avLst/>
          </a:prstGeom>
          <a:noFill/>
        </p:spPr>
        <p:txBody>
          <a:bodyPr wrap="squar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rPr>
              <a:t>donate</a:t>
            </a:r>
          </a:p>
        </p:txBody>
      </p:sp>
      <p:sp>
        <p:nvSpPr>
          <p:cNvPr id="16" name="TextBox 15"/>
          <p:cNvSpPr txBox="1"/>
          <p:nvPr/>
        </p:nvSpPr>
        <p:spPr>
          <a:xfrm>
            <a:off x="4747114" y="3811226"/>
            <a:ext cx="2751993" cy="523220"/>
          </a:xfrm>
          <a:prstGeom prst="rect">
            <a:avLst/>
          </a:prstGeom>
          <a:noFill/>
        </p:spPr>
        <p:txBody>
          <a:bodyPr wrap="squar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rPr>
              <a:t>the finished well</a:t>
            </a:r>
          </a:p>
        </p:txBody>
      </p:sp>
      <p:sp>
        <p:nvSpPr>
          <p:cNvPr id="17" name="TextBox 16"/>
          <p:cNvSpPr txBox="1"/>
          <p:nvPr/>
        </p:nvSpPr>
        <p:spPr>
          <a:xfrm>
            <a:off x="1184619" y="4334446"/>
            <a:ext cx="4967654" cy="523220"/>
          </a:xfrm>
          <a:prstGeom prst="rect">
            <a:avLst/>
          </a:prstGeom>
          <a:noFill/>
        </p:spPr>
        <p:txBody>
          <a:bodyPr wrap="squar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rPr>
              <a:t>hundreds of delighted students</a:t>
            </a:r>
          </a:p>
        </p:txBody>
      </p:sp>
      <p:sp>
        <p:nvSpPr>
          <p:cNvPr id="3" name="文本框 2"/>
          <p:cNvSpPr txBox="1"/>
          <p:nvPr/>
        </p:nvSpPr>
        <p:spPr>
          <a:xfrm>
            <a:off x="48896" y="999913"/>
            <a:ext cx="9045575" cy="523220"/>
          </a:xfrm>
          <a:prstGeom prst="rect">
            <a:avLst/>
          </a:prstGeom>
          <a:noFill/>
        </p:spPr>
        <p:txBody>
          <a:bodyPr wrap="square" rtlCol="0">
            <a:spAutoFit/>
          </a:bodyPr>
          <a:lstStyle/>
          <a:p>
            <a:r>
              <a:rPr lang="en-US" altLang="zh-CN" sz="2800" b="1" dirty="0">
                <a:solidFill>
                  <a:schemeClr val="accent1">
                    <a:lumMod val="50000"/>
                  </a:schemeClr>
                </a:solidFill>
                <a:latin typeface="Times New Roman" panose="02020603050405020304" pitchFamily="18" charset="0"/>
                <a:cs typeface="Times New Roman" panose="02020603050405020304" pitchFamily="18" charset="0"/>
              </a:rPr>
              <a:t>Complete Ryan’s story with expressions from the passage.</a:t>
            </a:r>
          </a:p>
        </p:txBody>
      </p:sp>
      <p:sp>
        <p:nvSpPr>
          <p:cNvPr id="5" name="文本框 4"/>
          <p:cNvSpPr txBox="1"/>
          <p:nvPr/>
        </p:nvSpPr>
        <p:spPr>
          <a:xfrm>
            <a:off x="609201" y="2359695"/>
            <a:ext cx="1358900" cy="523220"/>
          </a:xfrm>
          <a:prstGeom prst="rect">
            <a:avLst/>
          </a:prstGeom>
          <a:noFill/>
        </p:spPr>
        <p:txBody>
          <a:bodyPr wrap="squar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sym typeface="+mn-ea"/>
              </a:rPr>
              <a:t>money</a:t>
            </a:r>
          </a:p>
        </p:txBody>
      </p:sp>
    </p:spTree>
    <p:extLst>
      <p:ext uri="{BB962C8B-B14F-4D97-AF65-F5344CB8AC3E}">
        <p14:creationId xmlns:p14="http://schemas.microsoft.com/office/powerpoint/2010/main" val="36397893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arn(inVertical)">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arn(inVertical)">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 y="1781388"/>
            <a:ext cx="9144000" cy="4784513"/>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en-US" altLang="zh-CN" sz="2800" b="1" dirty="0">
              <a:solidFill>
                <a:srgbClr val="2C7A8E"/>
              </a:solidFill>
              <a:latin typeface="Times New Roman" panose="02020603050405020304" pitchFamily="18" charset="0"/>
              <a:cs typeface="Times New Roman" panose="02020603050405020304" pitchFamily="18" charset="0"/>
            </a:endParaRPr>
          </a:p>
          <a:p>
            <a:pPr>
              <a:defRPr/>
            </a:pPr>
            <a:endParaRPr lang="en-US" altLang="zh-CN" sz="2800" b="1" dirty="0">
              <a:solidFill>
                <a:srgbClr val="2C7A8E"/>
              </a:solidFill>
              <a:latin typeface="Times New Roman" panose="02020603050405020304" pitchFamily="18" charset="0"/>
              <a:cs typeface="Times New Roman" panose="02020603050405020304" pitchFamily="18" charset="0"/>
            </a:endParaRPr>
          </a:p>
          <a:p>
            <a:pPr>
              <a:lnSpc>
                <a:spcPts val="3500"/>
              </a:lnSpc>
              <a:defRPr/>
            </a:pPr>
            <a:r>
              <a:rPr lang="en-US" altLang="zh-CN" sz="2400" b="1" dirty="0">
                <a:solidFill>
                  <a:srgbClr val="2C7A8E"/>
                </a:solidFill>
                <a:latin typeface="Times New Roman" panose="02020603050405020304" pitchFamily="18" charset="0"/>
                <a:cs typeface="Times New Roman" panose="02020603050405020304" pitchFamily="18" charset="0"/>
              </a:rPr>
              <a:t>  </a:t>
            </a:r>
          </a:p>
          <a:p>
            <a:pPr>
              <a:lnSpc>
                <a:spcPts val="3500"/>
              </a:lnSpc>
            </a:pPr>
            <a:r>
              <a:rPr lang="en-US" altLang="zh-CN" sz="2400" dirty="0">
                <a:solidFill>
                  <a:srgbClr val="2C7A8E"/>
                </a:solidFill>
                <a:latin typeface="Times New Roman" panose="02020603050405020304" pitchFamily="18" charset="0"/>
                <a:cs typeface="Times New Roman" panose="02020603050405020304" pitchFamily="18" charset="0"/>
              </a:rPr>
              <a:t> </a:t>
            </a:r>
          </a:p>
          <a:p>
            <a:endParaRPr lang="en-US" altLang="zh-CN" sz="2400" dirty="0">
              <a:solidFill>
                <a:srgbClr val="2C7A8E"/>
              </a:solidFill>
              <a:latin typeface="Times New Roman" panose="02020603050405020304" pitchFamily="18" charset="0"/>
              <a:cs typeface="Times New Roman" panose="02020603050405020304" pitchFamily="18" charset="0"/>
            </a:endParaRPr>
          </a:p>
          <a:p>
            <a:r>
              <a:rPr lang="en-US" altLang="zh-CN" dirty="0">
                <a:solidFill>
                  <a:srgbClr val="2C7A8E"/>
                </a:solidFill>
                <a:latin typeface="Times New Roman" panose="02020603050405020304" pitchFamily="18" charset="0"/>
                <a:cs typeface="Times New Roman" panose="02020603050405020304" pitchFamily="18" charset="0"/>
              </a:rPr>
              <a:t>  </a:t>
            </a:r>
          </a:p>
        </p:txBody>
      </p:sp>
      <p:sp>
        <p:nvSpPr>
          <p:cNvPr id="2" name="矩形 1"/>
          <p:cNvSpPr/>
          <p:nvPr/>
        </p:nvSpPr>
        <p:spPr>
          <a:xfrm>
            <a:off x="609201" y="1781059"/>
            <a:ext cx="7925598" cy="584775"/>
          </a:xfrm>
          <a:prstGeom prst="rect">
            <a:avLst/>
          </a:prstGeom>
        </p:spPr>
        <p:txBody>
          <a:bodyPr wrap="square">
            <a:spAutoFit/>
          </a:bodyPr>
          <a:lstStyle/>
          <a:p>
            <a:r>
              <a:rPr lang="en-US" altLang="zh-CN" dirty="0"/>
              <a:t>      </a:t>
            </a:r>
            <a:endParaRPr lang="zh-CN" altLang="zh-CN" sz="3600" b="1" i="1" dirty="0">
              <a:solidFill>
                <a:srgbClr val="2C7A8E"/>
              </a:solidFill>
              <a:latin typeface="Times New Roman" panose="02020603050405020304" pitchFamily="18" charset="0"/>
              <a:ea typeface="Segoe UI Black" panose="020B0A02040204020203" pitchFamily="34" charset="0"/>
              <a:cs typeface="Times New Roman" panose="02020603050405020304" pitchFamily="18" charset="0"/>
            </a:endParaRPr>
          </a:p>
        </p:txBody>
      </p:sp>
      <p:sp>
        <p:nvSpPr>
          <p:cNvPr id="12" name="矩形 11"/>
          <p:cNvSpPr/>
          <p:nvPr/>
        </p:nvSpPr>
        <p:spPr>
          <a:xfrm>
            <a:off x="453508" y="-193277"/>
            <a:ext cx="8189994" cy="830997"/>
          </a:xfrm>
          <a:prstGeom prst="rect">
            <a:avLst/>
          </a:prstGeom>
        </p:spPr>
        <p:txBody>
          <a:bodyPr wrap="square">
            <a:spAutoFit/>
          </a:bodyPr>
          <a:lstStyle/>
          <a:p>
            <a:r>
              <a:rPr lang="en-US" altLang="zh-CN" sz="4800" b="1" i="1" dirty="0">
                <a:solidFill>
                  <a:srgbClr val="2C7A8E"/>
                </a:solidFill>
                <a:latin typeface="Times New Roman" panose="02020603050405020304" pitchFamily="18" charset="0"/>
                <a:ea typeface="Segoe UI Black" panose="020B0A02040204020203" pitchFamily="34"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Intensive reading: Find detailed information</a:t>
            </a:r>
          </a:p>
        </p:txBody>
      </p:sp>
      <p:pic>
        <p:nvPicPr>
          <p:cNvPr id="2054" name="Picture 6" descr="学科网(www.zxxk.com)--教育资源门户，提供试卷、教案、课件、论文、素材及各类教学资源下载，还有大量而丰富的教学相关资讯！"/>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7323" y="4072836"/>
            <a:ext cx="15875" cy="29633"/>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学科网(www.zxxk.com)--教育资源门户，提供试卷、教案、课件、论文、素材及各类教学资源下载，还有大量而丰富的教学相关资讯！"/>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7323" y="4102469"/>
            <a:ext cx="15875" cy="21167"/>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学科网(www.zxxk.com)--教育资源门户，提供试卷、教案、课件、论文、素材及各类教学资源下载，还有大量而丰富的教学相关资讯！"/>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09601"/>
            <a:ext cx="15875" cy="21167"/>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2286000" y="2998113"/>
            <a:ext cx="4572000" cy="584775"/>
          </a:xfrm>
          <a:prstGeom prst="rect">
            <a:avLst/>
          </a:prstGeom>
        </p:spPr>
        <p:txBody>
          <a:bodyPr>
            <a:spAutoFit/>
          </a:bodyPr>
          <a:lstStyle/>
          <a:p>
            <a:endParaRPr lang="zh-CN" altLang="en-US" dirty="0"/>
          </a:p>
        </p:txBody>
      </p:sp>
      <p:sp>
        <p:nvSpPr>
          <p:cNvPr id="51205" name="AutoShape 5" descr="https://tse2-mm.cn.bing.net/th/id/OIP.45YbJvQX_V7zUenL9OuEVAHaKn?pid=Api&amp;rs=1"/>
          <p:cNvSpPr>
            <a:spLocks noChangeAspect="1" noChangeArrowheads="1"/>
          </p:cNvSpPr>
          <p:nvPr/>
        </p:nvSpPr>
        <p:spPr bwMode="auto">
          <a:xfrm>
            <a:off x="155575" y="-192617"/>
            <a:ext cx="304800" cy="406401"/>
          </a:xfrm>
          <a:prstGeom prst="rect">
            <a:avLst/>
          </a:prstGeom>
          <a:noFill/>
        </p:spPr>
        <p:txBody>
          <a:bodyPr vert="horz" wrap="square" lIns="91440" tIns="45720" rIns="91440" bIns="45720" numCol="1" anchor="t" anchorCtr="0" compatLnSpc="1"/>
          <a:lstStyle/>
          <a:p>
            <a:endParaRPr lang="zh-CN" altLang="en-US"/>
          </a:p>
        </p:txBody>
      </p:sp>
      <p:sp>
        <p:nvSpPr>
          <p:cNvPr id="51207" name="AutoShape 7" descr="https://tse2-mm.cn.bing.net/th/id/OIP.y8ziX3EvMD_ISpjGvqGzaAHaHY?w=203&amp;h=203&amp;c=7&amp;o=5&amp;pid=1.7"/>
          <p:cNvSpPr>
            <a:spLocks noChangeAspect="1" noChangeArrowheads="1"/>
          </p:cNvSpPr>
          <p:nvPr/>
        </p:nvSpPr>
        <p:spPr bwMode="auto">
          <a:xfrm>
            <a:off x="155575" y="-192617"/>
            <a:ext cx="304800" cy="406401"/>
          </a:xfrm>
          <a:prstGeom prst="rect">
            <a:avLst/>
          </a:prstGeom>
          <a:noFill/>
        </p:spPr>
        <p:txBody>
          <a:bodyPr vert="horz" wrap="square" lIns="91440" tIns="45720" rIns="91440" bIns="45720" numCol="1" anchor="t" anchorCtr="0" compatLnSpc="1"/>
          <a:lstStyle/>
          <a:p>
            <a:endParaRPr lang="zh-CN" altLang="en-US"/>
          </a:p>
        </p:txBody>
      </p:sp>
      <p:sp>
        <p:nvSpPr>
          <p:cNvPr id="14" name="矩形 13"/>
          <p:cNvSpPr/>
          <p:nvPr/>
        </p:nvSpPr>
        <p:spPr>
          <a:xfrm>
            <a:off x="253365" y="2274147"/>
            <a:ext cx="8840470" cy="2677656"/>
          </a:xfrm>
          <a:prstGeom prst="rect">
            <a:avLst/>
          </a:prstGeom>
          <a:solidFill>
            <a:srgbClr val="000000">
              <a:alpha val="0"/>
            </a:srgbClr>
          </a:solidFill>
        </p:spPr>
        <p:txBody>
          <a:bodyPr wrap="square">
            <a:spAutoFit/>
          </a:bodyPr>
          <a:lstStyle/>
          <a:p>
            <a:pPr indent="0" fontAlgn="auto">
              <a:lnSpc>
                <a:spcPct val="150000"/>
              </a:lnSpc>
              <a:buNone/>
            </a:pPr>
            <a:r>
              <a:rPr lang="en-US" altLang="zh-CN" sz="2800" dirty="0">
                <a:latin typeface="Times New Roman" panose="02020603050405020304" pitchFamily="18" charset="0"/>
                <a:cs typeface="Times New Roman" panose="02020603050405020304" pitchFamily="18" charset="0"/>
              </a:rPr>
              <a:t>5. Later, Ryan’s experience led him to _________________ </a:t>
            </a:r>
          </a:p>
          <a:p>
            <a:pPr indent="0" fontAlgn="auto">
              <a:lnSpc>
                <a:spcPct val="150000"/>
              </a:lnSpc>
              <a:buNone/>
            </a:pPr>
            <a:r>
              <a:rPr lang="en-US" altLang="zh-CN" sz="2800" dirty="0">
                <a:latin typeface="Times New Roman" panose="02020603050405020304" pitchFamily="18" charset="0"/>
                <a:cs typeface="Times New Roman" panose="02020603050405020304" pitchFamily="18" charset="0"/>
              </a:rPr>
              <a:t>    to encourage more people to help. </a:t>
            </a:r>
          </a:p>
          <a:p>
            <a:pPr indent="0" fontAlgn="auto">
              <a:lnSpc>
                <a:spcPct val="150000"/>
              </a:lnSpc>
              <a:buNone/>
            </a:pPr>
            <a:r>
              <a:rPr lang="en-US" altLang="zh-CN" sz="2800" dirty="0">
                <a:latin typeface="Times New Roman" panose="02020603050405020304" pitchFamily="18" charset="0"/>
                <a:cs typeface="Times New Roman" panose="02020603050405020304" pitchFamily="18" charset="0"/>
              </a:rPr>
              <a:t>6. Today, the life-changing gift of clean water ___________</a:t>
            </a:r>
          </a:p>
          <a:p>
            <a:pPr indent="0" fontAlgn="auto">
              <a:lnSpc>
                <a:spcPct val="150000"/>
              </a:lnSpc>
              <a:buNone/>
            </a:pP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__________________________________________.</a:t>
            </a:r>
          </a:p>
        </p:txBody>
      </p:sp>
      <p:sp>
        <p:nvSpPr>
          <p:cNvPr id="15" name="TextBox 14"/>
          <p:cNvSpPr txBox="1"/>
          <p:nvPr/>
        </p:nvSpPr>
        <p:spPr>
          <a:xfrm>
            <a:off x="5785486" y="2451100"/>
            <a:ext cx="3187065" cy="523220"/>
          </a:xfrm>
          <a:prstGeom prst="rect">
            <a:avLst/>
          </a:prstGeom>
          <a:noFill/>
        </p:spPr>
        <p:txBody>
          <a:bodyPr wrap="squar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rPr>
              <a:t>set up a foundation</a:t>
            </a:r>
          </a:p>
        </p:txBody>
      </p:sp>
      <p:sp>
        <p:nvSpPr>
          <p:cNvPr id="16" name="TextBox 15"/>
          <p:cNvSpPr txBox="1"/>
          <p:nvPr/>
        </p:nvSpPr>
        <p:spPr>
          <a:xfrm>
            <a:off x="6854190" y="3637489"/>
            <a:ext cx="2289175" cy="523220"/>
          </a:xfrm>
          <a:prstGeom prst="rect">
            <a:avLst/>
          </a:prstGeom>
          <a:noFill/>
        </p:spPr>
        <p:txBody>
          <a:bodyPr wrap="squar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rPr>
              <a:t>has benefited </a:t>
            </a:r>
          </a:p>
        </p:txBody>
      </p:sp>
      <p:sp>
        <p:nvSpPr>
          <p:cNvPr id="3" name="文本框 2"/>
          <p:cNvSpPr txBox="1"/>
          <p:nvPr/>
        </p:nvSpPr>
        <p:spPr>
          <a:xfrm>
            <a:off x="48896" y="999913"/>
            <a:ext cx="9045575" cy="523220"/>
          </a:xfrm>
          <a:prstGeom prst="rect">
            <a:avLst/>
          </a:prstGeom>
          <a:noFill/>
        </p:spPr>
        <p:txBody>
          <a:bodyPr wrap="square" rtlCol="0">
            <a:spAutoFit/>
          </a:bodyPr>
          <a:lstStyle/>
          <a:p>
            <a:r>
              <a:rPr lang="en-US" altLang="zh-CN" sz="2800" b="1" dirty="0">
                <a:solidFill>
                  <a:schemeClr val="accent1">
                    <a:lumMod val="50000"/>
                  </a:schemeClr>
                </a:solidFill>
                <a:latin typeface="Times New Roman" panose="02020603050405020304" pitchFamily="18" charset="0"/>
                <a:cs typeface="Times New Roman" panose="02020603050405020304" pitchFamily="18" charset="0"/>
              </a:rPr>
              <a:t>Complete Ryan’s story with expressions from the passage.</a:t>
            </a:r>
          </a:p>
        </p:txBody>
      </p:sp>
      <p:sp>
        <p:nvSpPr>
          <p:cNvPr id="7" name="文本框 6"/>
          <p:cNvSpPr txBox="1"/>
          <p:nvPr/>
        </p:nvSpPr>
        <p:spPr>
          <a:xfrm>
            <a:off x="732790" y="4293096"/>
            <a:ext cx="7631430" cy="523220"/>
          </a:xfrm>
          <a:prstGeom prst="rect">
            <a:avLst/>
          </a:prstGeom>
          <a:noFill/>
        </p:spPr>
        <p:txBody>
          <a:bodyPr wrap="squar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sym typeface="+mn-ea"/>
              </a:rPr>
              <a:t>over 800,000 people in 16 countries across Africa</a:t>
            </a:r>
          </a:p>
        </p:txBody>
      </p:sp>
    </p:spTree>
    <p:extLst>
      <p:ext uri="{BB962C8B-B14F-4D97-AF65-F5344CB8AC3E}">
        <p14:creationId xmlns:p14="http://schemas.microsoft.com/office/powerpoint/2010/main" val="33257372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arn(inVertical)">
                                      <p:cBhvr>
                                        <p:cTn id="12" dur="500"/>
                                        <p:tgtEl>
                                          <p:spTgt spid="1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9201" y="1781059"/>
            <a:ext cx="7925598" cy="584775"/>
          </a:xfrm>
          <a:prstGeom prst="rect">
            <a:avLst/>
          </a:prstGeom>
        </p:spPr>
        <p:txBody>
          <a:bodyPr wrap="square">
            <a:spAutoFit/>
          </a:bodyPr>
          <a:lstStyle/>
          <a:p>
            <a:r>
              <a:rPr lang="en-US" altLang="zh-CN" dirty="0"/>
              <a:t>      </a:t>
            </a:r>
            <a:endParaRPr lang="zh-CN" altLang="zh-CN" sz="3600" b="1" i="1" dirty="0">
              <a:solidFill>
                <a:srgbClr val="2C7A8E"/>
              </a:solidFill>
              <a:latin typeface="Times New Roman" panose="02020603050405020304" pitchFamily="18" charset="0"/>
              <a:ea typeface="Segoe UI Black" panose="020B0A02040204020203" pitchFamily="34" charset="0"/>
              <a:cs typeface="Times New Roman" panose="02020603050405020304" pitchFamily="18" charset="0"/>
            </a:endParaRPr>
          </a:p>
        </p:txBody>
      </p:sp>
      <p:sp>
        <p:nvSpPr>
          <p:cNvPr id="41" name="矩形 40"/>
          <p:cNvSpPr/>
          <p:nvPr/>
        </p:nvSpPr>
        <p:spPr>
          <a:xfrm>
            <a:off x="1" y="1292014"/>
            <a:ext cx="9144635" cy="5038513"/>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en-US" altLang="zh-CN" sz="2800" b="1" dirty="0">
              <a:solidFill>
                <a:schemeClr val="accent4">
                  <a:lumMod val="50000"/>
                </a:schemeClr>
              </a:solidFill>
              <a:latin typeface="Times New Roman" panose="02020603050405020304" pitchFamily="18" charset="0"/>
              <a:cs typeface="Times New Roman" panose="02020603050405020304" pitchFamily="18" charset="0"/>
            </a:endParaRPr>
          </a:p>
          <a:p>
            <a:r>
              <a:rPr lang="en-US" altLang="zh-CN" dirty="0">
                <a:solidFill>
                  <a:srgbClr val="2C7A8E"/>
                </a:solidFill>
                <a:latin typeface="Times New Roman" panose="02020603050405020304" pitchFamily="18" charset="0"/>
                <a:cs typeface="Times New Roman" panose="02020603050405020304" pitchFamily="18" charset="0"/>
              </a:rPr>
              <a:t>  </a:t>
            </a:r>
          </a:p>
        </p:txBody>
      </p:sp>
      <p:sp>
        <p:nvSpPr>
          <p:cNvPr id="3" name="矩形 2"/>
          <p:cNvSpPr/>
          <p:nvPr/>
        </p:nvSpPr>
        <p:spPr>
          <a:xfrm>
            <a:off x="79376" y="1781387"/>
            <a:ext cx="7300936" cy="1384995"/>
          </a:xfrm>
          <a:prstGeom prst="rect">
            <a:avLst/>
          </a:prstGeom>
        </p:spPr>
        <p:txBody>
          <a:bodyPr wrap="square">
            <a:spAutoFit/>
          </a:bodyPr>
          <a:lstStyle/>
          <a:p>
            <a:r>
              <a:rPr lang="en-US" altLang="zh-CN" sz="2800" b="1" dirty="0">
                <a:latin typeface="Times New Roman" panose="02020603050405020304" pitchFamily="18" charset="0"/>
                <a:cs typeface="Times New Roman" panose="02020603050405020304" pitchFamily="18" charset="0"/>
              </a:rPr>
              <a:t>1. What kind of person do you think Ryan is ? </a:t>
            </a:r>
          </a:p>
          <a:p>
            <a:r>
              <a:rPr lang="en-US" altLang="zh-CN" sz="2800" b="1" dirty="0">
                <a:latin typeface="Times New Roman" panose="02020603050405020304" pitchFamily="18" charset="0"/>
                <a:cs typeface="Times New Roman" panose="02020603050405020304" pitchFamily="18" charset="0"/>
              </a:rPr>
              <a:t>2.Which of his qualities do you admire most?    </a:t>
            </a:r>
          </a:p>
          <a:p>
            <a:r>
              <a:rPr lang="en-US" altLang="zh-CN" sz="2800" b="1" dirty="0">
                <a:latin typeface="Times New Roman" panose="02020603050405020304" pitchFamily="18" charset="0"/>
                <a:cs typeface="Times New Roman" panose="02020603050405020304" pitchFamily="18" charset="0"/>
              </a:rPr>
              <a:t>    Why?</a:t>
            </a:r>
            <a:r>
              <a:rPr lang="en-US" altLang="zh-CN" sz="2800" b="1" dirty="0"/>
              <a:t> </a:t>
            </a:r>
          </a:p>
        </p:txBody>
      </p:sp>
      <p:sp>
        <p:nvSpPr>
          <p:cNvPr id="4" name="TextBox 3"/>
          <p:cNvSpPr txBox="1">
            <a:spLocks noChangeArrowheads="1"/>
          </p:cNvSpPr>
          <p:nvPr/>
        </p:nvSpPr>
        <p:spPr bwMode="auto">
          <a:xfrm>
            <a:off x="798953" y="197848"/>
            <a:ext cx="7967894" cy="523220"/>
          </a:xfrm>
          <a:prstGeom prst="rect">
            <a:avLst/>
          </a:prstGeom>
          <a:noFill/>
          <a:ln w="9525">
            <a:noFill/>
            <a:miter lim="800000"/>
          </a:ln>
        </p:spPr>
        <p:txBody>
          <a:bodyPr wrap="square">
            <a:spAutoFit/>
          </a:bodyPr>
          <a:lstStyle/>
          <a:p>
            <a:pPr algn="l">
              <a:buNone/>
            </a:pPr>
            <a:r>
              <a:rPr lang="en-US" altLang="zh-CN" sz="2800" b="1" dirty="0">
                <a:solidFill>
                  <a:schemeClr val="tx1"/>
                </a:solidFill>
                <a:latin typeface="Times New Roman" panose="02020603050405020304" pitchFamily="18" charset="0"/>
                <a:cs typeface="Times New Roman" panose="02020603050405020304" pitchFamily="18" charset="0"/>
              </a:rPr>
              <a:t>Post-reading: Think and Share</a:t>
            </a:r>
          </a:p>
        </p:txBody>
      </p:sp>
      <p:pic>
        <p:nvPicPr>
          <p:cNvPr id="38913" name="Picture 1" descr="C:\Users\Administrator\Desktop\921e683aa712215524db15d20e7b7c37_2Q==.jpg"/>
          <p:cNvPicPr>
            <a:picLocks noChangeAspect="1" noChangeArrowheads="1"/>
          </p:cNvPicPr>
          <p:nvPr/>
        </p:nvPicPr>
        <p:blipFill>
          <a:blip r:embed="rId3" cstate="print"/>
          <a:srcRect/>
          <a:stretch>
            <a:fillRect/>
          </a:stretch>
        </p:blipFill>
        <p:spPr bwMode="auto">
          <a:xfrm>
            <a:off x="7225666" y="1292014"/>
            <a:ext cx="1918335" cy="2474807"/>
          </a:xfrm>
          <a:prstGeom prst="rect">
            <a:avLst/>
          </a:prstGeom>
          <a:noFill/>
        </p:spPr>
      </p:pic>
      <p:pic>
        <p:nvPicPr>
          <p:cNvPr id="14" name="Picture 1" descr="C:\Users\Administrator\Desktop\c4a3a4c3648d6cbfe9f7d42900ff45ca_Z.jpg"/>
          <p:cNvPicPr>
            <a:picLocks noChangeAspect="1" noChangeArrowheads="1"/>
          </p:cNvPicPr>
          <p:nvPr/>
        </p:nvPicPr>
        <p:blipFill>
          <a:blip r:embed="rId4" cstate="print"/>
          <a:srcRect/>
          <a:stretch>
            <a:fillRect/>
          </a:stretch>
        </p:blipFill>
        <p:spPr bwMode="auto">
          <a:xfrm>
            <a:off x="7225031" y="3766820"/>
            <a:ext cx="1918335" cy="2563707"/>
          </a:xfrm>
          <a:prstGeom prst="rect">
            <a:avLst/>
          </a:prstGeom>
          <a:noFill/>
        </p:spPr>
      </p:pic>
      <p:sp>
        <p:nvSpPr>
          <p:cNvPr id="9" name="矩形 8"/>
          <p:cNvSpPr/>
          <p:nvPr/>
        </p:nvSpPr>
        <p:spPr>
          <a:xfrm>
            <a:off x="107504" y="3154369"/>
            <a:ext cx="6174740" cy="954107"/>
          </a:xfrm>
          <a:prstGeom prst="rect">
            <a:avLst/>
          </a:prstGeom>
        </p:spPr>
        <p:txBody>
          <a:bodyPr wrap="square">
            <a:spAutoFit/>
          </a:bodyPr>
          <a:lstStyle/>
          <a:p>
            <a:r>
              <a:rPr lang="en-US" altLang="zh-CN" sz="2800" b="1" dirty="0">
                <a:latin typeface="Times New Roman" panose="02020603050405020304" pitchFamily="18" charset="0"/>
                <a:cs typeface="Times New Roman" panose="02020603050405020304" pitchFamily="18" charset="0"/>
              </a:rPr>
              <a:t>3. As a senior high school student, what </a:t>
            </a:r>
          </a:p>
          <a:p>
            <a:r>
              <a:rPr lang="en-US" altLang="zh-CN" sz="2800" b="1" dirty="0">
                <a:latin typeface="Times New Roman" panose="02020603050405020304" pitchFamily="18" charset="0"/>
                <a:cs typeface="Times New Roman" panose="02020603050405020304" pitchFamily="18" charset="0"/>
              </a:rPr>
              <a:t>    can you do to help people in need? </a:t>
            </a:r>
            <a:endParaRPr lang="en-US" altLang="zh-CN" sz="2800" b="1" dirty="0">
              <a:solidFill>
                <a:schemeClr val="accent4">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506844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314" name="TextBox 1"/>
          <p:cNvSpPr txBox="1">
            <a:spLocks noChangeArrowheads="1"/>
          </p:cNvSpPr>
          <p:nvPr/>
        </p:nvSpPr>
        <p:spPr bwMode="auto">
          <a:xfrm>
            <a:off x="1979613" y="765175"/>
            <a:ext cx="4895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defRPr sz="32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sz="32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sz="32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sz="32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3600" b="1" dirty="0">
                <a:cs typeface="Times New Roman" panose="02020603050405020304" pitchFamily="18" charset="0"/>
              </a:rPr>
              <a:t>Activity 1</a:t>
            </a:r>
            <a:endParaRPr lang="zh-CN" altLang="en-US" sz="3600" b="1">
              <a:cs typeface="Times New Roman" panose="02020603050405020304" pitchFamily="18" charset="0"/>
            </a:endParaRPr>
          </a:p>
        </p:txBody>
      </p:sp>
      <p:sp>
        <p:nvSpPr>
          <p:cNvPr id="13315" name="TextBox 2"/>
          <p:cNvSpPr txBox="1">
            <a:spLocks noChangeArrowheads="1"/>
          </p:cNvSpPr>
          <p:nvPr/>
        </p:nvSpPr>
        <p:spPr bwMode="auto">
          <a:xfrm>
            <a:off x="468313" y="1916113"/>
            <a:ext cx="78486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defRPr sz="32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sz="32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sz="32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sz="32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 typeface="Arial" panose="020B0604020202020204" pitchFamily="34" charset="0"/>
              <a:buNone/>
            </a:pPr>
            <a:r>
              <a:rPr lang="en-US" altLang="zh-CN" b="1" dirty="0">
                <a:solidFill>
                  <a:srgbClr val="0000FF"/>
                </a:solidFill>
                <a:latin typeface="Arial" panose="020B0604020202020204" pitchFamily="34" charset="0"/>
                <a:cs typeface="Times New Roman" panose="02020603050405020304" pitchFamily="18" charset="0"/>
              </a:rPr>
              <a:t> Watch the video and answer questions.</a:t>
            </a:r>
          </a:p>
        </p:txBody>
      </p:sp>
      <p:pic>
        <p:nvPicPr>
          <p:cNvPr id="13317" name="Picture 5" descr="图片2">
            <a:hlinkClick r:id="rId3" action="ppaction://hlinkfil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97625" y="800086"/>
            <a:ext cx="719287" cy="71928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412" y="3068960"/>
            <a:ext cx="8401050" cy="203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0180" name="Picture 4" descr="Homework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1916113"/>
            <a:ext cx="5791200" cy="1401762"/>
          </a:xfrm>
          <a:prstGeom prst="rect">
            <a:avLst/>
          </a:prstGeom>
          <a:noFill/>
          <a:extLst>
            <a:ext uri="{909E8E84-426E-40DD-AFC4-6F175D3DCCD1}">
              <a14:hiddenFill xmlns:a14="http://schemas.microsoft.com/office/drawing/2010/main">
                <a:solidFill>
                  <a:srgbClr val="FFFFFF"/>
                </a:solidFill>
              </a14:hiddenFill>
            </a:ext>
          </a:extLst>
        </p:spPr>
      </p:pic>
      <p:sp>
        <p:nvSpPr>
          <p:cNvPr id="50181" name="Text Box 5"/>
          <p:cNvSpPr txBox="1">
            <a:spLocks noChangeArrowheads="1"/>
          </p:cNvSpPr>
          <p:nvPr/>
        </p:nvSpPr>
        <p:spPr bwMode="auto">
          <a:xfrm>
            <a:off x="611188" y="3357563"/>
            <a:ext cx="7940675"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b="1"/>
              <a:t>Do you know some good deeds? Write a passage.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TextBox 2"/>
          <p:cNvSpPr txBox="1">
            <a:spLocks noChangeArrowheads="1"/>
          </p:cNvSpPr>
          <p:nvPr/>
        </p:nvSpPr>
        <p:spPr bwMode="auto">
          <a:xfrm>
            <a:off x="395536" y="404664"/>
            <a:ext cx="8496944"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50000"/>
              </a:spcBef>
              <a:defRPr sz="3200">
                <a:solidFill>
                  <a:schemeClr val="tx1"/>
                </a:solidFill>
                <a:latin typeface="Times New Roman" panose="02020603050405020304" pitchFamily="18" charset="0"/>
                <a:ea typeface="宋体" panose="02010600030101010101" pitchFamily="2" charset="-122"/>
              </a:defRPr>
            </a:lvl1pPr>
            <a:lvl2pPr marL="1325563" indent="-609600">
              <a:spcBef>
                <a:spcPct val="50000"/>
              </a:spcBef>
              <a:defRPr sz="3200">
                <a:solidFill>
                  <a:schemeClr val="tx1"/>
                </a:solidFill>
                <a:latin typeface="Times New Roman" panose="02020603050405020304" pitchFamily="18" charset="0"/>
                <a:ea typeface="宋体" panose="02010600030101010101" pitchFamily="2" charset="-122"/>
              </a:defRPr>
            </a:lvl2pPr>
            <a:lvl3pPr marL="2114550" indent="-609600">
              <a:spcBef>
                <a:spcPct val="50000"/>
              </a:spcBef>
              <a:defRPr sz="3200">
                <a:solidFill>
                  <a:schemeClr val="tx1"/>
                </a:solidFill>
                <a:latin typeface="Times New Roman" panose="02020603050405020304" pitchFamily="18" charset="0"/>
                <a:ea typeface="宋体" panose="02010600030101010101" pitchFamily="2" charset="-122"/>
              </a:defRPr>
            </a:lvl3pPr>
            <a:lvl4pPr marL="2903538" indent="-609600">
              <a:spcBef>
                <a:spcPct val="50000"/>
              </a:spcBef>
              <a:defRPr sz="3200">
                <a:solidFill>
                  <a:schemeClr val="tx1"/>
                </a:solidFill>
                <a:latin typeface="Times New Roman" panose="02020603050405020304" pitchFamily="18" charset="0"/>
                <a:ea typeface="宋体" panose="02010600030101010101" pitchFamily="2" charset="-122"/>
              </a:defRPr>
            </a:lvl4pPr>
            <a:lvl5pPr marL="3692525" indent="-609600">
              <a:spcBef>
                <a:spcPct val="50000"/>
              </a:spcBef>
              <a:defRPr sz="3200">
                <a:solidFill>
                  <a:schemeClr val="tx1"/>
                </a:solidFill>
                <a:latin typeface="Times New Roman" panose="02020603050405020304" pitchFamily="18" charset="0"/>
                <a:ea typeface="宋体" panose="02010600030101010101" pitchFamily="2" charset="-122"/>
              </a:defRPr>
            </a:lvl5pPr>
            <a:lvl6pPr marL="4149725" indent="-609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6pPr>
            <a:lvl7pPr marL="4606925" indent="-609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7pPr>
            <a:lvl8pPr marL="5064125" indent="-609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8pPr>
            <a:lvl9pPr marL="5521325" indent="-609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b="1" dirty="0">
                <a:cs typeface="Times New Roman" panose="02020603050405020304" pitchFamily="18" charset="0"/>
              </a:rPr>
              <a:t>              Always Ready to Help </a:t>
            </a:r>
          </a:p>
          <a:p>
            <a:pPr eaLnBrk="1" hangingPunct="1">
              <a:spcBef>
                <a:spcPct val="0"/>
              </a:spcBef>
            </a:pPr>
            <a:r>
              <a:rPr lang="en-US" altLang="zh-CN" b="1" dirty="0">
                <a:cs typeface="Times New Roman" panose="02020603050405020304" pitchFamily="18" charset="0"/>
              </a:rPr>
              <a:t>    On 5 September 2016, China celebrated its first Charity Day with a series of activities around the country. A charity fair was held in Beijing, where charity organizations shared information and resources.</a:t>
            </a:r>
          </a:p>
          <a:p>
            <a:pPr eaLnBrk="1" hangingPunct="1">
              <a:spcBef>
                <a:spcPct val="0"/>
              </a:spcBef>
            </a:pPr>
            <a:r>
              <a:rPr lang="en-US" altLang="zh-CN" b="1" dirty="0">
                <a:cs typeface="Times New Roman" panose="02020603050405020304" pitchFamily="18" charset="0"/>
              </a:rPr>
              <a:t>    Caring about others and being ready to help are traditional Chinese moral virtues. Setting aside a special day once a year helps to further promote these values. People are encouraged to give a helping hand whenever possible. This is even more important than donating money.</a:t>
            </a:r>
            <a:endParaRPr lang="zh-CN" altLang="en-US" b="1" dirty="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Box 2"/>
          <p:cNvSpPr txBox="1">
            <a:spLocks noChangeArrowheads="1"/>
          </p:cNvSpPr>
          <p:nvPr/>
        </p:nvSpPr>
        <p:spPr bwMode="auto">
          <a:xfrm>
            <a:off x="430213" y="260648"/>
            <a:ext cx="8245475"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defRPr sz="3200">
                <a:solidFill>
                  <a:schemeClr val="tx1"/>
                </a:solidFill>
                <a:latin typeface="Times New Roman" panose="02020603050405020304" pitchFamily="18" charset="0"/>
                <a:ea typeface="宋体" panose="02010600030101010101" pitchFamily="2" charset="-122"/>
              </a:defRPr>
            </a:lvl1pPr>
            <a:lvl2pPr marL="1325563" indent="-609600">
              <a:spcBef>
                <a:spcPct val="50000"/>
              </a:spcBef>
              <a:defRPr sz="3200">
                <a:solidFill>
                  <a:schemeClr val="tx1"/>
                </a:solidFill>
                <a:latin typeface="Times New Roman" panose="02020603050405020304" pitchFamily="18" charset="0"/>
                <a:ea typeface="宋体" panose="02010600030101010101" pitchFamily="2" charset="-122"/>
              </a:defRPr>
            </a:lvl2pPr>
            <a:lvl3pPr marL="2114550" indent="-609600">
              <a:spcBef>
                <a:spcPct val="50000"/>
              </a:spcBef>
              <a:defRPr sz="3200">
                <a:solidFill>
                  <a:schemeClr val="tx1"/>
                </a:solidFill>
                <a:latin typeface="Times New Roman" panose="02020603050405020304" pitchFamily="18" charset="0"/>
                <a:ea typeface="宋体" panose="02010600030101010101" pitchFamily="2" charset="-122"/>
              </a:defRPr>
            </a:lvl3pPr>
            <a:lvl4pPr marL="2903538" indent="-609600">
              <a:spcBef>
                <a:spcPct val="50000"/>
              </a:spcBef>
              <a:defRPr sz="3200">
                <a:solidFill>
                  <a:schemeClr val="tx1"/>
                </a:solidFill>
                <a:latin typeface="Times New Roman" panose="02020603050405020304" pitchFamily="18" charset="0"/>
                <a:ea typeface="宋体" panose="02010600030101010101" pitchFamily="2" charset="-122"/>
              </a:defRPr>
            </a:lvl4pPr>
            <a:lvl5pPr marL="3692525" indent="-609600">
              <a:spcBef>
                <a:spcPct val="50000"/>
              </a:spcBef>
              <a:defRPr sz="3200">
                <a:solidFill>
                  <a:schemeClr val="tx1"/>
                </a:solidFill>
                <a:latin typeface="Times New Roman" panose="02020603050405020304" pitchFamily="18" charset="0"/>
                <a:ea typeface="宋体" panose="02010600030101010101" pitchFamily="2" charset="-122"/>
              </a:defRPr>
            </a:lvl5pPr>
            <a:lvl6pPr marL="4149725" indent="-609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6pPr>
            <a:lvl7pPr marL="4606925" indent="-609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7pPr>
            <a:lvl8pPr marL="5064125" indent="-609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8pPr>
            <a:lvl9pPr marL="5521325" indent="-609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b="1" dirty="0">
                <a:cs typeface="Times New Roman" panose="02020603050405020304" pitchFamily="18" charset="0"/>
              </a:rPr>
              <a:t>    In the West, there are similar days to encourage people to do good deeds. Pay It Forward Day is a day when people do one or two good deeds, such as </a:t>
            </a:r>
            <a:r>
              <a:rPr lang="en-US" altLang="zh-CN" b="1" u="sng" dirty="0">
                <a:cs typeface="Times New Roman" panose="02020603050405020304" pitchFamily="18" charset="0"/>
              </a:rPr>
              <a:t>visiting an elderly </a:t>
            </a:r>
            <a:r>
              <a:rPr lang="en-US" altLang="zh-CN" b="1" u="sng" dirty="0" err="1">
                <a:cs typeface="Times New Roman" panose="02020603050405020304" pitchFamily="18" charset="0"/>
              </a:rPr>
              <a:t>neighbour</a:t>
            </a:r>
            <a:r>
              <a:rPr lang="en-US" altLang="zh-CN" b="1" u="sng" dirty="0">
                <a:cs typeface="Times New Roman" panose="02020603050405020304" pitchFamily="18" charset="0"/>
              </a:rPr>
              <a:t> and asking if they need anything, or letting a restaurant manager know just how great their waiter or waitress was. </a:t>
            </a:r>
            <a:r>
              <a:rPr lang="en-US" altLang="zh-CN" b="1" dirty="0">
                <a:cs typeface="Times New Roman" panose="02020603050405020304" pitchFamily="18" charset="0"/>
              </a:rPr>
              <a:t>Instead of asking for something in return, people pass on Pay It Forward cards . These cards are a way of asking the recipients to also do good deeds and then pass the cards on to other people. </a:t>
            </a:r>
            <a:endParaRPr lang="zh-CN" altLang="en-US" b="1" dirty="0">
              <a:cs typeface="Times New Roman" panose="02020603050405020304" pitchFamily="18" charset="0"/>
            </a:endParaRPr>
          </a:p>
        </p:txBody>
      </p:sp>
    </p:spTree>
    <p:extLst>
      <p:ext uri="{BB962C8B-B14F-4D97-AF65-F5344CB8AC3E}">
        <p14:creationId xmlns:p14="http://schemas.microsoft.com/office/powerpoint/2010/main" val="3770287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Box 2"/>
          <p:cNvSpPr txBox="1">
            <a:spLocks noChangeArrowheads="1"/>
          </p:cNvSpPr>
          <p:nvPr/>
        </p:nvSpPr>
        <p:spPr bwMode="auto">
          <a:xfrm>
            <a:off x="327770" y="188640"/>
            <a:ext cx="8534275" cy="6592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50000"/>
              </a:spcBef>
              <a:defRPr sz="3200">
                <a:solidFill>
                  <a:schemeClr val="tx1"/>
                </a:solidFill>
                <a:latin typeface="Times New Roman" panose="02020603050405020304" pitchFamily="18" charset="0"/>
                <a:ea typeface="宋体" panose="02010600030101010101" pitchFamily="2" charset="-122"/>
              </a:defRPr>
            </a:lvl1pPr>
            <a:lvl2pPr marL="1325563" indent="-609600">
              <a:spcBef>
                <a:spcPct val="50000"/>
              </a:spcBef>
              <a:defRPr sz="3200">
                <a:solidFill>
                  <a:schemeClr val="tx1"/>
                </a:solidFill>
                <a:latin typeface="Times New Roman" panose="02020603050405020304" pitchFamily="18" charset="0"/>
                <a:ea typeface="宋体" panose="02010600030101010101" pitchFamily="2" charset="-122"/>
              </a:defRPr>
            </a:lvl2pPr>
            <a:lvl3pPr marL="2114550" indent="-609600">
              <a:spcBef>
                <a:spcPct val="50000"/>
              </a:spcBef>
              <a:defRPr sz="3200">
                <a:solidFill>
                  <a:schemeClr val="tx1"/>
                </a:solidFill>
                <a:latin typeface="Times New Roman" panose="02020603050405020304" pitchFamily="18" charset="0"/>
                <a:ea typeface="宋体" panose="02010600030101010101" pitchFamily="2" charset="-122"/>
              </a:defRPr>
            </a:lvl3pPr>
            <a:lvl4pPr marL="2903538" indent="-609600">
              <a:spcBef>
                <a:spcPct val="50000"/>
              </a:spcBef>
              <a:defRPr sz="3200">
                <a:solidFill>
                  <a:schemeClr val="tx1"/>
                </a:solidFill>
                <a:latin typeface="Times New Roman" panose="02020603050405020304" pitchFamily="18" charset="0"/>
                <a:ea typeface="宋体" panose="02010600030101010101" pitchFamily="2" charset="-122"/>
              </a:defRPr>
            </a:lvl4pPr>
            <a:lvl5pPr marL="3692525" indent="-609600">
              <a:spcBef>
                <a:spcPct val="50000"/>
              </a:spcBef>
              <a:defRPr sz="3200">
                <a:solidFill>
                  <a:schemeClr val="tx1"/>
                </a:solidFill>
                <a:latin typeface="Times New Roman" panose="02020603050405020304" pitchFamily="18" charset="0"/>
                <a:ea typeface="宋体" panose="02010600030101010101" pitchFamily="2" charset="-122"/>
              </a:defRPr>
            </a:lvl5pPr>
            <a:lvl6pPr marL="4149725" indent="-609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6pPr>
            <a:lvl7pPr marL="4606925" indent="-609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7pPr>
            <a:lvl8pPr marL="5064125" indent="-609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8pPr>
            <a:lvl9pPr marL="5521325" indent="-609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pPr>
            <a:r>
              <a:rPr lang="en-US" altLang="zh-CN" b="1" dirty="0">
                <a:cs typeface="Times New Roman" panose="02020603050405020304" pitchFamily="18" charset="0"/>
              </a:rPr>
              <a:t>     Both Pay It Forward Day and Charity Day in China remind us of the power of giving. And doing good deeds is actually quite easy. There are opportunities to do good deeds every day, and most good deeds don't need a lot of time or preparation .Just look around you to get started: </a:t>
            </a:r>
            <a:r>
              <a:rPr lang="en-US" altLang="zh-CN" b="1" u="sng" dirty="0">
                <a:cs typeface="Times New Roman" panose="02020603050405020304" pitchFamily="18" charset="0"/>
              </a:rPr>
              <a:t>help a classmate with their studies; ask someone who looks lost if they need directions; or just offer to help out with something in the home.     </a:t>
            </a:r>
          </a:p>
          <a:p>
            <a:pPr eaLnBrk="1" hangingPunct="1">
              <a:lnSpc>
                <a:spcPct val="120000"/>
              </a:lnSpc>
              <a:spcBef>
                <a:spcPct val="0"/>
              </a:spcBef>
            </a:pPr>
            <a:r>
              <a:rPr lang="en-US" altLang="zh-CN" b="1" dirty="0">
                <a:cs typeface="Times New Roman" panose="02020603050405020304" pitchFamily="18" charset="0"/>
              </a:rPr>
              <a:t>       Remember—just one small act can make a big difference.</a:t>
            </a:r>
            <a:endParaRPr lang="zh-CN" altLang="en-US" b="1" dirty="0">
              <a:cs typeface="Times New Roman" panose="02020603050405020304" pitchFamily="18" charset="0"/>
            </a:endParaRPr>
          </a:p>
        </p:txBody>
      </p:sp>
    </p:spTree>
    <p:extLst>
      <p:ext uri="{BB962C8B-B14F-4D97-AF65-F5344CB8AC3E}">
        <p14:creationId xmlns:p14="http://schemas.microsoft.com/office/powerpoint/2010/main" val="3697431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5362" name="TextBox 1"/>
          <p:cNvSpPr txBox="1">
            <a:spLocks noChangeArrowheads="1"/>
          </p:cNvSpPr>
          <p:nvPr/>
        </p:nvSpPr>
        <p:spPr bwMode="auto">
          <a:xfrm>
            <a:off x="250825" y="1412875"/>
            <a:ext cx="8640763"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defRPr sz="32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sz="32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sz="32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sz="32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pPr>
            <a:r>
              <a:rPr lang="en-US" altLang="zh-CN" b="1">
                <a:solidFill>
                  <a:srgbClr val="0000FF"/>
                </a:solidFill>
                <a:latin typeface="Arial" panose="020B0604020202020204" pitchFamily="34" charset="0"/>
                <a:cs typeface="Times New Roman" panose="02020603050405020304" pitchFamily="18" charset="0"/>
              </a:rPr>
              <a:t>Look at the pictures of  the three people and read the quotations. Talk about the following points.</a:t>
            </a:r>
            <a:endParaRPr lang="zh-CN" altLang="en-US" b="1">
              <a:solidFill>
                <a:srgbClr val="0000FF"/>
              </a:solidFill>
              <a:latin typeface="Arial" panose="020B0604020202020204" pitchFamily="34" charset="0"/>
              <a:cs typeface="Times New Roman" panose="02020603050405020304" pitchFamily="18" charset="0"/>
            </a:endParaRPr>
          </a:p>
        </p:txBody>
      </p:sp>
      <p:sp>
        <p:nvSpPr>
          <p:cNvPr id="15363" name="TextBox 2"/>
          <p:cNvSpPr txBox="1">
            <a:spLocks noChangeArrowheads="1"/>
          </p:cNvSpPr>
          <p:nvPr/>
        </p:nvSpPr>
        <p:spPr bwMode="auto">
          <a:xfrm>
            <a:off x="468313" y="3213100"/>
            <a:ext cx="8027987"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defRPr sz="32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sz="32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sz="32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sz="32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 typeface="Arial" panose="020B0604020202020204" pitchFamily="34" charset="0"/>
              <a:buChar char="•"/>
            </a:pPr>
            <a:r>
              <a:rPr lang="en-US" altLang="zh-CN" b="1">
                <a:cs typeface="Times New Roman" panose="02020603050405020304" pitchFamily="18" charset="0"/>
              </a:rPr>
              <a:t> the contribution these people made to </a:t>
            </a:r>
          </a:p>
          <a:p>
            <a:pPr eaLnBrk="1" hangingPunct="1">
              <a:lnSpc>
                <a:spcPct val="120000"/>
              </a:lnSpc>
              <a:spcBef>
                <a:spcPct val="0"/>
              </a:spcBef>
              <a:buFont typeface="Arial" panose="020B0604020202020204" pitchFamily="34" charset="0"/>
              <a:buNone/>
            </a:pPr>
            <a:r>
              <a:rPr lang="en-US" altLang="zh-CN" b="1">
                <a:cs typeface="Times New Roman" panose="02020603050405020304" pitchFamily="18" charset="0"/>
              </a:rPr>
              <a:t>   society</a:t>
            </a:r>
          </a:p>
          <a:p>
            <a:pPr eaLnBrk="1" hangingPunct="1">
              <a:lnSpc>
                <a:spcPct val="120000"/>
              </a:lnSpc>
              <a:spcBef>
                <a:spcPct val="0"/>
              </a:spcBef>
              <a:buFont typeface="Arial" panose="020B0604020202020204" pitchFamily="34" charset="0"/>
              <a:buChar char="•"/>
            </a:pPr>
            <a:r>
              <a:rPr lang="en-US" altLang="zh-CN" b="1">
                <a:cs typeface="Times New Roman" panose="02020603050405020304" pitchFamily="18" charset="0"/>
              </a:rPr>
              <a:t> the qualities you admire in each of them</a:t>
            </a:r>
          </a:p>
          <a:p>
            <a:pPr eaLnBrk="1" hangingPunct="1">
              <a:lnSpc>
                <a:spcPct val="120000"/>
              </a:lnSpc>
              <a:spcBef>
                <a:spcPct val="0"/>
              </a:spcBef>
              <a:buFont typeface="Arial" panose="020B0604020202020204" pitchFamily="34" charset="0"/>
              <a:buChar char="•"/>
            </a:pPr>
            <a:r>
              <a:rPr lang="en-US" altLang="zh-CN" b="1">
                <a:cs typeface="Times New Roman" panose="02020603050405020304" pitchFamily="18" charset="0"/>
              </a:rPr>
              <a:t> other people who have similar qualities</a:t>
            </a:r>
            <a:endParaRPr lang="zh-CN" altLang="en-US" b="1">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17410" name="图片 1" descr="白方礼.jpe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69" y="332655"/>
            <a:ext cx="3872969" cy="5163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878738" y="226213"/>
            <a:ext cx="5023317" cy="6001643"/>
          </a:xfrm>
          <a:prstGeom prst="rect">
            <a:avLst/>
          </a:prstGeom>
          <a:noFill/>
        </p:spPr>
        <p:txBody>
          <a:bodyPr wrap="square" rtlCol="0">
            <a:spAutoFit/>
          </a:bodyPr>
          <a:lstStyle/>
          <a:p>
            <a:r>
              <a:rPr lang="en-US" altLang="zh-CN" dirty="0" err="1"/>
              <a:t>Bai</a:t>
            </a:r>
            <a:r>
              <a:rPr lang="en-US" altLang="zh-CN" dirty="0"/>
              <a:t> </a:t>
            </a:r>
            <a:r>
              <a:rPr lang="en-US" altLang="zh-CN" dirty="0" err="1"/>
              <a:t>Fangli</a:t>
            </a:r>
            <a:r>
              <a:rPr lang="en-US" altLang="zh-CN" dirty="0"/>
              <a:t>(1913-2005)was a retired worker in Tianjin. He started riding tricycles to make money when he was 74, and donated his income to poor students. In eighteen years, he donated 350,000 </a:t>
            </a:r>
            <a:r>
              <a:rPr lang="en-US" altLang="zh-CN" dirty="0" err="1"/>
              <a:t>yuan</a:t>
            </a:r>
            <a:r>
              <a:rPr lang="en-US" altLang="zh-CN" dirty="0"/>
              <a:t> in total, helping more than 300 students complete their studies. In 2012, he was awarded a special </a:t>
            </a:r>
            <a:r>
              <a:rPr lang="en-US" altLang="zh-CN" dirty="0" err="1"/>
              <a:t>honour</a:t>
            </a:r>
            <a:r>
              <a:rPr lang="en-US" altLang="zh-CN" dirty="0"/>
              <a:t> for "Touching China".</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1186036" y="5085184"/>
            <a:ext cx="2682146" cy="1077218"/>
          </a:xfrm>
          <a:prstGeom prst="rect">
            <a:avLst/>
          </a:prstGeom>
          <a:noFill/>
        </p:spPr>
        <p:txBody>
          <a:bodyPr wrap="none">
            <a:spAutoFit/>
          </a:bodyPr>
          <a:lstStyle/>
          <a:p>
            <a:pPr algn="ctr" eaLnBrk="1" fontAlgn="auto" hangingPunct="1">
              <a:spcBef>
                <a:spcPts val="0"/>
              </a:spcBef>
              <a:spcAft>
                <a:spcPts val="0"/>
              </a:spcAft>
              <a:defRPr/>
            </a:pPr>
            <a:r>
              <a:rPr lang="en-US" altLang="zh-CN"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a typeface="+mn-ea"/>
                <a:cs typeface="Times New Roman" pitchFamily="18" charset="0"/>
              </a:rPr>
              <a:t>Bai Fangli  </a:t>
            </a:r>
          </a:p>
          <a:p>
            <a:pPr algn="ctr" eaLnBrk="1" fontAlgn="auto" hangingPunct="1">
              <a:spcBef>
                <a:spcPts val="0"/>
              </a:spcBef>
              <a:spcAft>
                <a:spcPts val="0"/>
              </a:spcAft>
              <a:defRPr/>
            </a:pPr>
            <a:r>
              <a:rPr lang="en-US" altLang="zh-CN"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a typeface="+mn-ea"/>
                <a:cs typeface="Times New Roman" pitchFamily="18" charset="0"/>
              </a:rPr>
              <a:t>tricycle driver</a:t>
            </a:r>
            <a:endParaRPr lang="zh-CN" altLang="en-US"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a typeface="+mn-ea"/>
              <a:cs typeface="Times New Roman" pitchFamily="18" charset="0"/>
            </a:endParaRPr>
          </a:p>
        </p:txBody>
      </p:sp>
      <p:sp>
        <p:nvSpPr>
          <p:cNvPr id="16387" name="TextBox 2"/>
          <p:cNvSpPr txBox="1">
            <a:spLocks noChangeArrowheads="1"/>
          </p:cNvSpPr>
          <p:nvPr/>
        </p:nvSpPr>
        <p:spPr bwMode="auto">
          <a:xfrm>
            <a:off x="4643438" y="549275"/>
            <a:ext cx="3960812"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defRPr sz="32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sz="32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sz="32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sz="32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pPr>
            <a:r>
              <a:rPr lang="en-US" altLang="zh-CN" b="1">
                <a:cs typeface="Times New Roman" panose="02020603050405020304" pitchFamily="18" charset="0"/>
              </a:rPr>
              <a:t>I’m old. All I can do is ride a tricycle and make money for the students…Knowing that the kids now have money for school is what keeps me going and gives me more energy.</a:t>
            </a:r>
            <a:endParaRPr lang="zh-CN" altLang="en-US" b="1">
              <a:cs typeface="Times New Roman" panose="02020603050405020304" pitchFamily="18" charset="0"/>
            </a:endParaRPr>
          </a:p>
        </p:txBody>
      </p:sp>
      <p:pic>
        <p:nvPicPr>
          <p:cNvPr id="16389" name="图片 8" descr="白方礼2.jpg"/>
          <p:cNvPicPr>
            <a:picLocks noChangeAspect="1"/>
          </p:cNvPicPr>
          <p:nvPr/>
        </p:nvPicPr>
        <p:blipFill>
          <a:blip r:embed="rId3">
            <a:extLst>
              <a:ext uri="{28A0092B-C50C-407E-A947-70E740481C1C}">
                <a14:useLocalDpi xmlns:a14="http://schemas.microsoft.com/office/drawing/2010/main" val="0"/>
              </a:ext>
            </a:extLst>
          </a:blip>
          <a:srcRect l="5589" r="5589"/>
          <a:stretch>
            <a:fillRect/>
          </a:stretch>
        </p:blipFill>
        <p:spPr bwMode="auto">
          <a:xfrm>
            <a:off x="900113" y="549275"/>
            <a:ext cx="313531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randombar(horizontal)">
                                      <p:cBhvr>
                                        <p:cTn id="7" dur="500"/>
                                        <p:tgtEl>
                                          <p:spTgt spid="16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1158</TotalTime>
  <Words>1572</Words>
  <Application>Microsoft Office PowerPoint</Application>
  <PresentationFormat>全屏显示(4:3)</PresentationFormat>
  <Paragraphs>198</Paragraphs>
  <Slides>31</Slides>
  <Notes>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31</vt:i4>
      </vt:variant>
    </vt:vector>
  </HeadingPairs>
  <TitlesOfParts>
    <vt:vector size="36" baseType="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seewo</dc:creator>
  <cp:lastModifiedBy>惠祥 李</cp:lastModifiedBy>
  <cp:revision>79</cp:revision>
  <dcterms:created xsi:type="dcterms:W3CDTF">2019-12-19T10:33:12Z</dcterms:created>
  <dcterms:modified xsi:type="dcterms:W3CDTF">2021-03-17T04:08:25Z</dcterms:modified>
</cp:coreProperties>
</file>